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257" r:id="rId3"/>
    <p:sldId id="258" r:id="rId4"/>
    <p:sldId id="271" r:id="rId5"/>
    <p:sldId id="278" r:id="rId6"/>
    <p:sldId id="273" r:id="rId7"/>
    <p:sldId id="286" r:id="rId8"/>
    <p:sldId id="294" r:id="rId9"/>
    <p:sldId id="289" r:id="rId10"/>
    <p:sldId id="290" r:id="rId11"/>
    <p:sldId id="291" r:id="rId12"/>
    <p:sldId id="292" r:id="rId13"/>
    <p:sldId id="276" r:id="rId14"/>
    <p:sldId id="277" r:id="rId15"/>
    <p:sldId id="285" r:id="rId16"/>
    <p:sldId id="281" r:id="rId17"/>
    <p:sldId id="282" r:id="rId18"/>
    <p:sldId id="283" r:id="rId19"/>
    <p:sldId id="275" r:id="rId20"/>
    <p:sldId id="272" r:id="rId21"/>
    <p:sldId id="295" r:id="rId22"/>
    <p:sldId id="263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000"/>
    <a:srgbClr val="3D444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5"/>
    <p:restoredTop sz="78319"/>
  </p:normalViewPr>
  <p:slideViewPr>
    <p:cSldViewPr snapToGrid="0" snapToObjects="1">
      <p:cViewPr>
        <p:scale>
          <a:sx n="95" d="100"/>
          <a:sy n="95" d="100"/>
        </p:scale>
        <p:origin x="109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3D68-AC9D-7547-98CB-A0BBAED953D8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89AA3-9D93-BE48-AE8D-BA55B7C0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91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fundamentally shift the bigger opportunity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back to the dealers, our customers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only on performance where the market sets the price </a:t>
            </a:r>
            <a:r>
              <a:rPr lang="mr-I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huge fundamental shifts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 dealers ability to play in the same game </a:t>
            </a:r>
            <a:r>
              <a:rPr lang="mr-I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something the current portals/classified construct is not efficient at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3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traffic partners send us consumers and data , we assist with the search, gather more data and pass the clicks directly 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dealer site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has many advantages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7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remarking advertising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targeted at the consumers intent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7 seaters in correct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price bands.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if they cannot do that yet </a:t>
            </a:r>
            <a:r>
              <a:rPr lang="mr-I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they can pay us and we will do it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them. - still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olyu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charging per click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8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Localization 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here it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a test drive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because we know the uses is within 20 miles of the dealership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90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Awesome engagement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consumer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fundamentally shift the bigger opportunity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back to the dealers, our customers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only on performance where the market sets the price </a:t>
            </a:r>
            <a:r>
              <a:rPr lang="mr-I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huge fundamental shifts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 dealers ability to play in the same game </a:t>
            </a:r>
            <a:r>
              <a:rPr lang="mr-I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something the current portals/classified construct is not efficient at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87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 of this is better consumer modelling for dealers, better engagement, better understanding, better targeting and being able to own the funnel, not wait for a lead to ‘arrive’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2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Consumer queries </a:t>
            </a:r>
            <a:r>
              <a:rPr lang="en-US" dirty="0" err="1" smtClean="0"/>
              <a:t>drice</a:t>
            </a:r>
            <a:r>
              <a:rPr lang="en-US" dirty="0" smtClean="0"/>
              <a:t> better search results</a:t>
            </a:r>
          </a:p>
          <a:p>
            <a:r>
              <a:rPr lang="en-US" dirty="0" smtClean="0"/>
              <a:t>Data analysis</a:t>
            </a:r>
          </a:p>
          <a:p>
            <a:r>
              <a:rPr lang="en-US" dirty="0" smtClean="0"/>
              <a:t>Share</a:t>
            </a:r>
            <a:r>
              <a:rPr lang="en-US" baseline="0" dirty="0" smtClean="0"/>
              <a:t> this with our customers to make us partner</a:t>
            </a:r>
          </a:p>
          <a:p>
            <a:r>
              <a:rPr lang="en-US" baseline="0" dirty="0" smtClean="0"/>
              <a:t>ADD real value to their datasets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83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Carsnip is a PPC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 listing website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gone from an idea at a kitchen table to partnering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Halfords,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 and 20 more Q4.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background, Company Check and strategies we use today are from lessons learned in how to make a dent into a crowded marketplace where the Goliaths ‘own’ the space.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I left CC it doing 170m company searches / year.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1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Listings </a:t>
            </a:r>
            <a:r>
              <a:rPr lang="en-US" dirty="0" smtClean="0"/>
              <a:t>are a commodity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Paying</a:t>
            </a:r>
            <a:r>
              <a:rPr lang="en-US" baseline="0" dirty="0" smtClean="0"/>
              <a:t> </a:t>
            </a:r>
            <a:r>
              <a:rPr lang="en-US" baseline="0" dirty="0" smtClean="0"/>
              <a:t>to list is </a:t>
            </a:r>
            <a:r>
              <a:rPr lang="en-US" baseline="0" dirty="0" smtClean="0"/>
              <a:t>dead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</a:t>
            </a:r>
            <a:r>
              <a:rPr lang="en-US" baseline="0" dirty="0" smtClean="0"/>
              <a:t>Slow slow but get a grip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Dam</a:t>
            </a:r>
            <a:r>
              <a:rPr lang="en-US" baseline="0" dirty="0" smtClean="0"/>
              <a:t> </a:t>
            </a:r>
            <a:r>
              <a:rPr lang="en-US" baseline="0" dirty="0" smtClean="0"/>
              <a:t>has burst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Consumer</a:t>
            </a:r>
            <a:r>
              <a:rPr lang="en-US" baseline="0" dirty="0" smtClean="0"/>
              <a:t> </a:t>
            </a:r>
            <a:r>
              <a:rPr lang="en-US" baseline="0" dirty="0" smtClean="0"/>
              <a:t>data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smtClean="0"/>
              <a:t>IS FUTURE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replacing it?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 driven insight and actionable information to help better match consumer and sellers,.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4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that the best search we can do</a:t>
            </a:r>
            <a:r>
              <a:rPr lang="en-US" dirty="0" smtClean="0"/>
              <a:t>?</a:t>
            </a:r>
          </a:p>
          <a:p>
            <a:r>
              <a:rPr lang="en-US" dirty="0" smtClean="0"/>
              <a:t>Not much data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3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Everyone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knows this - it might take a while but for most consumers this is not the step change that the sector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thinks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47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8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5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8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efore we dive deeper into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, 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ets start with existing portals, historically this is how it works..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9AA3-9D93-BE48-AE8D-BA55B7C07F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2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1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2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2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1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3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4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1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570B5-4E2B-2D44-B760-F96ED58E3E3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1323D-30E2-1346-9217-1EBC314D3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tiff"/><Relationship Id="rId16" Type="http://schemas.openxmlformats.org/officeDocument/2006/relationships/image" Target="../media/image32.png"/><Relationship Id="rId17" Type="http://schemas.openxmlformats.org/officeDocument/2006/relationships/image" Target="../media/image33.jpg"/><Relationship Id="rId1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672" y="965199"/>
            <a:ext cx="7629846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smtClean="0">
                <a:solidFill>
                  <a:srgbClr val="FF6000"/>
                </a:solidFill>
                <a:latin typeface="Calibri" charset="0"/>
                <a:ea typeface="Calibri" charset="0"/>
                <a:cs typeface="Calibri" charset="0"/>
              </a:rPr>
              <a:t>The classified (r)evolution</a:t>
            </a:r>
            <a:r>
              <a:rPr lang="en-US" sz="5400" kern="1200" dirty="0" smtClean="0">
                <a:solidFill>
                  <a:srgbClr val="3D444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400" kern="1200" dirty="0" smtClean="0">
                <a:solidFill>
                  <a:srgbClr val="3D444F"/>
                </a:solidFill>
                <a:latin typeface="+mj-lt"/>
                <a:ea typeface="+mj-ea"/>
                <a:cs typeface="+mj-cs"/>
              </a:rPr>
            </a:b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How Carsnip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is using dynamic data to power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search.</a:t>
            </a:r>
            <a:r>
              <a:rPr lang="en-US" sz="2400" kern="1200" dirty="0" smtClean="0">
                <a:solidFill>
                  <a:srgbClr val="3D444F"/>
                </a:solidFill>
              </a:rPr>
              <a:t/>
            </a:r>
            <a:br>
              <a:rPr lang="en-US" sz="2400" kern="1200" dirty="0" smtClean="0">
                <a:solidFill>
                  <a:srgbClr val="3D444F"/>
                </a:solidFill>
              </a:rPr>
            </a:br>
            <a:r>
              <a:rPr lang="en-US" sz="3600" dirty="0" smtClean="0">
                <a:solidFill>
                  <a:srgbClr val="3D444F"/>
                </a:solidFill>
              </a:rPr>
              <a:t/>
            </a:r>
            <a:br>
              <a:rPr lang="en-US" sz="3600" dirty="0" smtClean="0">
                <a:solidFill>
                  <a:srgbClr val="3D444F"/>
                </a:solidFill>
              </a:rPr>
            </a:br>
            <a:r>
              <a:rPr lang="en-US" sz="3600" dirty="0" smtClean="0">
                <a:solidFill>
                  <a:srgbClr val="3D444F"/>
                </a:solidFill>
              </a:rPr>
              <a:t>Alastair Campbell</a:t>
            </a:r>
            <a:endParaRPr lang="en-US" sz="3600" kern="1200" dirty="0">
              <a:solidFill>
                <a:srgbClr val="3D444F"/>
              </a:solidFill>
            </a:endParaRPr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507" y="3085713"/>
            <a:ext cx="2682002" cy="70972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750197" y="2057400"/>
            <a:ext cx="0" cy="278949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08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6000"/>
                </a:solidFill>
              </a:rPr>
              <a:t>Or worse, this!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13541"/>
            <a:ext cx="10058400" cy="47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6000"/>
                </a:solidFill>
              </a:rPr>
              <a:t>The way people search for everything else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2242671"/>
            <a:ext cx="91694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79375" y="392020"/>
            <a:ext cx="6284259" cy="1231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6000"/>
                </a:solidFill>
              </a:rPr>
              <a:t>So, what</a:t>
            </a:r>
            <a:r>
              <a:rPr lang="mr-IN" dirty="0" smtClean="0">
                <a:solidFill>
                  <a:srgbClr val="FF6000"/>
                </a:solidFill>
              </a:rPr>
              <a:t>’</a:t>
            </a:r>
            <a:r>
              <a:rPr lang="en-US" dirty="0" smtClean="0">
                <a:solidFill>
                  <a:srgbClr val="FF6000"/>
                </a:solidFill>
              </a:rPr>
              <a:t>s the big deal?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95" y="1438835"/>
            <a:ext cx="6648432" cy="54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54779"/>
            <a:ext cx="12191999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6000"/>
                </a:solidFill>
              </a:rPr>
              <a:t>How it works now</a:t>
            </a:r>
            <a:r>
              <a:rPr lang="mr-IN" dirty="0" smtClean="0">
                <a:solidFill>
                  <a:srgbClr val="FF6000"/>
                </a:solidFill>
              </a:rPr>
              <a:t>…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10" y="1620683"/>
            <a:ext cx="9259378" cy="47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147918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rgbClr val="FF6000"/>
                </a:solidFill>
              </a:rPr>
              <a:t>How the future looks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64" y="1273475"/>
            <a:ext cx="7221069" cy="52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16" y="3333992"/>
            <a:ext cx="2676153" cy="5531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02641" y="66523"/>
            <a:ext cx="7744302" cy="2528478"/>
            <a:chOff x="2952332" y="4027305"/>
            <a:chExt cx="8281660" cy="2582302"/>
          </a:xfrm>
        </p:grpSpPr>
        <p:pic>
          <p:nvPicPr>
            <p:cNvPr id="16" name="Picture 16" descr="mage result for vertical intelligence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364" y="4432069"/>
              <a:ext cx="1767387" cy="601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7" descr="https://lh4.googleusercontent.com/JtcKxnMB5OcFT0VaS5LSs2qbYqXU6s_7qMKB3MI_LFL_wG_uHXvnIVPYkYgEIl0pwaIW7CRf4ynidK1hCiXKZnpi1D0gU-QAX3kqv31K7GNdu9c6IbZ9gl4P1zXkgq4MN6poJ1XDgD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9391" y="4027305"/>
              <a:ext cx="2454601" cy="1534125"/>
            </a:xfrm>
            <a:prstGeom prst="rect">
              <a:avLst/>
            </a:prstGeom>
            <a:noFill/>
            <a:extLst/>
          </p:spPr>
        </p:pic>
        <p:pic>
          <p:nvPicPr>
            <p:cNvPr id="18" name="Picture 18" descr="https://lh5.googleusercontent.com/7uRil1J3XVKME4KtW4AsHEdkNijiXbg_CzCKPU0kwOA8Q5MnQGBU5TRgAmv3-2DKoQepsY_XCSP8t-jrP2VsCtBCExdrqIMwp-ZF_nlT5rmwnFPLvQJQqLFveHmutx9EaCx3uCS8u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332" y="4071834"/>
              <a:ext cx="1290070" cy="129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0" descr="mage result for Rubrikk Group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866" y="4589746"/>
              <a:ext cx="1780312" cy="366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5" descr="https://lh3.googleusercontent.com/ca1v7DBaIRAyFRoWEXmngWYKEEJ4s0XHFIdQuUDjnWz0PB3JWjohs8ONz-HAjELf04Be406XOuyRu36eL2q3UsTx2IBjmTWjXi2Tbfa5XPlwVLnWFl-Q0pspO9mW21yigN8Gq9w01Y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927" y="5440731"/>
              <a:ext cx="1168875" cy="1168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3" descr="https://lh6.googleusercontent.com/OrAPwuAUmNfTTSQgeCELjGvTiCnK-iBQoc5RCZRqUiqs7hqfGzLi3c0E8csTj7D11JFwCu405wfj32mIIExU9eik-yHE-IhXG3NKTGJRJYOAJrKI9Zjqh98gNv-y4OmnnjU3CRV_wp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915" y="5494096"/>
              <a:ext cx="2023146" cy="58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4" descr="https://lh3.googleusercontent.com/qIEMxF76Vqa4kokN0tLuscINQ1rColFa6EU__NGAtruGRU1aFxsaHUu-1LKVhZuLLJIGwJ2ErtIJm8m1lDWD2fFjj-0YAtpQUjTbI-7eFJLDCQBpIgQk7gkAtUHqaPAjwD3Q1oZhSu4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1" t="21466" r="501" b="18800"/>
            <a:stretch/>
          </p:blipFill>
          <p:spPr bwMode="auto">
            <a:xfrm>
              <a:off x="3154826" y="5475877"/>
              <a:ext cx="1392768" cy="831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 descr="https://lh6.googleusercontent.com/ojblkhVWRSOyAwwS3uzd3oiv0nxFVgWFDNCCHX-WXYjoyM_MXThA5Wtr7mmvWDRnUfjszoEcO-XSgsrgC0Yddrb-Cz8oK8mUqJbebucLCtv-VGXpC7XbHC5UVce8WSyz2b_06zYb6KU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383" y="5548902"/>
              <a:ext cx="1707944" cy="56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Down Arrow 10"/>
          <p:cNvSpPr/>
          <p:nvPr/>
        </p:nvSpPr>
        <p:spPr>
          <a:xfrm>
            <a:off x="6237570" y="2455361"/>
            <a:ext cx="327769" cy="687400"/>
          </a:xfrm>
          <a:prstGeom prst="downArrow">
            <a:avLst/>
          </a:prstGeom>
          <a:solidFill>
            <a:srgbClr val="FF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own Arrow 55"/>
          <p:cNvSpPr/>
          <p:nvPr/>
        </p:nvSpPr>
        <p:spPr>
          <a:xfrm>
            <a:off x="6251574" y="4078394"/>
            <a:ext cx="313765" cy="687400"/>
          </a:xfrm>
          <a:prstGeom prst="downArrow">
            <a:avLst/>
          </a:prstGeom>
          <a:solidFill>
            <a:srgbClr val="FF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17698" y="4765794"/>
            <a:ext cx="8653282" cy="1721359"/>
            <a:chOff x="1733472" y="4759307"/>
            <a:chExt cx="8653282" cy="1721359"/>
          </a:xfrm>
        </p:grpSpPr>
        <p:pic>
          <p:nvPicPr>
            <p:cNvPr id="22" name="Picture 6" descr="https://lh6.googleusercontent.com/JxK1q1hGW3ZPZS3H28OJbCuMwTX9zTxT4IIj9i4SBi_n5m9bL6DgFHu6qV1hOhEqGL0juVCB9BTycN0_A6lVNHI7lBnRP0hJT1aNY5BMCETTI4HO61l9ORN1fXIwlt6P2e89ItatzO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103" y="4916627"/>
              <a:ext cx="1451449" cy="673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https://lh4.googleusercontent.com/M8sqp4lXt9bUI3_T7mFlxcKamE3MncZNPWaqQ3euYnAHos7BrVr961nO2BWnI2OWmYDrGEDkGlDlQET1Rogsl3MqBIdfjkscBPbHueRGd_0AKR0bJFc0xRhOF-ItoZ4iTd8KSHTDmq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204" y="5895711"/>
              <a:ext cx="2451676" cy="584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https://lh6.googleusercontent.com/eVQcgUZHOcbdIRyh9fwJJ1jkr3j3gf6thmqc1KeDfvU95-aLCiddensh78N4CEXhFBG5jhZs3e4eMJdU-vD8zjFThpalk6KPa45MeFcUeybvuYZ1U1jpD_xG7f99mzmWhqX7H-wf4sk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472" y="5133731"/>
              <a:ext cx="2002317" cy="24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98015" y="5860803"/>
              <a:ext cx="2488739" cy="54697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124" y="5879833"/>
              <a:ext cx="1859855" cy="50891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89" b="27130"/>
            <a:stretch/>
          </p:blipFill>
          <p:spPr>
            <a:xfrm>
              <a:off x="6278824" y="4759307"/>
              <a:ext cx="2344078" cy="9879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232" y="4875697"/>
              <a:ext cx="1461522" cy="696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35229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rgbClr val="FF6000"/>
                </a:solidFill>
              </a:rPr>
              <a:t>Focussed Remarketing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1" y="1938802"/>
            <a:ext cx="3790292" cy="4649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8" y="1938802"/>
            <a:ext cx="3730400" cy="4496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93" y="1938801"/>
            <a:ext cx="3718444" cy="44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76" y="3702146"/>
            <a:ext cx="4267200" cy="2079368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6000"/>
                </a:solidFill>
              </a:rPr>
              <a:t>Localisation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" t="3977" r="1"/>
          <a:stretch/>
        </p:blipFill>
        <p:spPr>
          <a:xfrm>
            <a:off x="3877519" y="52346"/>
            <a:ext cx="8314481" cy="680565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1990165" y="2629952"/>
            <a:ext cx="2662517" cy="1684423"/>
          </a:xfrm>
          <a:prstGeom prst="straightConnector1">
            <a:avLst/>
          </a:prstGeom>
          <a:ln w="76200">
            <a:solidFill>
              <a:srgbClr val="FF6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5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200" y="2423884"/>
            <a:ext cx="764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dealer CRM image from CDX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34093" r="27497" b="25907"/>
          <a:stretch/>
        </p:blipFill>
        <p:spPr>
          <a:xfrm>
            <a:off x="1454552" y="2013995"/>
            <a:ext cx="9282895" cy="40293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535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6000"/>
                </a:solidFill>
              </a:rPr>
              <a:t>Know Your Customer for dealers</a:t>
            </a:r>
            <a:endParaRPr lang="en-US" dirty="0">
              <a:solidFill>
                <a:srgbClr val="FF6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92000" y="4814047"/>
            <a:ext cx="2279247" cy="1410626"/>
          </a:xfrm>
          <a:prstGeom prst="straightConnector1">
            <a:avLst/>
          </a:prstGeom>
          <a:ln w="76200">
            <a:solidFill>
              <a:srgbClr val="FF6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564777" y="5338581"/>
            <a:ext cx="4267200" cy="2079368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6000"/>
                </a:solidFill>
              </a:rPr>
              <a:t>Intelligence</a:t>
            </a:r>
            <a:endParaRPr lang="en-US" dirty="0">
              <a:solidFill>
                <a:srgbClr val="F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HwnA8_wp5gQgUgIjGA5gjMpJh2rNan6hby3ZPoQXcWHRDyuRM5IfGOI7PFvUNyt4QZjW0bj5Jtma3dK_DilLrNFH8n3vSlLhiKox6XrDdgrcYFhomLpvJykgAUupSJrvvY_iUxQW26twjZS9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33" y="2013996"/>
            <a:ext cx="6093533" cy="428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53550"/>
            <a:ext cx="12192000" cy="1325563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6000"/>
                </a:solidFill>
              </a:rPr>
              <a:t>The result?</a:t>
            </a:r>
            <a:endParaRPr lang="en-US" dirty="0">
              <a:solidFill>
                <a:srgbClr val="F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05876" y="3138855"/>
            <a:ext cx="4463595" cy="2558560"/>
          </a:xfrm>
          <a:prstGeom prst="roundRect">
            <a:avLst>
              <a:gd name="adj" fmla="val 2598"/>
            </a:avLst>
          </a:prstGeom>
          <a:solidFill>
            <a:schemeClr val="accent1">
              <a:alpha val="0"/>
            </a:schemeClr>
          </a:solidFill>
          <a:ln>
            <a:solidFill>
              <a:schemeClr val="accent1">
                <a:alpha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40825" y="3138855"/>
            <a:ext cx="4463595" cy="2558560"/>
          </a:xfrm>
          <a:prstGeom prst="roundRect">
            <a:avLst>
              <a:gd name="adj" fmla="val 2598"/>
            </a:avLst>
          </a:prstGeom>
          <a:solidFill>
            <a:srgbClr val="FF6000">
              <a:alpha val="0"/>
            </a:srgbClr>
          </a:solidFill>
          <a:ln>
            <a:solidFill>
              <a:srgbClr val="FF6000">
                <a:alpha val="4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6000"/>
                </a:solidFill>
              </a:rPr>
              <a:t>Who Am I</a:t>
            </a:r>
            <a:endParaRPr lang="en-US" dirty="0">
              <a:solidFill>
                <a:srgbClr val="FF6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5876" y="2337106"/>
            <a:ext cx="4463595" cy="446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D444F"/>
                </a:solidFill>
              </a:rPr>
              <a:t>P</a:t>
            </a:r>
            <a:r>
              <a:rPr lang="en-US" sz="2000" dirty="0" smtClean="0">
                <a:solidFill>
                  <a:srgbClr val="3D444F"/>
                </a:solidFill>
              </a:rPr>
              <a:t>reviously </a:t>
            </a:r>
            <a:r>
              <a:rPr lang="en-US" sz="2000" dirty="0" err="1" smtClean="0">
                <a:solidFill>
                  <a:srgbClr val="3D444F"/>
                </a:solidFill>
              </a:rPr>
              <a:t>CompanyCheck.co.uk</a:t>
            </a:r>
            <a:endParaRPr lang="en-US" sz="2000" dirty="0" smtClean="0">
              <a:solidFill>
                <a:srgbClr val="3D444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27" y="3599822"/>
            <a:ext cx="3956497" cy="49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50" y="4224303"/>
            <a:ext cx="1928450" cy="126606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240825" y="2337106"/>
            <a:ext cx="4463595" cy="446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3D444F"/>
                </a:solidFill>
              </a:rPr>
              <a:t>Founder of Carsnip.com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57" y="4043830"/>
            <a:ext cx="3194148" cy="66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7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3" grpId="0" build="p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2476" y="1684653"/>
            <a:ext cx="1808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D444F"/>
                </a:solidFill>
              </a:rPr>
              <a:t>Consumers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18399" y="1759849"/>
            <a:ext cx="1844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D444F"/>
                </a:solidFill>
              </a:rPr>
              <a:t>Car Dealers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71" y="2424728"/>
            <a:ext cx="3819264" cy="2991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96" y="2424728"/>
            <a:ext cx="3639702" cy="2966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9642" y="5691415"/>
            <a:ext cx="2628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D444F"/>
                </a:solidFill>
              </a:rPr>
              <a:t>Natural Search and choice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6364" y="5691415"/>
            <a:ext cx="436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D444F"/>
                </a:solidFill>
              </a:rPr>
              <a:t>Personalisation</a:t>
            </a:r>
            <a:r>
              <a:rPr lang="en-US" dirty="0" smtClean="0">
                <a:solidFill>
                  <a:srgbClr val="3D444F"/>
                </a:solidFill>
              </a:rPr>
              <a:t> and higher value proposition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3535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6000"/>
                </a:solidFill>
              </a:rPr>
              <a:t>Keeping Everybody Happy </a:t>
            </a:r>
            <a:r>
              <a:rPr lang="en-US" dirty="0" smtClean="0">
                <a:solidFill>
                  <a:srgbClr val="FF6000"/>
                </a:solidFill>
                <a:sym typeface="Wingdings"/>
              </a:rPr>
              <a:t></a:t>
            </a:r>
            <a:endParaRPr lang="en-US" dirty="0">
              <a:solidFill>
                <a:srgbClr val="F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240825" y="1679113"/>
            <a:ext cx="4463595" cy="3309576"/>
          </a:xfrm>
          <a:prstGeom prst="roundRect">
            <a:avLst>
              <a:gd name="adj" fmla="val 2598"/>
            </a:avLst>
          </a:prstGeom>
          <a:solidFill>
            <a:srgbClr val="FF6000">
              <a:alpha val="0"/>
            </a:srgbClr>
          </a:solidFill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305876" y="1679113"/>
            <a:ext cx="4463595" cy="3309576"/>
          </a:xfrm>
          <a:prstGeom prst="roundRect">
            <a:avLst>
              <a:gd name="adj" fmla="val 2598"/>
            </a:avLst>
          </a:prstGeom>
          <a:solidFill>
            <a:schemeClr val="accent1">
              <a:alpha val="0"/>
            </a:schemeClr>
          </a:solidFill>
          <a:ln>
            <a:solidFill>
              <a:srgbClr val="FF6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602147"/>
            <a:ext cx="12192000" cy="1255854"/>
          </a:xfrm>
          <a:prstGeom prst="rect">
            <a:avLst/>
          </a:prstGeom>
          <a:solidFill>
            <a:srgbClr val="FF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54261" y="2025700"/>
            <a:ext cx="266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D444F"/>
                </a:solidFill>
              </a:rPr>
              <a:t>Dealer gets first chance at: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4907" y="2632120"/>
            <a:ext cx="19891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D444F"/>
                </a:solidFill>
              </a:rPr>
              <a:t>sell </a:t>
            </a:r>
            <a:r>
              <a:rPr lang="en-US" dirty="0">
                <a:solidFill>
                  <a:srgbClr val="3D444F"/>
                </a:solidFill>
              </a:rPr>
              <a:t>car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D444F"/>
                </a:solidFill>
              </a:rPr>
              <a:t>value car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D444F"/>
                </a:solidFill>
              </a:rPr>
              <a:t>finance quote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D444F"/>
                </a:solidFill>
              </a:rPr>
              <a:t>insurance quote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D444F"/>
                </a:solidFill>
              </a:rPr>
              <a:t>vehicle check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D444F"/>
                </a:solidFill>
              </a:rPr>
              <a:t>car warranty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3D444F"/>
                </a:solidFill>
              </a:rPr>
              <a:t>GAP </a:t>
            </a:r>
            <a:r>
              <a:rPr lang="en-US" dirty="0" smtClean="0">
                <a:solidFill>
                  <a:srgbClr val="3D444F"/>
                </a:solidFill>
              </a:rPr>
              <a:t>insurance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1079" y="1988739"/>
            <a:ext cx="13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D444F"/>
                </a:solidFill>
              </a:rPr>
              <a:t>Carsnip gets:</a:t>
            </a:r>
            <a:endParaRPr lang="en-US" dirty="0">
              <a:solidFill>
                <a:srgbClr val="3D44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8309" y="2632120"/>
            <a:ext cx="34304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D444F"/>
                </a:solidFill>
              </a:rPr>
              <a:t>Consumer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D444F"/>
                </a:solidFill>
              </a:rPr>
              <a:t>360 vision on consumer activity</a:t>
            </a:r>
            <a:endParaRPr lang="en-US" dirty="0">
              <a:solidFill>
                <a:srgbClr val="3D444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D444F"/>
                </a:solidFill>
              </a:rPr>
              <a:t>Car and Stock data</a:t>
            </a:r>
            <a:endParaRPr lang="en-US" dirty="0">
              <a:solidFill>
                <a:srgbClr val="3D444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D444F"/>
                </a:solidFill>
              </a:rPr>
              <a:t>Access to partner data</a:t>
            </a:r>
            <a:endParaRPr lang="en-US" dirty="0">
              <a:solidFill>
                <a:srgbClr val="3D444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D444F"/>
                </a:solidFill>
              </a:rPr>
              <a:t>Build Audience profiles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D444F"/>
                </a:solidFill>
              </a:rPr>
              <a:t>Propensity modelling</a:t>
            </a:r>
            <a:endParaRPr lang="en-US" dirty="0">
              <a:solidFill>
                <a:srgbClr val="3D444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7452" y="5906908"/>
            <a:ext cx="975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Where is the value now. In </a:t>
            </a:r>
            <a:r>
              <a:rPr lang="en-US" sz="3600" dirty="0" smtClean="0">
                <a:solidFill>
                  <a:schemeClr val="bg1"/>
                </a:solidFill>
              </a:rPr>
              <a:t>the clicks, not the leads.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378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rgbClr val="FF6000"/>
                </a:solidFill>
              </a:rPr>
              <a:t>Data and Insights</a:t>
            </a:r>
            <a:endParaRPr lang="en-US" dirty="0">
              <a:solidFill>
                <a:srgbClr val="F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6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9845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6000"/>
                </a:solidFill>
              </a:rPr>
              <a:t>Summary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7934" y="2914483"/>
            <a:ext cx="8302171" cy="4147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D444F"/>
                </a:solidFill>
                <a:latin typeface="+mj-lt"/>
              </a:rPr>
              <a:t>C</a:t>
            </a:r>
            <a:r>
              <a:rPr lang="en-US" dirty="0" smtClean="0">
                <a:solidFill>
                  <a:srgbClr val="3D444F"/>
                </a:solidFill>
                <a:latin typeface="+mj-lt"/>
              </a:rPr>
              <a:t>onsumer queries drive better search results and learnings.</a:t>
            </a:r>
          </a:p>
          <a:p>
            <a:pPr marL="0" indent="0">
              <a:buNone/>
            </a:pPr>
            <a:endParaRPr lang="en-US" dirty="0" smtClean="0">
              <a:solidFill>
                <a:srgbClr val="3D444F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78821" y="4426777"/>
            <a:ext cx="8763000" cy="418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3D444F"/>
                </a:solidFill>
                <a:latin typeface="+mj-lt"/>
              </a:rPr>
              <a:t>Share </a:t>
            </a:r>
            <a:r>
              <a:rPr lang="en-US" dirty="0">
                <a:solidFill>
                  <a:srgbClr val="3D444F"/>
                </a:solidFill>
                <a:latin typeface="+mj-lt"/>
              </a:rPr>
              <a:t>this with our </a:t>
            </a:r>
            <a:r>
              <a:rPr lang="en-US" dirty="0" smtClean="0">
                <a:solidFill>
                  <a:srgbClr val="3D444F"/>
                </a:solidFill>
                <a:latin typeface="+mj-lt"/>
              </a:rPr>
              <a:t>customers, become more like partners. </a:t>
            </a:r>
            <a:r>
              <a:rPr lang="en-US" dirty="0">
                <a:solidFill>
                  <a:srgbClr val="3D444F"/>
                </a:solidFill>
                <a:latin typeface="+mj-lt"/>
              </a:rPr>
              <a:t> </a:t>
            </a:r>
          </a:p>
          <a:p>
            <a:pPr marL="0" indent="0">
              <a:buNone/>
            </a:pPr>
            <a:endParaRPr lang="en-US" dirty="0" smtClean="0">
              <a:solidFill>
                <a:srgbClr val="3D444F"/>
              </a:solidFill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78820" y="3602361"/>
            <a:ext cx="9677903" cy="55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3D444F"/>
                </a:solidFill>
                <a:latin typeface="+mj-lt"/>
              </a:rPr>
              <a:t>Data &amp; analysis = propensity of </a:t>
            </a:r>
            <a:r>
              <a:rPr lang="en-US" dirty="0">
                <a:solidFill>
                  <a:srgbClr val="3D444F"/>
                </a:solidFill>
                <a:latin typeface="+mj-lt"/>
              </a:rPr>
              <a:t>buying </a:t>
            </a:r>
            <a:r>
              <a:rPr lang="en-US" dirty="0" smtClean="0">
                <a:solidFill>
                  <a:srgbClr val="3D444F"/>
                </a:solidFill>
                <a:latin typeface="+mj-lt"/>
              </a:rPr>
              <a:t>signals.</a:t>
            </a:r>
            <a:endParaRPr lang="en-US" dirty="0">
              <a:solidFill>
                <a:srgbClr val="3D444F"/>
              </a:solidFill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78821" y="5135556"/>
            <a:ext cx="9677902" cy="470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3D444F"/>
                </a:solidFill>
                <a:latin typeface="+mj-lt"/>
              </a:rPr>
              <a:t>R</a:t>
            </a:r>
            <a:r>
              <a:rPr lang="en-US" dirty="0" smtClean="0">
                <a:solidFill>
                  <a:srgbClr val="3D444F"/>
                </a:solidFill>
                <a:latin typeface="+mj-lt"/>
              </a:rPr>
              <a:t>eal </a:t>
            </a:r>
            <a:r>
              <a:rPr lang="en-US" dirty="0">
                <a:solidFill>
                  <a:srgbClr val="3D444F"/>
                </a:solidFill>
                <a:latin typeface="+mj-lt"/>
              </a:rPr>
              <a:t>value to their own digital marketing and sales funnels.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96" y="2945338"/>
            <a:ext cx="336138" cy="262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96" y="3715533"/>
            <a:ext cx="336138" cy="262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96" y="4459356"/>
            <a:ext cx="336138" cy="2621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82" y="5241248"/>
            <a:ext cx="336138" cy="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3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34346" y="1700619"/>
            <a:ext cx="540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D444F"/>
                </a:solidFill>
              </a:rPr>
              <a:t>Listings data is now a commodity</a:t>
            </a:r>
            <a:endParaRPr lang="en-US" sz="2400" dirty="0">
              <a:solidFill>
                <a:srgbClr val="3D444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4347" y="2857247"/>
            <a:ext cx="456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D444F"/>
                </a:solidFill>
              </a:rPr>
              <a:t>Change was slow but now faster</a:t>
            </a:r>
            <a:endParaRPr lang="en-US" sz="2400" dirty="0">
              <a:solidFill>
                <a:srgbClr val="3D444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4350" y="2274536"/>
            <a:ext cx="540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D444F"/>
                </a:solidFill>
              </a:rPr>
              <a:t>Paying to list will cease to be sustainable </a:t>
            </a:r>
            <a:endParaRPr lang="en-US" sz="2400" dirty="0">
              <a:solidFill>
                <a:srgbClr val="3D444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4348" y="3475128"/>
            <a:ext cx="456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D444F"/>
                </a:solidFill>
              </a:rPr>
              <a:t>I think, the dam has burst, and</a:t>
            </a:r>
            <a:r>
              <a:rPr lang="mr-IN" sz="2400" dirty="0" smtClean="0">
                <a:solidFill>
                  <a:srgbClr val="3D444F"/>
                </a:solidFill>
              </a:rPr>
              <a:t>…</a:t>
            </a:r>
            <a:r>
              <a:rPr lang="en-US" sz="2400" dirty="0" smtClean="0">
                <a:solidFill>
                  <a:srgbClr val="3D444F"/>
                </a:solidFill>
              </a:rPr>
              <a:t> </a:t>
            </a:r>
            <a:endParaRPr lang="en-US" sz="2400" dirty="0">
              <a:solidFill>
                <a:srgbClr val="3D444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4349" y="4093011"/>
            <a:ext cx="5400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3D444F"/>
                </a:solidFill>
              </a:rPr>
              <a:t>Consumer data and personalisation is the key for future growth and revenue.</a:t>
            </a:r>
            <a:endParaRPr lang="en-US" sz="2400" b="1" dirty="0">
              <a:solidFill>
                <a:srgbClr val="3D444F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534346" y="325180"/>
            <a:ext cx="4699000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6000"/>
                </a:solidFill>
              </a:rPr>
              <a:t>What has changed?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23384"/>
          <a:stretch/>
        </p:blipFill>
        <p:spPr>
          <a:xfrm>
            <a:off x="0" y="0"/>
            <a:ext cx="4855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81" y="1859231"/>
            <a:ext cx="5979886" cy="239308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36" y="3055771"/>
            <a:ext cx="5979886" cy="20458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" b="11382"/>
          <a:stretch/>
        </p:blipFill>
        <p:spPr>
          <a:xfrm>
            <a:off x="5077978" y="4166153"/>
            <a:ext cx="5979886" cy="20757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53550"/>
            <a:ext cx="121920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6000"/>
                </a:solidFill>
              </a:rPr>
              <a:t>How it works now</a:t>
            </a:r>
            <a:r>
              <a:rPr lang="mr-IN" dirty="0" smtClean="0">
                <a:solidFill>
                  <a:srgbClr val="FF6000"/>
                </a:solidFill>
              </a:rPr>
              <a:t>…</a:t>
            </a:r>
            <a:endParaRPr lang="en-US" dirty="0">
              <a:solidFill>
                <a:srgbClr val="F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703245"/>
            <a:ext cx="12192000" cy="1154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39207" y="59486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“Carsnip has huge potential, why wouldn’t dealers want clicks from a niche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vertical search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engine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.” Google Exec.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35229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rgbClr val="FF6000"/>
                </a:solidFill>
              </a:rPr>
              <a:t>Let’s build natural search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67" y="2883315"/>
            <a:ext cx="5922720" cy="7750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45068" y="3038026"/>
            <a:ext cx="4142399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3D444F"/>
                </a:solidFill>
              </a:rPr>
              <a:t>7 seats, London, £</a:t>
            </a:r>
            <a:r>
              <a:rPr lang="en-US" sz="2200" dirty="0" smtClean="0">
                <a:solidFill>
                  <a:srgbClr val="3D444F"/>
                </a:solidFill>
              </a:rPr>
              <a:t>20,000</a:t>
            </a:r>
            <a:endParaRPr lang="en-US" sz="2200" dirty="0">
              <a:solidFill>
                <a:srgbClr val="3D444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61" y="3854232"/>
            <a:ext cx="3774607" cy="4939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79666" y="3939852"/>
            <a:ext cx="2855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vauxhall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viva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melton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mowbray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34" y="2086741"/>
            <a:ext cx="3774607" cy="4939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81571" y="2153729"/>
            <a:ext cx="2855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tesla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london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1" y="1921575"/>
            <a:ext cx="3774607" cy="49393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94766" y="1982930"/>
            <a:ext cx="2855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Suzuki grand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vitara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3dr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5" y="4666914"/>
            <a:ext cx="4197514" cy="5492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2272" y="4769889"/>
            <a:ext cx="2855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BMW 3 series m sport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653" y="2372024"/>
            <a:ext cx="3012055" cy="39414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056887" y="2415984"/>
            <a:ext cx="2402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toyota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avensis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excel auto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24" y="3218742"/>
            <a:ext cx="2279650" cy="29830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759301" y="3239016"/>
            <a:ext cx="179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mercedes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C300H hybrid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0" y="3258207"/>
            <a:ext cx="2279650" cy="2983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1221" y="3270828"/>
            <a:ext cx="1854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bmw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x5 2008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49" y="3909986"/>
            <a:ext cx="3774607" cy="49393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732976" y="3975807"/>
            <a:ext cx="2855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Mercedes E63 MG or Audi RS6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91" y="4814269"/>
            <a:ext cx="2279650" cy="29830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595592" y="4826890"/>
            <a:ext cx="1854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bmw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3 series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london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8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1" y="1969718"/>
            <a:ext cx="6749143" cy="18039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64405" y="4017986"/>
            <a:ext cx="8055429" cy="2090585"/>
            <a:chOff x="1320800" y="3774918"/>
            <a:chExt cx="8055429" cy="20905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307" y="3774918"/>
              <a:ext cx="5158922" cy="2090585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1320800" y="4673600"/>
              <a:ext cx="2481943" cy="275772"/>
            </a:xfrm>
            <a:prstGeom prst="straightConnector1">
              <a:avLst/>
            </a:prstGeom>
            <a:ln w="57150">
              <a:solidFill>
                <a:srgbClr val="FF6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320800" y="4442153"/>
              <a:ext cx="1580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6000"/>
                  </a:solidFill>
                </a:rPr>
                <a:t>Carsnip </a:t>
              </a:r>
              <a:r>
                <a:rPr lang="en-US" dirty="0" smtClean="0">
                  <a:solidFill>
                    <a:srgbClr val="FF6000"/>
                  </a:solidFill>
                  <a:sym typeface="Wingdings"/>
                </a:rPr>
                <a:t></a:t>
              </a:r>
              <a:endParaRPr lang="en-US" dirty="0">
                <a:solidFill>
                  <a:srgbClr val="FF6000"/>
                </a:solidFill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0" y="3535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6000"/>
                </a:solidFill>
              </a:rPr>
              <a:t>It’s </a:t>
            </a:r>
            <a:r>
              <a:rPr lang="en-US" dirty="0">
                <a:solidFill>
                  <a:srgbClr val="FF6000"/>
                </a:solidFill>
              </a:rPr>
              <a:t>not rocket </a:t>
            </a:r>
            <a:r>
              <a:rPr lang="en-US" dirty="0" smtClean="0">
                <a:solidFill>
                  <a:srgbClr val="FF6000"/>
                </a:solidFill>
              </a:rPr>
              <a:t>science!</a:t>
            </a:r>
            <a:endParaRPr lang="en-US" dirty="0">
              <a:solidFill>
                <a:srgbClr val="FF6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6000"/>
                </a:solidFill>
              </a:rPr>
              <a:t>Search like a human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84082"/>
            <a:ext cx="10058400" cy="40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4471" y="0"/>
            <a:ext cx="3092824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rgbClr val="FF6000"/>
                </a:solidFill>
              </a:rPr>
              <a:t>Get results like you are used to in modern web apps.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0"/>
          <a:stretch/>
        </p:blipFill>
        <p:spPr>
          <a:xfrm>
            <a:off x="3092824" y="3108"/>
            <a:ext cx="9099176" cy="68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6000"/>
                </a:solidFill>
              </a:rPr>
              <a:t>Not this</a:t>
            </a:r>
            <a:r>
              <a:rPr lang="mr-IN" dirty="0" smtClean="0">
                <a:solidFill>
                  <a:srgbClr val="FF6000"/>
                </a:solidFill>
              </a:rPr>
              <a:t>…</a:t>
            </a:r>
            <a:endParaRPr lang="en-US" dirty="0">
              <a:solidFill>
                <a:srgbClr val="FF6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70" y="1514288"/>
            <a:ext cx="7836878" cy="428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1769</TotalTime>
  <Words>770</Words>
  <Application>Microsoft Macintosh PowerPoint</Application>
  <PresentationFormat>Widescreen</PresentationFormat>
  <Paragraphs>118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Mangal</vt:lpstr>
      <vt:lpstr>Wingdings</vt:lpstr>
      <vt:lpstr>Arial</vt:lpstr>
      <vt:lpstr>Office Theme</vt:lpstr>
      <vt:lpstr>The classified (r)evolution How Carsnip is using dynamic data to power search.  Alastair Campbell</vt:lpstr>
      <vt:lpstr>Who Am I</vt:lpstr>
      <vt:lpstr>PowerPoint Presentation</vt:lpstr>
      <vt:lpstr>How it works now…</vt:lpstr>
      <vt:lpstr>PowerPoint Presentation</vt:lpstr>
      <vt:lpstr>PowerPoint Presentation</vt:lpstr>
      <vt:lpstr>Search like a human</vt:lpstr>
      <vt:lpstr>PowerPoint Presentation</vt:lpstr>
      <vt:lpstr>Not this…</vt:lpstr>
      <vt:lpstr>Or worse, this!</vt:lpstr>
      <vt:lpstr>The way people search for everything else</vt:lpstr>
      <vt:lpstr>PowerPoint Presentation</vt:lpstr>
      <vt:lpstr>How it works now…</vt:lpstr>
      <vt:lpstr>PowerPoint Presentation</vt:lpstr>
      <vt:lpstr>PowerPoint Presentation</vt:lpstr>
      <vt:lpstr>PowerPoint Presentation</vt:lpstr>
      <vt:lpstr>Localisation</vt:lpstr>
      <vt:lpstr>Intelligence</vt:lpstr>
      <vt:lpstr>The result?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Alastair Campbell</dc:creator>
  <cp:lastModifiedBy>Alastair Campbell</cp:lastModifiedBy>
  <cp:revision>123</cp:revision>
  <dcterms:created xsi:type="dcterms:W3CDTF">2017-10-04T08:07:42Z</dcterms:created>
  <dcterms:modified xsi:type="dcterms:W3CDTF">2017-10-13T07:15:02Z</dcterms:modified>
</cp:coreProperties>
</file>