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4279" r:id="rId2"/>
  </p:sldMasterIdLst>
  <p:notesMasterIdLst>
    <p:notesMasterId r:id="rId12"/>
  </p:notesMasterIdLst>
  <p:sldIdLst>
    <p:sldId id="477" r:id="rId3"/>
    <p:sldId id="486" r:id="rId4"/>
    <p:sldId id="484" r:id="rId5"/>
    <p:sldId id="485" r:id="rId6"/>
    <p:sldId id="487" r:id="rId7"/>
    <p:sldId id="489" r:id="rId8"/>
    <p:sldId id="490" r:id="rId9"/>
    <p:sldId id="491" r:id="rId10"/>
    <p:sldId id="47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5F2"/>
    <a:srgbClr val="EF70E8"/>
    <a:srgbClr val="991887"/>
    <a:srgbClr val="1DFDFF"/>
    <a:srgbClr val="0C9799"/>
    <a:srgbClr val="FF6FCF"/>
    <a:srgbClr val="FF99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014" autoAdjust="0"/>
  </p:normalViewPr>
  <p:slideViewPr>
    <p:cSldViewPr snapToGrid="0">
      <p:cViewPr>
        <p:scale>
          <a:sx n="75" d="100"/>
          <a:sy n="75" d="100"/>
        </p:scale>
        <p:origin x="-1230" y="168"/>
      </p:cViewPr>
      <p:guideLst>
        <p:guide orient="horz" pos="574"/>
        <p:guide pos="2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28661AA-61FE-4E10-B9E5-C364299470C2}" type="datetime1">
              <a:rPr lang="en-US"/>
              <a:pPr/>
              <a:t>4/30/2011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78F1AE-8F42-48A0-854E-BCE63C90DE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FF"/>
              </a:buClr>
            </a:pPr>
            <a:fld id="{FF0131ED-9A7C-481D-A040-1E41BDC9CA55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181475"/>
            <a:ext cx="5051425" cy="4097338"/>
          </a:xfrm>
          <a:noFill/>
        </p:spPr>
        <p:txBody>
          <a:bodyPr/>
          <a:lstStyle/>
          <a:p>
            <a:pPr defTabSz="844083" eaLnBrk="1" hangingPunct="1">
              <a:spcBef>
                <a:spcPct val="0"/>
              </a:spcBef>
              <a:defRPr/>
            </a:pPr>
            <a:r>
              <a:rPr lang="en-GB" sz="1200" kern="0" dirty="0" smtClean="0">
                <a:solidFill>
                  <a:srgbClr val="4D4D4D"/>
                </a:solidFill>
                <a:latin typeface="Tahoma" pitchFamily="34" charset="0"/>
                <a:ea typeface="ＭＳ Ｐゴシック"/>
                <a:cs typeface="ＭＳ Ｐゴシック"/>
              </a:rPr>
              <a:t>ELIPS Studio is the next generation of cross-platform mobile application development tool by </a:t>
            </a:r>
            <a:r>
              <a:rPr lang="en-GB" sz="1200" kern="0" dirty="0" err="1" smtClean="0">
                <a:solidFill>
                  <a:srgbClr val="4D4D4D"/>
                </a:solidFill>
                <a:latin typeface="Tahoma" pitchFamily="34" charset="0"/>
                <a:ea typeface="ＭＳ Ｐゴシック"/>
                <a:cs typeface="ＭＳ Ｐゴシック"/>
              </a:rPr>
              <a:t>OpenPlug</a:t>
            </a:r>
            <a:endParaRPr lang="en-GB" sz="1200" kern="0" dirty="0" smtClean="0">
              <a:solidFill>
                <a:srgbClr val="4D4D4D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Almanaque Anos 80</a:t>
            </a:r>
          </a:p>
          <a:p>
            <a:r>
              <a:rPr lang="en-US" smtClean="0"/>
              <a:t>#1 paid app in Brazil</a:t>
            </a:r>
          </a:p>
          <a:p>
            <a:endParaRPr lang="en-US" smtClean="0"/>
          </a:p>
          <a:p>
            <a:r>
              <a:rPr lang="en-US" smtClean="0"/>
              <a:t>tweetMWC</a:t>
            </a:r>
          </a:p>
          <a:p>
            <a:r>
              <a:rPr lang="en-US" smtClean="0"/>
              <a:t>-&gt; all app stores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</p:spPr>
        <p:txBody>
          <a:bodyPr lIns="91431" tIns="45716" rIns="91431" bIns="45716"/>
          <a:lstStyle/>
          <a:p>
            <a:pPr defTabSz="914400"/>
            <a:r>
              <a:rPr lang="en-GB" dirty="0" smtClean="0">
                <a:solidFill>
                  <a:srgbClr val="4D4D4D"/>
                </a:solidFill>
                <a:latin typeface="Tahoma" pitchFamily="34" charset="0"/>
              </a:rPr>
              <a:t>ELIPS Studio brings to mobile and web developers the best of their 2 worlds:</a:t>
            </a:r>
          </a:p>
          <a:p>
            <a:pPr defTabSz="914400">
              <a:buFontTx/>
              <a:buChar char="•"/>
            </a:pPr>
            <a:r>
              <a:rPr lang="en-GB" dirty="0" smtClean="0">
                <a:solidFill>
                  <a:srgbClr val="4D4D4D"/>
                </a:solidFill>
                <a:latin typeface="Tahoma" pitchFamily="34" charset="0"/>
              </a:rPr>
              <a:t>It produces native apps for all </a:t>
            </a:r>
            <a:r>
              <a:rPr lang="en-GB" dirty="0" err="1" smtClean="0">
                <a:solidFill>
                  <a:srgbClr val="4D4D4D"/>
                </a:solidFill>
                <a:latin typeface="Tahoma" pitchFamily="34" charset="0"/>
              </a:rPr>
              <a:t>smartphones</a:t>
            </a:r>
            <a:endParaRPr lang="en-GB" dirty="0" smtClean="0">
              <a:solidFill>
                <a:srgbClr val="4D4D4D"/>
              </a:solidFill>
              <a:latin typeface="Tahoma" pitchFamily="34" charset="0"/>
            </a:endParaRPr>
          </a:p>
          <a:p>
            <a:pPr defTabSz="914400">
              <a:buFontTx/>
              <a:buChar char="•"/>
            </a:pPr>
            <a:r>
              <a:rPr lang="en-GB" dirty="0" smtClean="0">
                <a:solidFill>
                  <a:srgbClr val="4D4D4D"/>
                </a:solidFill>
                <a:latin typeface="Tahoma" pitchFamily="34" charset="0"/>
              </a:rPr>
              <a:t>Out of a single web oriented code base (</a:t>
            </a:r>
            <a:r>
              <a:rPr lang="en-GB" dirty="0" err="1" smtClean="0">
                <a:solidFill>
                  <a:srgbClr val="4D4D4D"/>
                </a:solidFill>
                <a:latin typeface="Tahoma" pitchFamily="34" charset="0"/>
              </a:rPr>
              <a:t>ActionScript</a:t>
            </a:r>
            <a:r>
              <a:rPr lang="en-GB" dirty="0" smtClean="0">
                <a:solidFill>
                  <a:srgbClr val="4D4D4D"/>
                </a:solidFill>
                <a:latin typeface="Tahoma" pitchFamily="34" charset="0"/>
              </a:rPr>
              <a:t>, CSS, XML)</a:t>
            </a:r>
          </a:p>
          <a:p>
            <a:pPr defTabSz="914400"/>
            <a:endParaRPr lang="en-US" dirty="0" smtClean="0"/>
          </a:p>
          <a:p>
            <a:pPr defTabSz="914400"/>
            <a:r>
              <a:rPr lang="en-US" dirty="0" smtClean="0"/>
              <a:t>ELIPS Studio brings competitive advantages to its users:</a:t>
            </a:r>
          </a:p>
          <a:p>
            <a:pPr defTabSz="914400">
              <a:buFontTx/>
              <a:buChar char="•"/>
            </a:pPr>
            <a:r>
              <a:rPr lang="en-US" dirty="0" smtClean="0"/>
              <a:t> They can reuse their web development skills for addressing the booming mobile market</a:t>
            </a:r>
          </a:p>
          <a:p>
            <a:pPr defTabSz="914400">
              <a:buFontTx/>
              <a:buChar char="•"/>
            </a:pPr>
            <a:r>
              <a:rPr lang="en-US" dirty="0" smtClean="0"/>
              <a:t> They get a fast access to mobile development without the pain of learning complex and heterogeneous native languages </a:t>
            </a:r>
          </a:p>
          <a:p>
            <a:pPr defTabSz="914400">
              <a:buFontTx/>
              <a:buChar char="•"/>
            </a:pPr>
            <a:r>
              <a:rPr lang="en-US" dirty="0" smtClean="0"/>
              <a:t> They get a fast return on investment by writing one single app to target all the </a:t>
            </a:r>
            <a:r>
              <a:rPr lang="en-US" dirty="0" err="1" smtClean="0"/>
              <a:t>smartphones</a:t>
            </a:r>
            <a:r>
              <a:rPr lang="en-US" dirty="0" smtClean="0"/>
              <a:t> and app stores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438"/>
            <a:ext cx="8255000" cy="760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181100"/>
            <a:ext cx="8594725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249EA-7963-441B-B9D7-5AC15696E460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8A95B-0E3A-489B-BCEA-231BAA5FF68C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9FB45-98C2-4B60-9187-F63227923F80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71438"/>
            <a:ext cx="2147887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71438"/>
            <a:ext cx="6294438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B6CA6-2825-4853-AEFD-F0F387773574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438"/>
            <a:ext cx="8255000" cy="760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81100"/>
            <a:ext cx="422116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81100"/>
            <a:ext cx="42211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43296-2740-43C5-A5F3-EFA78A87F547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438"/>
            <a:ext cx="8255000" cy="760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81100"/>
            <a:ext cx="85947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" y="3519488"/>
            <a:ext cx="85947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27528-232C-4BA0-AE5B-EC13DE33162E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6700" y="71438"/>
            <a:ext cx="8594725" cy="5635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5600" y="6526213"/>
            <a:ext cx="3192463" cy="207962"/>
          </a:xfrm>
        </p:spPr>
        <p:txBody>
          <a:bodyPr/>
          <a:lstStyle>
            <a:lvl1pPr>
              <a:defRPr/>
            </a:lvl1pPr>
          </a:lstStyle>
          <a:p>
            <a:fld id="{50108EB8-997C-4286-8968-166FFBB8AE01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438"/>
            <a:ext cx="8255000" cy="760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181100"/>
            <a:ext cx="4221162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181100"/>
            <a:ext cx="4221163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81238"/>
            <a:ext cx="9140825" cy="22860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6" name="Picture 5" descr="logo 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2338" y="927100"/>
            <a:ext cx="2286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oi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4157663"/>
            <a:ext cx="7543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2282825" y="6373813"/>
            <a:ext cx="45720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US" sz="800">
              <a:solidFill>
                <a:srgbClr val="000000"/>
              </a:solidFill>
            </a:endParaRPr>
          </a:p>
          <a:p>
            <a:pPr algn="ctr" defTabSz="914400"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All Rights Reserved © Alcatel-Lucent 2010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3388" y="4935538"/>
            <a:ext cx="6238875" cy="825500"/>
          </a:xfrm>
        </p:spPr>
        <p:txBody>
          <a:bodyPr wrap="none"/>
          <a:lstStyle>
            <a:lvl1pPr marL="0" indent="0">
              <a:buFont typeface="Futura Md BT" pitchFamily="34" charset="0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 bwMode="gray">
          <a:xfrm>
            <a:off x="422275" y="2463800"/>
            <a:ext cx="6257925" cy="1470025"/>
          </a:xfrm>
        </p:spPr>
        <p:txBody>
          <a:bodyPr anchor="t"/>
          <a:lstStyle>
            <a:lvl1pPr>
              <a:lnSpc>
                <a:spcPts val="38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D1E6-B1BB-4414-BF21-26814802B80E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C5632-4441-4167-8173-404AC7594C17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81100"/>
            <a:ext cx="42211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81100"/>
            <a:ext cx="42211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D8C8-C60E-4D96-BAEF-A9EDAC8542B7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A7FD-02D0-495C-BD42-A2BF38E58FED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2E00-C2AA-422B-9BD3-3742C1D2343A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DA60E-69B6-49E3-B0E8-A252F56A3FC0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71438"/>
            <a:ext cx="82550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81100"/>
            <a:ext cx="85947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23863" y="6337300"/>
            <a:ext cx="8720137" cy="1746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23922"/>
                  <a:invGamma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14400">
              <a:defRPr/>
            </a:pPr>
            <a:endParaRPr lang="en-US" sz="1600">
              <a:solidFill>
                <a:srgbClr val="000000"/>
              </a:solidFill>
              <a:latin typeface="Trebuchet MS" charset="0"/>
              <a:ea typeface="MS PGothic"/>
              <a:cs typeface="Arial"/>
            </a:endParaRP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425450" y="898525"/>
            <a:ext cx="8720138" cy="1746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23922"/>
                  <a:invGamma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14400">
              <a:defRPr/>
            </a:pPr>
            <a:endParaRPr lang="en-US" sz="1600">
              <a:solidFill>
                <a:srgbClr val="000000"/>
              </a:solidFill>
              <a:latin typeface="Trebuchet MS" charset="0"/>
              <a:ea typeface="MS PGothic"/>
              <a:cs typeface="Arial"/>
            </a:endParaRPr>
          </a:p>
        </p:txBody>
      </p:sp>
      <p:pic>
        <p:nvPicPr>
          <p:cNvPr id="1030" name="Picture 37" descr="AlcatelLucent_Hor_2col_lrg"/>
          <p:cNvPicPr>
            <a:picLocks noChangeAspect="1" noChangeArrowheads="1"/>
          </p:cNvPicPr>
          <p:nvPr userDrawn="1"/>
        </p:nvPicPr>
        <p:blipFill>
          <a:blip r:embed="rId4"/>
          <a:srcRect b="-78"/>
          <a:stretch>
            <a:fillRect/>
          </a:stretch>
        </p:blipFill>
        <p:spPr bwMode="auto">
          <a:xfrm>
            <a:off x="7458075" y="6469063"/>
            <a:ext cx="15382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4"/>
          <p:cNvSpPr>
            <a:spLocks noChangeArrowheads="1"/>
          </p:cNvSpPr>
          <p:nvPr userDrawn="1"/>
        </p:nvSpPr>
        <p:spPr bwMode="auto">
          <a:xfrm>
            <a:off x="2919413" y="6523038"/>
            <a:ext cx="330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All Rights Reserved © Alcatel-Lucent 2010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49225" y="6499225"/>
            <a:ext cx="336550" cy="214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B5DCA83-D5CA-40FB-AE28-F6BA9E08E1A5}" type="slidenum">
              <a:rPr lang="en-US" sz="800"/>
              <a:pPr/>
              <a:t>‹#›</a:t>
            </a:fld>
            <a:r>
              <a:rPr lang="en-US" sz="800"/>
              <a:t> </a:t>
            </a:r>
          </a:p>
        </p:txBody>
      </p:sp>
      <p:pic>
        <p:nvPicPr>
          <p:cNvPr id="1033" name="Picture 9" descr="logo_OP-ALU_horizontal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27050" y="6523038"/>
            <a:ext cx="1352550" cy="193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MS PGothic" pitchFamily="34" charset="-128"/>
          <a:cs typeface="Arial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MS PGothic" pitchFamily="34" charset="-128"/>
          <a:cs typeface="Arial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MS PGothic" pitchFamily="34" charset="-128"/>
          <a:cs typeface="Arial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MS PGothic" pitchFamily="34" charset="-128"/>
          <a:cs typeface="Arial" charset="0"/>
        </a:defRPr>
      </a:lvl9pPr>
    </p:titleStyle>
    <p:bodyStyle>
      <a:lvl1pPr marL="168275" indent="-1682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Futura Md BT"/>
        <a:buChar char=" "/>
        <a:tabLst>
          <a:tab pos="3946525" algn="l"/>
        </a:tabLst>
        <a:defRPr>
          <a:solidFill>
            <a:srgbClr val="323232"/>
          </a:solidFill>
          <a:latin typeface="+mn-lt"/>
          <a:ea typeface="ＭＳ Ｐゴシック"/>
          <a:cs typeface="ＭＳ Ｐゴシック"/>
        </a:defRPr>
      </a:lvl1pPr>
      <a:lvl2pPr marL="407988" indent="-238125" algn="l" rtl="0" eaLnBrk="0" fontAlgn="base" hangingPunct="0">
        <a:spcBef>
          <a:spcPct val="0"/>
        </a:spcBef>
        <a:spcAft>
          <a:spcPct val="30000"/>
        </a:spcAft>
        <a:buClr>
          <a:srgbClr val="969696"/>
        </a:buClr>
        <a:buFont typeface="Wingdings" pitchFamily="2" charset="2"/>
        <a:buChar char="§"/>
        <a:tabLst>
          <a:tab pos="3946525" algn="l"/>
        </a:tabLst>
        <a:defRPr>
          <a:solidFill>
            <a:srgbClr val="323232"/>
          </a:solidFill>
          <a:latin typeface="+mn-lt"/>
          <a:ea typeface="ＭＳ Ｐゴシック"/>
          <a:cs typeface="ＭＳ Ｐゴシック"/>
        </a:defRPr>
      </a:lvl2pPr>
      <a:lvl3pPr marL="574675" indent="-165100" algn="l" rtl="0" eaLnBrk="0" fontAlgn="base" hangingPunct="0">
        <a:spcBef>
          <a:spcPct val="0"/>
        </a:spcBef>
        <a:spcAft>
          <a:spcPct val="30000"/>
        </a:spcAft>
        <a:buClr>
          <a:srgbClr val="969696"/>
        </a:buClr>
        <a:buFont typeface="Wingdings" pitchFamily="2" charset="2"/>
        <a:buChar char=""/>
        <a:tabLst>
          <a:tab pos="3946525" algn="l"/>
        </a:tabLst>
        <a:defRPr sz="1600">
          <a:solidFill>
            <a:srgbClr val="323232"/>
          </a:solidFill>
          <a:latin typeface="+mn-lt"/>
          <a:ea typeface="ＭＳ Ｐゴシック"/>
          <a:cs typeface="ＭＳ Ｐゴシック"/>
        </a:defRPr>
      </a:lvl3pPr>
      <a:lvl4pPr marL="795338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bg2"/>
        </a:buClr>
        <a:buFont typeface="Wingdings" pitchFamily="2" charset="2"/>
        <a:buChar char="§"/>
        <a:tabLst>
          <a:tab pos="3946525" algn="l"/>
        </a:tabLst>
        <a:defRPr sz="14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1854200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ＭＳ Ｐゴシック"/>
          <a:cs typeface="ＭＳ Ｐゴシック"/>
        </a:defRPr>
      </a:lvl5pPr>
      <a:lvl6pPr marL="2311400" indent="-168275" algn="l" rtl="0" fontAlgn="base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+mn-ea"/>
          <a:cs typeface="+mn-cs"/>
        </a:defRPr>
      </a:lvl6pPr>
      <a:lvl7pPr marL="2768600" indent="-168275" algn="l" rtl="0" fontAlgn="base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+mn-ea"/>
          <a:cs typeface="+mn-cs"/>
        </a:defRPr>
      </a:lvl7pPr>
      <a:lvl8pPr marL="3225800" indent="-168275" algn="l" rtl="0" fontAlgn="base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+mn-ea"/>
          <a:cs typeface="+mn-cs"/>
        </a:defRPr>
      </a:lvl8pPr>
      <a:lvl9pPr marL="3683000" indent="-168275" algn="l" rtl="0" fontAlgn="base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71438"/>
            <a:ext cx="82550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126538" y="6145213"/>
            <a:ext cx="6350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3176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81100"/>
            <a:ext cx="8594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5600" y="6526213"/>
            <a:ext cx="31924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latin typeface="Trebuchet MS" pitchFamily="34" charset="0"/>
              </a:defRPr>
            </a:lvl1pPr>
          </a:lstStyle>
          <a:p>
            <a:fld id="{4B652830-2E30-44B0-B3C7-2727F2EA6683}" type="slidenum">
              <a:rPr lang="en-US"/>
              <a:pPr/>
              <a:t>‹#›</a:t>
            </a:fld>
            <a:r>
              <a:rPr lang="en-US"/>
              <a:t> | Presentation Title | Month 2008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638425" y="6483350"/>
            <a:ext cx="387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All Rights Reserved © Alcatel-Lucent 2010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54025" y="89217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2058" name="Picture 10" descr="AlcatelLucent_Hor_2col_lrg"/>
          <p:cNvPicPr>
            <a:picLocks noChangeAspect="1" noChangeArrowheads="1"/>
          </p:cNvPicPr>
          <p:nvPr/>
        </p:nvPicPr>
        <p:blipFill>
          <a:blip r:embed="rId16"/>
          <a:srcRect b="-78"/>
          <a:stretch>
            <a:fillRect/>
          </a:stretch>
        </p:blipFill>
        <p:spPr bwMode="auto">
          <a:xfrm>
            <a:off x="7467600" y="6469063"/>
            <a:ext cx="15382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54025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2060" name="Picture 12" descr="logo_OP-ALU_horizonta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27050" y="6537325"/>
            <a:ext cx="1352550" cy="193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05" r:id="rId2"/>
    <p:sldLayoutId id="2147484304" r:id="rId3"/>
    <p:sldLayoutId id="2147484303" r:id="rId4"/>
    <p:sldLayoutId id="2147484302" r:id="rId5"/>
    <p:sldLayoutId id="2147484301" r:id="rId6"/>
    <p:sldLayoutId id="2147484300" r:id="rId7"/>
    <p:sldLayoutId id="2147484299" r:id="rId8"/>
    <p:sldLayoutId id="2147484298" r:id="rId9"/>
    <p:sldLayoutId id="2147484297" r:id="rId10"/>
    <p:sldLayoutId id="2147484296" r:id="rId11"/>
    <p:sldLayoutId id="2147484295" r:id="rId12"/>
    <p:sldLayoutId id="2147484294" r:id="rId13"/>
    <p:sldLayoutId id="2147484306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  <a:ea typeface="ＭＳ Ｐゴシック"/>
          <a:cs typeface="ＭＳ Ｐゴシック"/>
        </a:defRPr>
      </a:lvl5pPr>
      <a:lvl6pPr marL="4572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</a:defRPr>
      </a:lvl6pPr>
      <a:lvl7pPr marL="9144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</a:defRPr>
      </a:lvl7pPr>
      <a:lvl8pPr marL="1371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</a:defRPr>
      </a:lvl8pPr>
      <a:lvl9pPr marL="1828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>
          <a:solidFill>
            <a:srgbClr val="323232"/>
          </a:solidFill>
          <a:latin typeface="Trebuchet MS" charset="0"/>
        </a:defRPr>
      </a:lvl9pPr>
    </p:titleStyle>
    <p:bodyStyle>
      <a:lvl1pPr marL="168275" indent="-168275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chemeClr val="accent1"/>
        </a:buClr>
        <a:buFont typeface="Futura Md BT"/>
        <a:buChar char=" "/>
        <a:tabLst>
          <a:tab pos="3946525" algn="l"/>
        </a:tabLst>
        <a:defRPr>
          <a:solidFill>
            <a:srgbClr val="323232"/>
          </a:solidFill>
          <a:latin typeface="+mn-lt"/>
          <a:ea typeface="ＭＳ Ｐゴシック"/>
          <a:cs typeface="ＭＳ Ｐゴシック"/>
        </a:defRPr>
      </a:lvl1pPr>
      <a:lvl2pPr marL="407988" indent="-238125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rgbClr val="969696"/>
        </a:buClr>
        <a:buFont typeface="Wingdings" pitchFamily="2" charset="2"/>
        <a:buChar char="§"/>
        <a:tabLst>
          <a:tab pos="3946525" algn="l"/>
        </a:tabLst>
        <a:defRPr>
          <a:solidFill>
            <a:srgbClr val="323232"/>
          </a:solidFill>
          <a:latin typeface="+mn-lt"/>
          <a:ea typeface="ＭＳ Ｐゴシック"/>
          <a:cs typeface="Arial" charset="0"/>
        </a:defRPr>
      </a:lvl2pPr>
      <a:lvl3pPr marL="574675" indent="-165100" algn="l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rgbClr val="969696"/>
        </a:buClr>
        <a:buFont typeface="Wingdings" pitchFamily="2" charset="2"/>
        <a:buChar char=""/>
        <a:tabLst>
          <a:tab pos="3946525" algn="l"/>
        </a:tabLst>
        <a:defRPr sz="1600">
          <a:solidFill>
            <a:srgbClr val="323232"/>
          </a:solidFill>
          <a:latin typeface="+mn-lt"/>
          <a:ea typeface="ＭＳ Ｐゴシック"/>
          <a:cs typeface="Arial" charset="0"/>
        </a:defRPr>
      </a:lvl3pPr>
      <a:lvl4pPr marL="1506538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ＭＳ Ｐゴシック"/>
          <a:cs typeface="Arial" charset="0"/>
        </a:defRPr>
      </a:lvl4pPr>
      <a:lvl5pPr marL="1854200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ＭＳ Ｐゴシック"/>
          <a:cs typeface="Arial" charset="0"/>
        </a:defRPr>
      </a:lvl5pPr>
      <a:lvl6pPr marL="2311400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Arial" charset="0"/>
          <a:cs typeface="Arial" charset="0"/>
        </a:defRPr>
      </a:lvl6pPr>
      <a:lvl7pPr marL="2768600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Arial" charset="0"/>
          <a:cs typeface="Arial" charset="0"/>
        </a:defRPr>
      </a:lvl7pPr>
      <a:lvl8pPr marL="3225800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Arial" charset="0"/>
          <a:cs typeface="Arial" charset="0"/>
        </a:defRPr>
      </a:lvl8pPr>
      <a:lvl9pPr marL="3683000" indent="-168275" algn="l" rtl="0" eaLnBrk="0" fontAlgn="base" hangingPunct="0">
        <a:lnSpc>
          <a:spcPts val="1400"/>
        </a:lnSpc>
        <a:spcBef>
          <a:spcPct val="0"/>
        </a:spcBef>
        <a:spcAft>
          <a:spcPts val="60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chemeClr val="tx1"/>
          </a:solidFill>
          <a:latin typeface="Verdana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developer.openplu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2275" y="2463800"/>
            <a:ext cx="6694621" cy="1470025"/>
          </a:xfrm>
        </p:spPr>
        <p:txBody>
          <a:bodyPr/>
          <a:lstStyle/>
          <a:p>
            <a:r>
              <a:rPr lang="en-GB" dirty="0" smtClean="0"/>
              <a:t>The future of multi-platform mobile development</a:t>
            </a:r>
            <a:endParaRPr lang="en-US" dirty="0" smtClean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Subtitle 4"/>
          <p:cNvSpPr>
            <a:spLocks/>
          </p:cNvSpPr>
          <p:nvPr/>
        </p:nvSpPr>
        <p:spPr bwMode="auto">
          <a:xfrm>
            <a:off x="1476375" y="4911725"/>
            <a:ext cx="640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>
                <a:latin typeface="Tahoma" pitchFamily="34" charset="0"/>
              </a:rPr>
              <a:t>Guilhem </a:t>
            </a:r>
            <a:r>
              <a:rPr lang="en-US" sz="2000" b="1" dirty="0" smtClean="0">
                <a:latin typeface="Tahoma" pitchFamily="34" charset="0"/>
              </a:rPr>
              <a:t>Ensuque, Director </a:t>
            </a:r>
            <a:r>
              <a:rPr lang="en-US" sz="2000" b="1" dirty="0" err="1" smtClean="0">
                <a:latin typeface="Tahoma" pitchFamily="34" charset="0"/>
              </a:rPr>
              <a:t>OpenPlug</a:t>
            </a:r>
            <a:r>
              <a:rPr lang="en-US" sz="2000" b="1" dirty="0" smtClean="0">
                <a:latin typeface="Tahoma" pitchFamily="34" charset="0"/>
              </a:rPr>
              <a:t> Products</a:t>
            </a:r>
            <a:endParaRPr lang="en-US" sz="2000" b="1" dirty="0">
              <a:latin typeface="Tahoma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latin typeface="Tahoma" pitchFamily="34" charset="0"/>
              </a:rPr>
              <a:t>guilhem.ensuque@alcatel-lucent.com</a:t>
            </a:r>
            <a:endParaRPr lang="en-US" sz="1600" dirty="0">
              <a:latin typeface="Tahoma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dirty="0">
                <a:latin typeface="Tahoma" pitchFamily="34" charset="0"/>
              </a:rPr>
              <a:t>Twitter: @</a:t>
            </a:r>
            <a:r>
              <a:rPr lang="en-US" sz="1600" dirty="0" err="1">
                <a:latin typeface="Tahoma" pitchFamily="34" charset="0"/>
              </a:rPr>
              <a:t>gensuque_op</a:t>
            </a:r>
            <a:endParaRPr lang="en-US" sz="1600" dirty="0">
              <a:latin typeface="Tahoma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dirty="0" err="1" smtClean="0">
                <a:latin typeface="Tahoma" pitchFamily="34" charset="0"/>
              </a:rPr>
              <a:t>Hashtags</a:t>
            </a:r>
            <a:r>
              <a:rPr lang="en-US" sz="1600" dirty="0" smtClean="0">
                <a:latin typeface="Tahoma" pitchFamily="34" charset="0"/>
              </a:rPr>
              <a:t>: #</a:t>
            </a:r>
            <a:r>
              <a:rPr lang="en-US" sz="1600" dirty="0" err="1" smtClean="0">
                <a:latin typeface="Tahoma" pitchFamily="34" charset="0"/>
              </a:rPr>
              <a:t>openplug</a:t>
            </a:r>
            <a:r>
              <a:rPr lang="en-US" sz="1600" dirty="0" smtClean="0">
                <a:latin typeface="Tahoma" pitchFamily="34" charset="0"/>
              </a:rPr>
              <a:t>, #</a:t>
            </a:r>
            <a:r>
              <a:rPr lang="en-US" sz="1600" dirty="0" err="1" smtClean="0">
                <a:latin typeface="Tahoma" pitchFamily="34" charset="0"/>
              </a:rPr>
              <a:t>icmanice</a:t>
            </a:r>
            <a:endParaRPr lang="en-US" sz="1600" dirty="0">
              <a:latin typeface="Tahoma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dirty="0">
                <a:latin typeface="Tahoma" pitchFamily="34" charset="0"/>
              </a:rPr>
              <a:t>Slides: http://slideshare.net/gensuque</a:t>
            </a:r>
          </a:p>
        </p:txBody>
      </p:sp>
      <p:pic>
        <p:nvPicPr>
          <p:cNvPr id="5" name="Picture 18" descr="guilhem_600x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5063"/>
            <a:ext cx="1476375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E6458-120C-4EA8-A4FD-A7911C3CFC49}" type="slidenum">
              <a:rPr lang="en-GB" smtClean="0"/>
              <a:pPr/>
              <a:t>2</a:t>
            </a:fld>
            <a:r>
              <a:rPr lang="en-GB" smtClean="0"/>
              <a:t> | OpenPlug in 2011 | January 2011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246188"/>
            <a:ext cx="5781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Calibri" pitchFamily="34" charset="0"/>
              </a:rPr>
              <a:t>Why Multi Platform ?</a:t>
            </a:r>
            <a:r>
              <a:rPr lang="en-GB" sz="2400" dirty="0" smtClean="0">
                <a:latin typeface="Calibri" pitchFamily="34" charset="0"/>
              </a:rPr>
              <a:t> – </a:t>
            </a:r>
            <a:r>
              <a:rPr lang="en-US" sz="2400" dirty="0" smtClean="0">
                <a:latin typeface="Calibri" pitchFamily="34" charset="0"/>
              </a:rPr>
              <a:t>Past </a:t>
            </a:r>
            <a:r>
              <a:rPr lang="en-US" sz="2400" dirty="0" err="1" smtClean="0">
                <a:latin typeface="Calibri" pitchFamily="34" charset="0"/>
              </a:rPr>
              <a:t>smartphone</a:t>
            </a:r>
            <a:r>
              <a:rPr lang="en-US" sz="2400" dirty="0" smtClean="0">
                <a:latin typeface="Calibri" pitchFamily="34" charset="0"/>
              </a:rPr>
              <a:t> landscape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E6458-120C-4EA8-A4FD-A7911C3CFC49}" type="slidenum">
              <a:rPr lang="en-GB" smtClean="0"/>
              <a:pPr/>
              <a:t>3</a:t>
            </a:fld>
            <a:r>
              <a:rPr lang="en-GB" smtClean="0"/>
              <a:t> | OpenPlug in 2011 | January 2011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Calibri" pitchFamily="34" charset="0"/>
              </a:rPr>
              <a:t>Why Multi Platform ?</a:t>
            </a:r>
            <a:r>
              <a:rPr lang="en-GB" sz="2400" dirty="0" smtClean="0">
                <a:latin typeface="Calibri" pitchFamily="34" charset="0"/>
              </a:rPr>
              <a:t> – </a:t>
            </a:r>
            <a:r>
              <a:rPr lang="en-US" sz="2400" dirty="0" smtClean="0">
                <a:latin typeface="Calibri" pitchFamily="34" charset="0"/>
              </a:rPr>
              <a:t>Future </a:t>
            </a:r>
            <a:r>
              <a:rPr lang="en-US" sz="2400" dirty="0" err="1" smtClean="0">
                <a:latin typeface="Calibri" pitchFamily="34" charset="0"/>
              </a:rPr>
              <a:t>smartphone</a:t>
            </a:r>
            <a:r>
              <a:rPr lang="en-US" sz="2400" dirty="0" smtClean="0">
                <a:latin typeface="Calibri" pitchFamily="34" charset="0"/>
              </a:rPr>
              <a:t> landscape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86100" y="5833898"/>
            <a:ext cx="2547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i="1" dirty="0" smtClean="0"/>
              <a:t>Source: Gartner / </a:t>
            </a:r>
            <a:r>
              <a:rPr lang="fr-FR" sz="1400" b="1" i="1" dirty="0" err="1" smtClean="0"/>
              <a:t>Asymco</a:t>
            </a:r>
            <a:endParaRPr lang="fr-FR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278952"/>
            <a:ext cx="5473700" cy="450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E6458-120C-4EA8-A4FD-A7911C3CFC49}" type="slidenum">
              <a:rPr lang="en-GB" smtClean="0"/>
              <a:pPr/>
              <a:t>4</a:t>
            </a:fld>
            <a:r>
              <a:rPr lang="en-GB" smtClean="0"/>
              <a:t> | OpenPlug in 2011 | January 2011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Calibri" pitchFamily="34" charset="0"/>
              </a:rPr>
              <a:t>How can you go multi platform ?</a:t>
            </a:r>
            <a:r>
              <a:rPr lang="en-GB" sz="2400" dirty="0" smtClean="0">
                <a:latin typeface="Calibri" pitchFamily="34" charset="0"/>
              </a:rPr>
              <a:t> – traditional approach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35200" y="1939925"/>
            <a:ext cx="498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Boss: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“I need an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iPhone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 app !”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2533650"/>
            <a:ext cx="1866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541588"/>
            <a:ext cx="1905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35201" y="2587625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Engineer: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“OK I go learn Objective-C and do it …”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22500" y="3362325"/>
            <a:ext cx="501649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lvl="1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tabLst>
                <a:tab pos="3946525" algn="l"/>
              </a:tabLst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Engineer </a:t>
            </a:r>
            <a:r>
              <a:rPr lang="en-US" sz="1800" b="1" kern="0" dirty="0" smtClean="0">
                <a:solidFill>
                  <a:srgbClr val="000000"/>
                </a:solidFill>
                <a:cs typeface="Arial" pitchFamily="34" charset="0"/>
              </a:rPr>
              <a:t>(3 months later) </a:t>
            </a: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“Done !”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35200" y="3946525"/>
            <a:ext cx="498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Boss: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“Ah but… how about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 Android ?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60600" y="4505325"/>
            <a:ext cx="491489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Engineer: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“I need to learn Java !”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73300" y="5076825"/>
            <a:ext cx="607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Boss: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“I don’t have the money nor the time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 for that!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E6458-120C-4EA8-A4FD-A7911C3CFC49}" type="slidenum">
              <a:rPr lang="en-GB" smtClean="0"/>
              <a:pPr/>
              <a:t>5</a:t>
            </a:fld>
            <a:r>
              <a:rPr lang="en-GB" smtClean="0"/>
              <a:t> | OpenPlug in 2011 | January 2011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Calibri" pitchFamily="34" charset="0"/>
              </a:rPr>
              <a:t>How can you go multi platform ?</a:t>
            </a:r>
            <a:r>
              <a:rPr lang="en-GB" sz="2400" dirty="0" smtClean="0">
                <a:latin typeface="Calibri" pitchFamily="34" charset="0"/>
              </a:rPr>
              <a:t> – new approach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7700" y="2143125"/>
            <a:ext cx="7874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“Write-Once Run-Everywhere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”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Same code is written for all devices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Same app package across app stores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1800" kern="0" dirty="0" smtClean="0">
                <a:solidFill>
                  <a:srgbClr val="000000"/>
                </a:solidFill>
                <a:cs typeface="Arial" pitchFamily="34" charset="0"/>
              </a:rPr>
              <a:t>Same code runs on all devices</a:t>
            </a:r>
            <a:endParaRPr lang="en-US" sz="2000" kern="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tabLst>
                <a:tab pos="3946525" algn="l"/>
              </a:tabLst>
            </a:pPr>
            <a:endParaRPr lang="en-US" sz="2000" kern="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“One Code to Rule Them All”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80% same code written for all / 20% adapted (esp. UI)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One app package for each app store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Code that runs on each device is different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sz="2000" kern="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96900" y="1231900"/>
            <a:ext cx="79724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en-GB" sz="2800" dirty="0" smtClean="0">
                <a:latin typeface="Tahoma" pitchFamily="34" charset="0"/>
              </a:rPr>
              <a:t>Cross-Platform mobile development technologies</a:t>
            </a:r>
            <a:endParaRPr lang="en-GB" sz="2800" dirty="0"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Calibri" pitchFamily="34" charset="0"/>
              </a:rPr>
              <a:t>Write-Once Run-Everywhere </a:t>
            </a:r>
            <a:r>
              <a:rPr lang="en-GB" sz="2400" dirty="0" smtClean="0">
                <a:latin typeface="Calibri" pitchFamily="34" charset="0"/>
              </a:rPr>
              <a:t>- #FAIL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E6458-120C-4EA8-A4FD-A7911C3CFC49}" type="slidenum">
              <a:rPr lang="en-GB" smtClean="0"/>
              <a:pPr/>
              <a:t>6</a:t>
            </a:fld>
            <a:r>
              <a:rPr lang="en-GB" smtClean="0"/>
              <a:t> | OpenPlug in 2011 | January 2011 </a:t>
            </a:r>
          </a:p>
        </p:txBody>
      </p:sp>
      <p:pic>
        <p:nvPicPr>
          <p:cNvPr id="7" name="Picture 12" descr="Webki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2652713"/>
            <a:ext cx="1533525" cy="1241425"/>
          </a:xfrm>
          <a:prstGeom prst="rect">
            <a:avLst/>
          </a:prstGeom>
          <a:noFill/>
        </p:spPr>
      </p:pic>
      <p:pic>
        <p:nvPicPr>
          <p:cNvPr id="8" name="Picture 8" descr="AI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613" y="3943350"/>
            <a:ext cx="1122362" cy="989013"/>
          </a:xfrm>
          <a:prstGeom prst="rect">
            <a:avLst/>
          </a:prstGeom>
          <a:noFill/>
        </p:spPr>
      </p:pic>
      <p:pic>
        <p:nvPicPr>
          <p:cNvPr id="9" name="Picture 15" descr="java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263" y="1162050"/>
            <a:ext cx="928687" cy="1231900"/>
          </a:xfrm>
          <a:prstGeom prst="rect">
            <a:avLst/>
          </a:prstGeom>
          <a:noFill/>
        </p:spPr>
      </p:pic>
      <p:pic>
        <p:nvPicPr>
          <p:cNvPr id="10" name="Picture 20" descr="silverlight_deta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9338" y="5195888"/>
            <a:ext cx="1258887" cy="93345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27300" y="1470025"/>
            <a:ext cx="60420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Technologies: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 Java, Web/HTML5/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PhoneGap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, Flash/AIR,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Silverlight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Advantages: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Single dev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Same user experience on all devices</a:t>
            </a: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Drawbacks: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Poor performance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UI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not consistent with rest of platform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“Uncanny Valley” effect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Cannot be distributed on all platforms/app stores (notably Apple)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Calibri" pitchFamily="34" charset="0"/>
              </a:rPr>
              <a:t>One Code To Rule Them All </a:t>
            </a:r>
            <a:r>
              <a:rPr lang="en-GB" sz="2400" dirty="0" smtClean="0">
                <a:latin typeface="Calibri" pitchFamily="34" charset="0"/>
              </a:rPr>
              <a:t>- #FTW 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E6458-120C-4EA8-A4FD-A7911C3CFC49}" type="slidenum">
              <a:rPr lang="en-GB" smtClean="0"/>
              <a:pPr/>
              <a:t>7</a:t>
            </a:fld>
            <a:r>
              <a:rPr lang="en-GB" smtClean="0"/>
              <a:t> | OpenPlug in 2011 | January 2011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27300" y="1470025"/>
            <a:ext cx="60420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Technologies: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 Alcatel-Lucent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OpenPlug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Appcelerator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 Titanium , ANSCA Corona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Advantages: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Single code base / dev skill set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User experience adapted to platform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Very good performance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407988" marR="0" lvl="1" indent="-23812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Drawbacks: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Arial" pitchFamily="34" charset="0"/>
              </a:rPr>
              <a:t>None ?</a:t>
            </a:r>
          </a:p>
          <a:p>
            <a:pPr marL="865188" lvl="2" indent="-238125" defTabSz="914400" eaLnBrk="0" hangingPunct="0">
              <a:lnSpc>
                <a:spcPts val="24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Depends on which you consider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/>
              <a:buChar char=" "/>
              <a:tabLst>
                <a:tab pos="394652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  <p:pic>
        <p:nvPicPr>
          <p:cNvPr id="12" name="Picture 29" descr="O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666874"/>
            <a:ext cx="139605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ppcelera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2898218"/>
            <a:ext cx="1458227" cy="1483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8" y="4686300"/>
            <a:ext cx="221680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Calibri" pitchFamily="34" charset="0"/>
              </a:rPr>
              <a:t>Example: </a:t>
            </a:r>
            <a:r>
              <a:rPr lang="en-US" sz="2400" b="1" dirty="0" err="1" smtClean="0">
                <a:latin typeface="Calibri" pitchFamily="34" charset="0"/>
              </a:rPr>
              <a:t>Hebbes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Immo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- #2 Free App in Belgium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992188" y="5537200"/>
            <a:ext cx="745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ahoma" pitchFamily="34" charset="0"/>
              </a:rPr>
              <a:t>Created by </a:t>
            </a:r>
            <a:r>
              <a:rPr lang="en-US" sz="3200" dirty="0" err="1">
                <a:latin typeface="Tahoma" pitchFamily="34" charset="0"/>
              </a:rPr>
              <a:t>Exuvis</a:t>
            </a:r>
            <a:r>
              <a:rPr lang="en-US" sz="3200" dirty="0">
                <a:latin typeface="Tahoma" pitchFamily="34" charset="0"/>
              </a:rPr>
              <a:t> with </a:t>
            </a:r>
            <a:r>
              <a:rPr lang="en-GB" sz="3200" dirty="0" err="1" smtClean="0">
                <a:solidFill>
                  <a:srgbClr val="A50021"/>
                </a:solidFill>
                <a:latin typeface="Tahoma" pitchFamily="34" charset="0"/>
              </a:rPr>
              <a:t>OpenPlug</a:t>
            </a:r>
            <a:r>
              <a:rPr lang="en-GB" sz="3200" dirty="0" smtClean="0">
                <a:solidFill>
                  <a:srgbClr val="A50021"/>
                </a:solidFill>
                <a:latin typeface="Tahoma" pitchFamily="34" charset="0"/>
              </a:rPr>
              <a:t> Studio</a:t>
            </a:r>
            <a:endParaRPr lang="en-US" sz="3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4219" name="TextBox 8"/>
          <p:cNvSpPr txBox="1">
            <a:spLocks noChangeArrowheads="1"/>
          </p:cNvSpPr>
          <p:nvPr/>
        </p:nvSpPr>
        <p:spPr bwMode="auto">
          <a:xfrm>
            <a:off x="1162050" y="5203825"/>
            <a:ext cx="1292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>
                <a:solidFill>
                  <a:schemeClr val="bg2"/>
                </a:solidFill>
                <a:latin typeface="Tahoma" pitchFamily="34" charset="0"/>
              </a:rPr>
              <a:t>(as of July 1 2010)</a:t>
            </a:r>
          </a:p>
        </p:txBody>
      </p:sp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2027238" y="6508750"/>
            <a:ext cx="5068887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818000" rIns="1818000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  <a:latin typeface="Tahoma" pitchFamily="34" charset="0"/>
              </a:rPr>
              <a:t>Copyright OpenPlug 2010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7088" y="1746250"/>
            <a:ext cx="1936750" cy="3365500"/>
            <a:chOff x="521" y="1100"/>
            <a:chExt cx="1220" cy="2120"/>
          </a:xfrm>
        </p:grpSpPr>
        <p:pic>
          <p:nvPicPr>
            <p:cNvPr id="94222" name="Picture 14" descr="iphone3g-fron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" y="1100"/>
              <a:ext cx="1220" cy="2120"/>
            </a:xfrm>
            <a:prstGeom prst="rect">
              <a:avLst/>
            </a:prstGeom>
            <a:noFill/>
          </p:spPr>
        </p:pic>
        <p:pic>
          <p:nvPicPr>
            <p:cNvPr id="94221" name="Picture 13" descr="hebbes-#2-ap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1" y="1449"/>
              <a:ext cx="900" cy="1349"/>
            </a:xfrm>
            <a:prstGeom prst="rect">
              <a:avLst/>
            </a:prstGeom>
            <a:noFill/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89338" y="1727200"/>
            <a:ext cx="1936750" cy="3365500"/>
            <a:chOff x="2261" y="1088"/>
            <a:chExt cx="1220" cy="2120"/>
          </a:xfrm>
        </p:grpSpPr>
        <p:pic>
          <p:nvPicPr>
            <p:cNvPr id="94216" name="Picture 8" descr="iphone3g-fron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1" y="1088"/>
              <a:ext cx="1220" cy="2120"/>
            </a:xfrm>
            <a:prstGeom prst="rect">
              <a:avLst/>
            </a:prstGeom>
            <a:noFill/>
          </p:spPr>
        </p:pic>
        <p:pic>
          <p:nvPicPr>
            <p:cNvPr id="94224" name="Picture 16" descr="IMG_04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30" y="1446"/>
              <a:ext cx="876" cy="1314"/>
            </a:xfrm>
            <a:prstGeom prst="rect">
              <a:avLst/>
            </a:prstGeom>
            <a:noFill/>
          </p:spPr>
        </p:pic>
      </p:grpSp>
      <p:pic>
        <p:nvPicPr>
          <p:cNvPr id="94213" name="Picture 5" descr="iphone3g-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525" y="1727200"/>
            <a:ext cx="1936750" cy="3365500"/>
          </a:xfrm>
          <a:prstGeom prst="rect">
            <a:avLst/>
          </a:prstGeom>
          <a:noFill/>
        </p:spPr>
      </p:pic>
      <p:pic>
        <p:nvPicPr>
          <p:cNvPr id="94225" name="Picture 17" descr="IMG_04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5575" y="2266950"/>
            <a:ext cx="14097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sz="2400" b="1" dirty="0" err="1" smtClean="0">
                <a:latin typeface="Calibri" pitchFamily="34" charset="0"/>
              </a:rPr>
              <a:t>OpenPlug</a:t>
            </a:r>
            <a:r>
              <a:rPr lang="en-US" sz="2400" b="1" dirty="0" smtClean="0">
                <a:latin typeface="Calibri" pitchFamily="34" charset="0"/>
              </a:rPr>
              <a:t> Studio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286750" y="6516688"/>
            <a:ext cx="40005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defRPr/>
            </a:pPr>
            <a:fld id="{863C7780-4617-4C4E-AD9C-EC33E54CE6B7}" type="slidenum">
              <a:rPr lang="en-US" sz="100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algn="r" defTabSz="914400">
                <a:defRPr/>
              </a:pPr>
              <a:t>9</a:t>
            </a:fld>
            <a:endParaRPr lang="en-US" sz="10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900" name="Rectangle 3"/>
          <p:cNvSpPr txBox="1">
            <a:spLocks noChangeArrowheads="1"/>
          </p:cNvSpPr>
          <p:nvPr/>
        </p:nvSpPr>
        <p:spPr bwMode="auto">
          <a:xfrm>
            <a:off x="457200" y="1412875"/>
            <a:ext cx="79724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en-GB" sz="2800" dirty="0">
                <a:latin typeface="Tahoma" pitchFamily="34" charset="0"/>
              </a:rPr>
              <a:t>The fastest cross-platform native mobile applications development environment</a:t>
            </a:r>
          </a:p>
        </p:txBody>
      </p:sp>
      <p:pic>
        <p:nvPicPr>
          <p:cNvPr id="9" name="Picture 8" descr="boite-openplugstud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6" y="2489200"/>
            <a:ext cx="3314704" cy="331470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68600" y="3406775"/>
            <a:ext cx="61817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en-GB" sz="2800" dirty="0" smtClean="0">
                <a:latin typeface="Tahoma" pitchFamily="34" charset="0"/>
                <a:hlinkClick r:id="rId4"/>
              </a:rPr>
              <a:t>http://developer.openplug.com</a:t>
            </a:r>
            <a:r>
              <a:rPr lang="en-GB" sz="2800" dirty="0" smtClean="0">
                <a:latin typeface="Tahoma" pitchFamily="34" charset="0"/>
              </a:rPr>
              <a:t> </a:t>
            </a:r>
            <a:endParaRPr lang="en-GB" sz="2800" dirty="0"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LU_template_innovation_yellow3">
  <a:themeElements>
    <a:clrScheme name="4_ALU_template_innovation_yellow3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CC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8AB900"/>
      </a:accent6>
      <a:hlink>
        <a:srgbClr val="0000FF"/>
      </a:hlink>
      <a:folHlink>
        <a:srgbClr val="CC0033"/>
      </a:folHlink>
    </a:clrScheme>
    <a:fontScheme name="4_ALU_template_innovation_yellow3">
      <a:majorFont>
        <a:latin typeface="Trebuchet MS"/>
        <a:ea typeface="MS PGothic"/>
        <a:cs typeface="Arial"/>
      </a:majorFont>
      <a:minorFont>
        <a:latin typeface="Trebuchet MS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ALU_template_innovation_yellow3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B900"/>
        </a:accent6>
        <a:hlink>
          <a:srgbClr val="0000FF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LU_template_innovation_yellow3">
  <a:themeElements>
    <a:clrScheme name="2_ALU_template_innovation_yellow3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CC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8AB900"/>
      </a:accent6>
      <a:hlink>
        <a:srgbClr val="0000FF"/>
      </a:hlink>
      <a:folHlink>
        <a:srgbClr val="CC0033"/>
      </a:folHlink>
    </a:clrScheme>
    <a:fontScheme name="2_ALU_template_innovation_yellow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ALU_template_innovation_yellow3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B900"/>
        </a:accent6>
        <a:hlink>
          <a:srgbClr val="0000FF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2_ALU_template_innovation_yellow3 1">
    <a:dk1>
      <a:srgbClr val="000000"/>
    </a:dk1>
    <a:lt1>
      <a:srgbClr val="FFFFFF"/>
    </a:lt1>
    <a:dk2>
      <a:srgbClr val="000000"/>
    </a:dk2>
    <a:lt2>
      <a:srgbClr val="B2B2B2"/>
    </a:lt2>
    <a:accent1>
      <a:srgbClr val="FFCC00"/>
    </a:accent1>
    <a:accent2>
      <a:srgbClr val="99CC00"/>
    </a:accent2>
    <a:accent3>
      <a:srgbClr val="FFFFFF"/>
    </a:accent3>
    <a:accent4>
      <a:srgbClr val="000000"/>
    </a:accent4>
    <a:accent5>
      <a:srgbClr val="FFE2AA"/>
    </a:accent5>
    <a:accent6>
      <a:srgbClr val="8AB900"/>
    </a:accent6>
    <a:hlink>
      <a:srgbClr val="0000FF"/>
    </a:hlink>
    <a:folHlink>
      <a:srgbClr val="CC00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17348</TotalTime>
  <Words>514</Words>
  <Application>Microsoft Office PowerPoint</Application>
  <PresentationFormat>On-screen Show (4:3)</PresentationFormat>
  <Paragraphs>76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4_ALU_template_innovation_yellow3</vt:lpstr>
      <vt:lpstr>2_ALU_template_innovation_yellow3</vt:lpstr>
      <vt:lpstr>The future of multi-platform mobile development</vt:lpstr>
      <vt:lpstr>Why Multi Platform ? – Past smartphone landscape</vt:lpstr>
      <vt:lpstr>Why Multi Platform ? – Future smartphone landscape</vt:lpstr>
      <vt:lpstr>How can you go multi platform ? – traditional approach</vt:lpstr>
      <vt:lpstr>How can you go multi platform ? – new approach</vt:lpstr>
      <vt:lpstr>Write-Once Run-Everywhere - #FAIL</vt:lpstr>
      <vt:lpstr>One Code To Rule Them All - #FTW </vt:lpstr>
      <vt:lpstr>Example: Hebbes Immo - #2 Free App in Belgium</vt:lpstr>
      <vt:lpstr>OpenPlug Studio</vt:lpstr>
    </vt:vector>
  </TitlesOfParts>
  <Company>OpenPlug - Alcatel-Lucent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multi platform mobile development</dc:title>
  <dc:subject>ICMA Online conference - Nice 2011</dc:subject>
  <dc:creator>Guilhem Ensuque</dc:creator>
  <cp:lastModifiedBy>ICMA</cp:lastModifiedBy>
  <cp:revision>197</cp:revision>
  <dcterms:created xsi:type="dcterms:W3CDTF">2010-08-28T16:03:05Z</dcterms:created>
  <dcterms:modified xsi:type="dcterms:W3CDTF">2011-04-30T11:02:30Z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k3A7ufd1mdK47lpHNyde8c</vt:lpwstr>
  </property>
  <property fmtid="{D5CDD505-2E9C-101B-9397-08002B2CF9AE}" pid="3" name="DV.VersionId">
    <vt:lpwstr>Y1OW6yCbdaWy0COMksnRJP</vt:lpwstr>
  </property>
  <property fmtid="{D5CDD505-2E9C-101B-9397-08002B2CF9AE}" pid="4" name="DV.MergeIncapabilityFlags">
    <vt:i4>0</vt:i4>
  </property>
</Properties>
</file>