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3585F"/>
        </a:solidFill>
        <a:effectLst/>
        <a:uFillTx/>
        <a:latin typeface="+mn-lt"/>
        <a:ea typeface="+mn-ea"/>
        <a:cs typeface="+mn-cs"/>
        <a:sym typeface="Proxima Nova Regular"/>
      </a:defRPr>
    </a:lvl1pPr>
    <a:lvl2pPr marL="0" marR="0" indent="228600" algn="ctr" defTabSz="584200"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3585F"/>
        </a:solidFill>
        <a:effectLst/>
        <a:uFillTx/>
        <a:latin typeface="+mn-lt"/>
        <a:ea typeface="+mn-ea"/>
        <a:cs typeface="+mn-cs"/>
        <a:sym typeface="Proxima Nova Regular"/>
      </a:defRPr>
    </a:lvl2pPr>
    <a:lvl3pPr marL="0" marR="0" indent="457200" algn="ctr" defTabSz="584200"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3585F"/>
        </a:solidFill>
        <a:effectLst/>
        <a:uFillTx/>
        <a:latin typeface="+mn-lt"/>
        <a:ea typeface="+mn-ea"/>
        <a:cs typeface="+mn-cs"/>
        <a:sym typeface="Proxima Nova Regular"/>
      </a:defRPr>
    </a:lvl3pPr>
    <a:lvl4pPr marL="0" marR="0" indent="685800" algn="ctr" defTabSz="584200"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3585F"/>
        </a:solidFill>
        <a:effectLst/>
        <a:uFillTx/>
        <a:latin typeface="+mn-lt"/>
        <a:ea typeface="+mn-ea"/>
        <a:cs typeface="+mn-cs"/>
        <a:sym typeface="Proxima Nova Regular"/>
      </a:defRPr>
    </a:lvl4pPr>
    <a:lvl5pPr marL="0" marR="0" indent="914400" algn="ctr" defTabSz="584200"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3585F"/>
        </a:solidFill>
        <a:effectLst/>
        <a:uFillTx/>
        <a:latin typeface="+mn-lt"/>
        <a:ea typeface="+mn-ea"/>
        <a:cs typeface="+mn-cs"/>
        <a:sym typeface="Proxima Nova Regular"/>
      </a:defRPr>
    </a:lvl5pPr>
    <a:lvl6pPr marL="0" marR="0" indent="1143000" algn="ctr" defTabSz="584200"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3585F"/>
        </a:solidFill>
        <a:effectLst/>
        <a:uFillTx/>
        <a:latin typeface="+mn-lt"/>
        <a:ea typeface="+mn-ea"/>
        <a:cs typeface="+mn-cs"/>
        <a:sym typeface="Proxima Nova Regular"/>
      </a:defRPr>
    </a:lvl6pPr>
    <a:lvl7pPr marL="0" marR="0" indent="1371600" algn="ctr" defTabSz="584200"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3585F"/>
        </a:solidFill>
        <a:effectLst/>
        <a:uFillTx/>
        <a:latin typeface="+mn-lt"/>
        <a:ea typeface="+mn-ea"/>
        <a:cs typeface="+mn-cs"/>
        <a:sym typeface="Proxima Nova Regular"/>
      </a:defRPr>
    </a:lvl7pPr>
    <a:lvl8pPr marL="0" marR="0" indent="1600200" algn="ctr" defTabSz="584200"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3585F"/>
        </a:solidFill>
        <a:effectLst/>
        <a:uFillTx/>
        <a:latin typeface="+mn-lt"/>
        <a:ea typeface="+mn-ea"/>
        <a:cs typeface="+mn-cs"/>
        <a:sym typeface="Proxima Nova Regular"/>
      </a:defRPr>
    </a:lvl8pPr>
    <a:lvl9pPr marL="0" marR="0" indent="1828800" algn="ctr" defTabSz="584200"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3585F"/>
        </a:solidFill>
        <a:effectLst/>
        <a:uFillTx/>
        <a:latin typeface="+mn-lt"/>
        <a:ea typeface="+mn-ea"/>
        <a:cs typeface="+mn-cs"/>
        <a:sym typeface="Proxima Nova Regular"/>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
          <a:latin typeface="Helvetica Light"/>
          <a:ea typeface="Helvetica Light"/>
          <a:cs typeface="Helvetica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
          <a:latin typeface="Helvetica Light"/>
          <a:ea typeface="Helvetica Light"/>
          <a:cs typeface="Helvetica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
          <a:latin typeface="Helvetica Light"/>
          <a:ea typeface="Helvetica Light"/>
          <a:cs typeface="Helvetica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roundedCorners val="0"/>
  <c:chart>
    <c:autoTitleDeleted val="1"/>
    <c:plotArea>
      <c:layout>
        <c:manualLayout>
          <c:layoutTarget val="inner"/>
          <c:xMode val="edge"/>
          <c:yMode val="edge"/>
          <c:x val="0.128634"/>
          <c:y val="0.0836726"/>
          <c:w val="0.866366"/>
          <c:h val="0.78292"/>
        </c:manualLayout>
      </c:layout>
      <c:barChart>
        <c:barDir val="col"/>
        <c:grouping val="clustered"/>
        <c:varyColors val="0"/>
        <c:ser>
          <c:idx val="0"/>
          <c:order val="0"/>
          <c:tx>
            <c:strRef>
              <c:f>Sheet1!$A$2</c:f>
              <c:strCache>
                <c:ptCount val="1"/>
                <c:pt idx="0">
                  <c:v>Value of personal data</c:v>
                </c:pt>
              </c:strCache>
            </c:strRef>
          </c:tx>
          <c:spPr>
            <a:solidFill>
              <a:srgbClr val="909398"/>
            </a:solidFill>
            <a:ln w="12700" cap="flat">
              <a:noFill/>
              <a:miter lim="400000"/>
            </a:ln>
            <a:effectLst/>
          </c:spPr>
          <c:invertIfNegative val="0"/>
          <c:dLbls>
            <c:numFmt formatCode="#,##0" sourceLinked="0"/>
            <c:txPr>
              <a:bodyPr/>
              <a:lstStyle/>
              <a:p>
                <a:pPr>
                  <a:defRPr b="0" i="0" strike="noStrike" sz="2600" u="none">
                    <a:solidFill>
                      <a:srgbClr val="FFFFFF"/>
                    </a:solidFill>
                    <a:effectLst>
                      <a:outerShdw sx="100000" sy="100000" kx="0" ky="0" algn="tl" rotWithShape="1" blurRad="0" dist="82550" dir="2700000">
                        <a:srgbClr val="000000">
                          <a:alpha val="33333"/>
                        </a:srgbClr>
                      </a:outerShdw>
                    </a:effectLst>
                    <a:latin typeface="Proxima Nova Regular"/>
                  </a:defRPr>
                </a:pPr>
              </a:p>
            </c:txPr>
            <c:dLblPos val="inEnd"/>
            <c:showLegendKey val="0"/>
            <c:showVal val="0"/>
            <c:showCatName val="0"/>
            <c:showSerName val="0"/>
            <c:showPercent val="0"/>
            <c:showBubbleSize val="0"/>
            <c:showLeaderLines val="0"/>
          </c:dLbls>
          <c:cat>
            <c:strRef>
              <c:f>Sheet1!$B$1:$C$1</c:f>
              <c:strCache>
                <c:ptCount val="2"/>
                <c:pt idx="0">
                  <c:v>2011</c:v>
                </c:pt>
                <c:pt idx="1">
                  <c:v>2020</c:v>
                </c:pt>
              </c:strCache>
            </c:strRef>
          </c:cat>
          <c:val>
            <c:numRef>
              <c:f>Sheet1!$B$2:$C$2</c:f>
              <c:numCache>
                <c:ptCount val="2"/>
                <c:pt idx="0">
                  <c:v>315.000000</c:v>
                </c:pt>
                <c:pt idx="1">
                  <c:v>997.000000</c:v>
                </c:pt>
              </c:numCache>
            </c:numRef>
          </c:val>
        </c:ser>
        <c:gapWidth val="40"/>
        <c:overlap val="-10"/>
        <c:axId val="2094734552"/>
        <c:axId val="2094734553"/>
      </c:barChart>
      <c:catAx>
        <c:axId val="2094734552"/>
        <c:scaling>
          <c:orientation val="minMax"/>
        </c:scaling>
        <c:delete val="0"/>
        <c:axPos val="b"/>
        <c:numFmt formatCode="General" sourceLinked="0"/>
        <c:majorTickMark val="none"/>
        <c:minorTickMark val="none"/>
        <c:tickLblPos val="low"/>
        <c:spPr>
          <a:ln w="12700" cap="flat">
            <a:solidFill>
              <a:srgbClr val="000000"/>
            </a:solidFill>
            <a:prstDash val="solid"/>
            <a:miter lim="400000"/>
          </a:ln>
        </c:spPr>
        <c:txPr>
          <a:bodyPr rot="0"/>
          <a:lstStyle/>
          <a:p>
            <a:pPr>
              <a:defRPr b="0" i="0" strike="noStrike" sz="2000" u="none">
                <a:solidFill>
                  <a:srgbClr val="53585F"/>
                </a:solidFill>
                <a:latin typeface="Proxima Nova Regular"/>
              </a:defRPr>
            </a:pPr>
          </a:p>
        </c:txPr>
        <c:crossAx val="2094734553"/>
        <c:crosses val="autoZero"/>
        <c:auto val="1"/>
        <c:lblAlgn val="ctr"/>
        <c:noMultiLvlLbl val="1"/>
      </c:catAx>
      <c:valAx>
        <c:axId val="2094734553"/>
        <c:scaling>
          <c:orientation val="minMax"/>
        </c:scaling>
        <c:delete val="0"/>
        <c:axPos val="l"/>
        <c:majorGridlines>
          <c:spPr>
            <a:ln w="12700" cap="flat">
              <a:solidFill>
                <a:srgbClr val="B8B8B8"/>
              </a:solidFill>
              <a:prstDash val="solid"/>
              <a:miter lim="400000"/>
            </a:ln>
          </c:spPr>
        </c:majorGridlines>
        <c:numFmt formatCode="General" sourceLinked="0"/>
        <c:majorTickMark val="none"/>
        <c:minorTickMark val="none"/>
        <c:tickLblPos val="nextTo"/>
        <c:spPr>
          <a:ln w="12700" cap="flat">
            <a:noFill/>
            <a:prstDash val="solid"/>
            <a:miter lim="400000"/>
          </a:ln>
        </c:spPr>
        <c:txPr>
          <a:bodyPr rot="0"/>
          <a:lstStyle/>
          <a:p>
            <a:pPr>
              <a:defRPr b="0" i="0" strike="noStrike" sz="2000" u="none">
                <a:solidFill>
                  <a:srgbClr val="53585F"/>
                </a:solidFill>
                <a:latin typeface="Proxima Nova Regular"/>
              </a:defRPr>
            </a:pPr>
          </a:p>
        </c:txPr>
        <c:crossAx val="2094734552"/>
        <c:crosses val="autoZero"/>
        <c:crossBetween val="between"/>
        <c:majorUnit val="250"/>
        <c:minorUnit val="125"/>
      </c:valAx>
      <c:spPr>
        <a:noFill/>
        <a:ln w="12700" cap="flat">
          <a:noFill/>
          <a:miter lim="400000"/>
        </a:ln>
        <a:effectLst/>
      </c:spPr>
    </c:plotArea>
    <c:plotVisOnly val="1"/>
    <c:dispBlanksAs val="gap"/>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1"/>
  <c:roundedCorners val="0"/>
  <c:chart>
    <c:autoTitleDeleted val="1"/>
    <c:plotArea>
      <c:layout>
        <c:manualLayout>
          <c:layoutTarget val="inner"/>
          <c:xMode val="edge"/>
          <c:yMode val="edge"/>
          <c:x val="0.0631075"/>
          <c:y val="0.0817303"/>
          <c:w val="0.931893"/>
          <c:h val="0.805612"/>
        </c:manualLayout>
      </c:layout>
      <c:barChart>
        <c:barDir val="col"/>
        <c:grouping val="clustered"/>
        <c:varyColors val="0"/>
        <c:ser>
          <c:idx val="0"/>
          <c:order val="0"/>
          <c:tx>
            <c:v/>
          </c:tx>
          <c:spPr>
            <a:solidFill>
              <a:srgbClr val="909398"/>
            </a:solidFill>
            <a:ln w="12700" cap="flat">
              <a:noFill/>
              <a:miter lim="400000"/>
            </a:ln>
            <a:effectLst/>
          </c:spPr>
          <c:invertIfNegative val="0"/>
          <c:dPt>
            <c:idx val="0"/>
            <c:spPr>
              <a:solidFill>
                <a:srgbClr val="909398"/>
              </a:solidFill>
              <a:ln w="12700" cap="flat">
                <a:noFill/>
                <a:miter lim="400000"/>
              </a:ln>
              <a:effectLst/>
            </c:spPr>
          </c:dPt>
          <c:dPt>
            <c:idx val="1"/>
            <c:spPr>
              <a:solidFill>
                <a:srgbClr val="AEB0B3"/>
              </a:solidFill>
              <a:ln w="12700" cap="flat">
                <a:noFill/>
                <a:miter lim="400000"/>
              </a:ln>
              <a:effectLst/>
            </c:spPr>
          </c:dPt>
          <c:dPt>
            <c:idx val="2"/>
            <c:spPr>
              <a:solidFill>
                <a:srgbClr val="6D6F72"/>
              </a:solidFill>
              <a:ln w="12700" cap="flat">
                <a:noFill/>
                <a:miter lim="400000"/>
              </a:ln>
              <a:effectLst/>
            </c:spPr>
          </c:dPt>
          <c:dPt>
            <c:idx val="3"/>
            <c:spPr>
              <a:solidFill>
                <a:srgbClr val="3D3D3D"/>
              </a:solidFill>
              <a:ln w="12700" cap="flat">
                <a:noFill/>
                <a:miter lim="400000"/>
              </a:ln>
              <a:effectLst/>
            </c:spPr>
          </c:dPt>
          <c:dPt>
            <c:idx val="4"/>
            <c:spPr>
              <a:solidFill>
                <a:srgbClr val="C5CAD1"/>
              </a:solidFill>
              <a:ln w="12700" cap="flat">
                <a:noFill/>
                <a:miter lim="400000"/>
              </a:ln>
              <a:effectLst/>
            </c:spPr>
          </c:dPt>
          <c:dLbls>
            <c:dLbl>
              <c:idx val="0"/>
              <c:numFmt formatCode="0.0%" sourceLinked="0"/>
              <c:txPr>
                <a:bodyPr/>
                <a:lstStyle/>
                <a:p>
                  <a:pPr>
                    <a:defRPr b="0" i="0" strike="noStrike" sz="2600" u="none">
                      <a:solidFill>
                        <a:srgbClr val="53585F"/>
                      </a:solidFill>
                      <a:latin typeface="Proxima Nova Regular"/>
                    </a:defRPr>
                  </a:pPr>
                </a:p>
              </c:txPr>
              <c:dLblPos val="outEnd"/>
              <c:showLegendKey val="0"/>
              <c:showVal val="1"/>
              <c:showCatName val="0"/>
              <c:showSerName val="0"/>
              <c:showPercent val="0"/>
              <c:showBubbleSize val="0"/>
            </c:dLbl>
            <c:dLbl>
              <c:idx val="1"/>
              <c:numFmt formatCode="0.0%" sourceLinked="0"/>
              <c:txPr>
                <a:bodyPr/>
                <a:lstStyle/>
                <a:p>
                  <a:pPr>
                    <a:defRPr b="0" i="0" strike="noStrike" sz="2600" u="none">
                      <a:solidFill>
                        <a:srgbClr val="53585F"/>
                      </a:solidFill>
                      <a:latin typeface="Proxima Nova Regular"/>
                    </a:defRPr>
                  </a:pPr>
                </a:p>
              </c:txPr>
              <c:dLblPos val="outEnd"/>
              <c:showLegendKey val="0"/>
              <c:showVal val="1"/>
              <c:showCatName val="0"/>
              <c:showSerName val="0"/>
              <c:showPercent val="0"/>
              <c:showBubbleSize val="0"/>
            </c:dLbl>
            <c:dLbl>
              <c:idx val="2"/>
              <c:numFmt formatCode="0.0%" sourceLinked="0"/>
              <c:txPr>
                <a:bodyPr/>
                <a:lstStyle/>
                <a:p>
                  <a:pPr>
                    <a:defRPr b="0" i="0" strike="noStrike" sz="2600" u="none">
                      <a:solidFill>
                        <a:srgbClr val="53585F"/>
                      </a:solidFill>
                      <a:latin typeface="Proxima Nova Regular"/>
                    </a:defRPr>
                  </a:pPr>
                </a:p>
              </c:txPr>
              <c:dLblPos val="outEnd"/>
              <c:showLegendKey val="0"/>
              <c:showVal val="1"/>
              <c:showCatName val="0"/>
              <c:showSerName val="0"/>
              <c:showPercent val="0"/>
              <c:showBubbleSize val="0"/>
            </c:dLbl>
            <c:dLbl>
              <c:idx val="3"/>
              <c:numFmt formatCode="0.0%" sourceLinked="0"/>
              <c:txPr>
                <a:bodyPr/>
                <a:lstStyle/>
                <a:p>
                  <a:pPr>
                    <a:defRPr b="0" i="0" strike="noStrike" sz="2600" u="none">
                      <a:solidFill>
                        <a:srgbClr val="53585F"/>
                      </a:solidFill>
                      <a:latin typeface="Proxima Nova Regular"/>
                    </a:defRPr>
                  </a:pPr>
                </a:p>
              </c:txPr>
              <c:dLblPos val="outEnd"/>
              <c:showLegendKey val="0"/>
              <c:showVal val="1"/>
              <c:showCatName val="0"/>
              <c:showSerName val="0"/>
              <c:showPercent val="0"/>
              <c:showBubbleSize val="0"/>
            </c:dLbl>
            <c:dLbl>
              <c:idx val="4"/>
              <c:numFmt formatCode="0.0%" sourceLinked="0"/>
              <c:txPr>
                <a:bodyPr/>
                <a:lstStyle/>
                <a:p>
                  <a:pPr>
                    <a:defRPr b="0" i="0" strike="noStrike" sz="2600" u="none">
                      <a:solidFill>
                        <a:srgbClr val="53585F"/>
                      </a:solidFill>
                      <a:latin typeface="Proxima Nova Regular"/>
                    </a:defRPr>
                  </a:pPr>
                </a:p>
              </c:txPr>
              <c:dLblPos val="outEnd"/>
              <c:showLegendKey val="0"/>
              <c:showVal val="1"/>
              <c:showCatName val="0"/>
              <c:showSerName val="0"/>
              <c:showPercent val="0"/>
              <c:showBubbleSize val="0"/>
            </c:dLbl>
            <c:numFmt formatCode="0.0%" sourceLinked="0"/>
            <c:txPr>
              <a:bodyPr/>
              <a:lstStyle/>
              <a:p>
                <a:pPr>
                  <a:defRPr b="0" i="0" strike="noStrike" sz="2600" u="none">
                    <a:solidFill>
                      <a:srgbClr val="53585F"/>
                    </a:solidFill>
                    <a:latin typeface="Proxima Nova Regular"/>
                  </a:defRPr>
                </a:pPr>
              </a:p>
            </c:txPr>
            <c:dLblPos val="outEnd"/>
            <c:showLegendKey val="0"/>
            <c:showVal val="1"/>
            <c:showCatName val="0"/>
            <c:showSerName val="0"/>
            <c:showPercent val="0"/>
            <c:showBubbleSize val="0"/>
            <c:showLeaderLines val="0"/>
          </c:dLbls>
          <c:cat>
            <c:strLit>
              <c:ptCount val="5"/>
              <c:pt idx="0">
                <c:v>very alarmed</c:v>
              </c:pt>
              <c:pt idx="1">
                <c:v>somewhat concerned</c:v>
              </c:pt>
              <c:pt idx="2">
                <c:v>neutral</c:v>
              </c:pt>
              <c:pt idx="3">
                <c:v>not a big worry</c:v>
              </c:pt>
              <c:pt idx="4">
                <c:v>could not care less</c:v>
              </c:pt>
            </c:strLit>
          </c:cat>
          <c:val>
            <c:numLit>
              <c:ptCount val="5"/>
              <c:pt idx="0">
                <c:v>0.597000</c:v>
              </c:pt>
              <c:pt idx="1">
                <c:v>0.250000</c:v>
              </c:pt>
              <c:pt idx="2">
                <c:v>0.037000</c:v>
              </c:pt>
              <c:pt idx="3">
                <c:v>0.070000</c:v>
              </c:pt>
              <c:pt idx="4">
                <c:v>0.045000</c:v>
              </c:pt>
            </c:numLit>
          </c:val>
        </c:ser>
        <c:gapWidth val="10"/>
        <c:overlap val="-40"/>
        <c:axId val="2094734552"/>
        <c:axId val="2094734553"/>
      </c:barChart>
      <c:catAx>
        <c:axId val="2094734552"/>
        <c:scaling>
          <c:orientation val="minMax"/>
        </c:scaling>
        <c:delete val="0"/>
        <c:axPos val="b"/>
        <c:numFmt formatCode="General" sourceLinked="0"/>
        <c:majorTickMark val="none"/>
        <c:minorTickMark val="none"/>
        <c:tickLblPos val="low"/>
        <c:spPr>
          <a:ln w="12700" cap="flat">
            <a:solidFill>
              <a:srgbClr val="000000"/>
            </a:solidFill>
            <a:prstDash val="solid"/>
            <a:miter lim="400000"/>
          </a:ln>
        </c:spPr>
        <c:txPr>
          <a:bodyPr rot="0"/>
          <a:lstStyle/>
          <a:p>
            <a:pPr>
              <a:defRPr b="0" i="0" strike="noStrike" sz="2000" u="none">
                <a:solidFill>
                  <a:srgbClr val="53585F"/>
                </a:solidFill>
                <a:latin typeface="Proxima Nova Regular"/>
              </a:defRPr>
            </a:pPr>
          </a:p>
        </c:txPr>
        <c:crossAx val="2094734553"/>
        <c:crosses val="autoZero"/>
        <c:auto val="1"/>
        <c:lblAlgn val="ctr"/>
        <c:noMultiLvlLbl val="1"/>
      </c:catAx>
      <c:valAx>
        <c:axId val="2094734553"/>
        <c:scaling>
          <c:orientation val="minMax"/>
        </c:scaling>
        <c:delete val="0"/>
        <c:axPos val="l"/>
        <c:majorGridlines>
          <c:spPr>
            <a:ln w="12700" cap="flat">
              <a:solidFill>
                <a:srgbClr val="B8B8B8"/>
              </a:solidFill>
              <a:prstDash val="solid"/>
              <a:miter lim="400000"/>
            </a:ln>
          </c:spPr>
        </c:majorGridlines>
        <c:numFmt formatCode="0%" sourceLinked="0"/>
        <c:majorTickMark val="none"/>
        <c:minorTickMark val="none"/>
        <c:tickLblPos val="nextTo"/>
        <c:spPr>
          <a:ln w="12700" cap="flat">
            <a:noFill/>
            <a:prstDash val="solid"/>
            <a:miter lim="400000"/>
          </a:ln>
        </c:spPr>
        <c:txPr>
          <a:bodyPr rot="0"/>
          <a:lstStyle/>
          <a:p>
            <a:pPr>
              <a:defRPr b="0" i="0" strike="noStrike" sz="2000" u="none">
                <a:solidFill>
                  <a:srgbClr val="53585F"/>
                </a:solidFill>
                <a:latin typeface="Proxima Nova Regular"/>
              </a:defRPr>
            </a:pPr>
          </a:p>
        </c:txPr>
        <c:crossAx val="2094734552"/>
        <c:crosses val="autoZero"/>
        <c:crossBetween val="between"/>
        <c:majorUnit val="0.15"/>
        <c:minorUnit val="0.075"/>
      </c:valAx>
      <c:spPr>
        <a:noFill/>
        <a:ln w="12700" cap="flat">
          <a:noFill/>
          <a:miter lim="400000"/>
        </a:ln>
        <a:effectLst/>
      </c:spPr>
    </c:plotArea>
    <c:plotVisOnly val="1"/>
    <c:dispBlanksAs val="gap"/>
  </c:chart>
  <c:spPr>
    <a:noFill/>
    <a:ln>
      <a:noFill/>
    </a:ln>
    <a:effectLst/>
  </c:spPr>
  <c:externalData r:id="rId1">
    <c:autoUpdate val="0"/>
  </c:externalData>
</c:chartSpace>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 name="Shape 267"/>
          <p:cNvSpPr/>
          <p:nvPr>
            <p:ph type="sldImg"/>
          </p:nvPr>
        </p:nvSpPr>
        <p:spPr>
          <a:xfrm>
            <a:off x="1143000" y="685800"/>
            <a:ext cx="4572000" cy="3429000"/>
          </a:xfrm>
          <a:prstGeom prst="rect">
            <a:avLst/>
          </a:prstGeom>
        </p:spPr>
        <p:txBody>
          <a:bodyPr/>
          <a:lstStyle/>
          <a:p>
            <a:pPr/>
          </a:p>
        </p:txBody>
      </p:sp>
      <p:sp>
        <p:nvSpPr>
          <p:cNvPr id="268" name="Shape 268"/>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25000"/>
      </a:lnSpc>
      <a:defRPr sz="2400">
        <a:latin typeface="Avenir Roman"/>
        <a:ea typeface="Avenir Roman"/>
        <a:cs typeface="Avenir Roman"/>
        <a:sym typeface="Avenir Roman"/>
      </a:defRPr>
    </a:lvl1pPr>
    <a:lvl2pPr indent="228600" defTabSz="457200" latinLnBrk="0">
      <a:lnSpc>
        <a:spcPct val="125000"/>
      </a:lnSpc>
      <a:defRPr sz="2400">
        <a:latin typeface="Avenir Roman"/>
        <a:ea typeface="Avenir Roman"/>
        <a:cs typeface="Avenir Roman"/>
        <a:sym typeface="Avenir Roman"/>
      </a:defRPr>
    </a:lvl2pPr>
    <a:lvl3pPr indent="457200" defTabSz="457200" latinLnBrk="0">
      <a:lnSpc>
        <a:spcPct val="125000"/>
      </a:lnSpc>
      <a:defRPr sz="2400">
        <a:latin typeface="Avenir Roman"/>
        <a:ea typeface="Avenir Roman"/>
        <a:cs typeface="Avenir Roman"/>
        <a:sym typeface="Avenir Roman"/>
      </a:defRPr>
    </a:lvl3pPr>
    <a:lvl4pPr indent="685800" defTabSz="457200" latinLnBrk="0">
      <a:lnSpc>
        <a:spcPct val="125000"/>
      </a:lnSpc>
      <a:defRPr sz="2400">
        <a:latin typeface="Avenir Roman"/>
        <a:ea typeface="Avenir Roman"/>
        <a:cs typeface="Avenir Roman"/>
        <a:sym typeface="Avenir Roman"/>
      </a:defRPr>
    </a:lvl4pPr>
    <a:lvl5pPr indent="914400" defTabSz="457200" latinLnBrk="0">
      <a:lnSpc>
        <a:spcPct val="125000"/>
      </a:lnSpc>
      <a:defRPr sz="2400">
        <a:latin typeface="Avenir Roman"/>
        <a:ea typeface="Avenir Roman"/>
        <a:cs typeface="Avenir Roman"/>
        <a:sym typeface="Avenir Roman"/>
      </a:defRPr>
    </a:lvl5pPr>
    <a:lvl6pPr indent="1143000" defTabSz="457200" latinLnBrk="0">
      <a:lnSpc>
        <a:spcPct val="125000"/>
      </a:lnSpc>
      <a:defRPr sz="2400">
        <a:latin typeface="Avenir Roman"/>
        <a:ea typeface="Avenir Roman"/>
        <a:cs typeface="Avenir Roman"/>
        <a:sym typeface="Avenir Roman"/>
      </a:defRPr>
    </a:lvl6pPr>
    <a:lvl7pPr indent="1371600" defTabSz="457200" latinLnBrk="0">
      <a:lnSpc>
        <a:spcPct val="125000"/>
      </a:lnSpc>
      <a:defRPr sz="2400">
        <a:latin typeface="Avenir Roman"/>
        <a:ea typeface="Avenir Roman"/>
        <a:cs typeface="Avenir Roman"/>
        <a:sym typeface="Avenir Roman"/>
      </a:defRPr>
    </a:lvl7pPr>
    <a:lvl8pPr indent="1600200" defTabSz="457200" latinLnBrk="0">
      <a:lnSpc>
        <a:spcPct val="125000"/>
      </a:lnSpc>
      <a:defRPr sz="2400">
        <a:latin typeface="Avenir Roman"/>
        <a:ea typeface="Avenir Roman"/>
        <a:cs typeface="Avenir Roman"/>
        <a:sym typeface="Avenir Roman"/>
      </a:defRPr>
    </a:lvl8pPr>
    <a:lvl9pPr indent="1828800" defTabSz="457200" latinLnBrk="0">
      <a:lnSpc>
        <a:spcPct val="125000"/>
      </a:lnSpc>
      <a:defRPr sz="2400">
        <a:latin typeface="Avenir Roman"/>
        <a:ea typeface="Avenir Roman"/>
        <a:cs typeface="Avenir Roman"/>
        <a:sym typeface="Avenir Roman"/>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hyperlink" Target="mailto:bernhard.obenhuber@zoa.me?subject=" TargetMode="Externa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2.png"/></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hyperlink" Target="http://countryrisk.io" TargetMode="Externa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hyperlink" Target="http://countryrisk.io" TargetMode="Externa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MASTER Cover">
    <p:spTree>
      <p:nvGrpSpPr>
        <p:cNvPr id="1" name=""/>
        <p:cNvGrpSpPr/>
        <p:nvPr/>
      </p:nvGrpSpPr>
      <p:grpSpPr>
        <a:xfrm>
          <a:off x="0" y="0"/>
          <a:ext cx="0" cy="0"/>
          <a:chOff x="0" y="0"/>
          <a:chExt cx="0" cy="0"/>
        </a:xfrm>
      </p:grpSpPr>
      <p:sp>
        <p:nvSpPr>
          <p:cNvPr id="11" name="Shape 11"/>
          <p:cNvSpPr/>
          <p:nvPr/>
        </p:nvSpPr>
        <p:spPr>
          <a:xfrm>
            <a:off x="60444" y="38732"/>
            <a:ext cx="12883912" cy="9676137"/>
          </a:xfrm>
          <a:prstGeom prst="rect">
            <a:avLst/>
          </a:prstGeom>
          <a:solidFill>
            <a:srgbClr val="FFFFFF"/>
          </a:solidFill>
          <a:ln w="127000">
            <a:solidFill>
              <a:srgbClr val="FAEA07"/>
            </a:solidFill>
            <a:miter lim="400000"/>
          </a:ln>
        </p:spPr>
        <p:txBody>
          <a:bodyPr lIns="50800" tIns="50800" rIns="50800" bIns="50800" anchor="ctr"/>
          <a:lstStyle/>
          <a:p>
            <a:pPr>
              <a:defRPr sz="2400">
                <a:solidFill>
                  <a:srgbClr val="575F60"/>
                </a:solidFill>
                <a:latin typeface="Helvetica Light"/>
                <a:ea typeface="Helvetica Light"/>
                <a:cs typeface="Helvetica Light"/>
                <a:sym typeface="Helvetica Light"/>
              </a:defRPr>
            </a:pPr>
          </a:p>
        </p:txBody>
      </p:sp>
      <p:sp>
        <p:nvSpPr>
          <p:cNvPr id="12" name="Shape 12"/>
          <p:cNvSpPr/>
          <p:nvPr/>
        </p:nvSpPr>
        <p:spPr>
          <a:xfrm>
            <a:off x="5715558" y="4950805"/>
            <a:ext cx="1573684" cy="1193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sz="7200">
                <a:solidFill>
                  <a:srgbClr val="575F60"/>
                </a:solidFill>
                <a:latin typeface="+mj-lt"/>
                <a:ea typeface="+mj-ea"/>
                <a:cs typeface="+mj-cs"/>
                <a:sym typeface="ProximaNova-Bold"/>
              </a:defRPr>
            </a:lvl1pPr>
          </a:lstStyle>
          <a:p>
            <a:pPr/>
            <a:r>
              <a:t>zoa</a:t>
            </a:r>
          </a:p>
        </p:txBody>
      </p:sp>
      <p:sp>
        <p:nvSpPr>
          <p:cNvPr id="13" name="Shape 13"/>
          <p:cNvSpPr/>
          <p:nvPr/>
        </p:nvSpPr>
        <p:spPr>
          <a:xfrm>
            <a:off x="1945243" y="6228133"/>
            <a:ext cx="9114314" cy="533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defTabSz="457200">
              <a:defRPr sz="2800">
                <a:solidFill>
                  <a:srgbClr val="575F60"/>
                </a:solidFill>
              </a:defRPr>
            </a:lvl1pPr>
          </a:lstStyle>
          <a:p>
            <a:pPr/>
            <a:r>
              <a:t>personal data market places</a:t>
            </a:r>
          </a:p>
        </p:txBody>
      </p:sp>
      <p:pic>
        <p:nvPicPr>
          <p:cNvPr id="14" name="pasted-image.pdf"/>
          <p:cNvPicPr>
            <a:picLocks noChangeAspect="1"/>
          </p:cNvPicPr>
          <p:nvPr/>
        </p:nvPicPr>
        <p:blipFill>
          <a:blip r:embed="rId2">
            <a:extLst/>
          </a:blip>
          <a:stretch>
            <a:fillRect/>
          </a:stretch>
        </p:blipFill>
        <p:spPr>
          <a:xfrm>
            <a:off x="4762500" y="2087168"/>
            <a:ext cx="3479800" cy="2780249"/>
          </a:xfrm>
          <a:prstGeom prst="rect">
            <a:avLst/>
          </a:prstGeom>
          <a:ln w="12700">
            <a:miter lim="400000"/>
          </a:ln>
        </p:spPr>
      </p:pic>
      <p:sp>
        <p:nvSpPr>
          <p:cNvPr id="15" name="Shape 15"/>
          <p:cNvSpPr/>
          <p:nvPr>
            <p:ph type="sldNum" sz="quarter" idx="2"/>
          </p:nvPr>
        </p:nvSpPr>
        <p:spPr>
          <a:xfrm>
            <a:off x="12121389" y="9226550"/>
            <a:ext cx="283388" cy="317500"/>
          </a:xfrm>
          <a:prstGeom prst="rect">
            <a:avLst/>
          </a:prstGeom>
        </p:spPr>
        <p:txBody>
          <a:bodyPr/>
          <a:lstStyle>
            <a:lvl1pPr algn="r">
              <a:defRPr sz="1400">
                <a:solidFill>
                  <a:srgbClr val="9A9FA0"/>
                </a:solidFill>
                <a:latin typeface="+mn-lt"/>
                <a:ea typeface="+mn-ea"/>
                <a:cs typeface="+mn-cs"/>
                <a:sym typeface="Proxima Nova Regular"/>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TEMPLATE Timeline">
    <p:spTree>
      <p:nvGrpSpPr>
        <p:cNvPr id="1" name=""/>
        <p:cNvGrpSpPr/>
        <p:nvPr/>
      </p:nvGrpSpPr>
      <p:grpSpPr>
        <a:xfrm>
          <a:off x="0" y="0"/>
          <a:ext cx="0" cy="0"/>
          <a:chOff x="0" y="0"/>
          <a:chExt cx="0" cy="0"/>
        </a:xfrm>
      </p:grpSpPr>
      <p:sp>
        <p:nvSpPr>
          <p:cNvPr id="133" name="Shape 133"/>
          <p:cNvSpPr/>
          <p:nvPr/>
        </p:nvSpPr>
        <p:spPr>
          <a:xfrm>
            <a:off x="60444" y="38732"/>
            <a:ext cx="12883912" cy="9676137"/>
          </a:xfrm>
          <a:prstGeom prst="rect">
            <a:avLst/>
          </a:prstGeom>
          <a:solidFill>
            <a:srgbClr val="FFFFFF"/>
          </a:solidFill>
          <a:ln w="127000">
            <a:solidFill>
              <a:srgbClr val="FAEA07"/>
            </a:solidFill>
            <a:miter lim="400000"/>
          </a:ln>
        </p:spPr>
        <p:txBody>
          <a:bodyPr lIns="0" tIns="0" rIns="0" bIns="0" anchor="ctr"/>
          <a:lstStyle/>
          <a:p>
            <a:pPr>
              <a:defRPr sz="2400">
                <a:solidFill>
                  <a:srgbClr val="575F60"/>
                </a:solidFill>
                <a:latin typeface="Helvetica Light"/>
                <a:ea typeface="Helvetica Light"/>
                <a:cs typeface="Helvetica Light"/>
                <a:sym typeface="Helvetica Light"/>
              </a:defRPr>
            </a:pPr>
          </a:p>
        </p:txBody>
      </p:sp>
      <p:pic>
        <p:nvPicPr>
          <p:cNvPr id="134" name="logo-zoa.pdf"/>
          <p:cNvPicPr>
            <a:picLocks noChangeAspect="1"/>
          </p:cNvPicPr>
          <p:nvPr/>
        </p:nvPicPr>
        <p:blipFill>
          <a:blip r:embed="rId2">
            <a:extLst/>
          </a:blip>
          <a:stretch>
            <a:fillRect/>
          </a:stretch>
        </p:blipFill>
        <p:spPr>
          <a:xfrm>
            <a:off x="11731315" y="437271"/>
            <a:ext cx="762723" cy="599949"/>
          </a:xfrm>
          <a:prstGeom prst="rect">
            <a:avLst/>
          </a:prstGeom>
          <a:ln w="12700">
            <a:miter lim="400000"/>
          </a:ln>
        </p:spPr>
      </p:pic>
      <p:sp>
        <p:nvSpPr>
          <p:cNvPr id="135" name="Shape 135"/>
          <p:cNvSpPr/>
          <p:nvPr/>
        </p:nvSpPr>
        <p:spPr>
          <a:xfrm>
            <a:off x="635000" y="1219200"/>
            <a:ext cx="1270000" cy="0"/>
          </a:xfrm>
          <a:prstGeom prst="line">
            <a:avLst/>
          </a:prstGeom>
          <a:ln w="50800">
            <a:solidFill>
              <a:srgbClr val="FAEA07"/>
            </a:solidFill>
            <a:miter lim="400000"/>
          </a:ln>
        </p:spPr>
        <p:txBody>
          <a:bodyPr lIns="50800" tIns="50800" rIns="50800" bIns="50800" anchor="ctr"/>
          <a:lstStyle/>
          <a:p>
            <a:pPr algn="l" defTabSz="914400">
              <a:spcBef>
                <a:spcPts val="1000"/>
              </a:spcBef>
              <a:defRPr sz="2000">
                <a:solidFill>
                  <a:srgbClr val="575F60"/>
                </a:solidFill>
              </a:defRPr>
            </a:pPr>
          </a:p>
        </p:txBody>
      </p:sp>
      <p:sp>
        <p:nvSpPr>
          <p:cNvPr id="136" name="Shape 136"/>
          <p:cNvSpPr/>
          <p:nvPr>
            <p:ph type="title"/>
          </p:nvPr>
        </p:nvSpPr>
        <p:spPr>
          <a:xfrm>
            <a:off x="596900" y="457200"/>
            <a:ext cx="10153700" cy="585492"/>
          </a:xfrm>
          <a:prstGeom prst="rect">
            <a:avLst/>
          </a:prstGeom>
        </p:spPr>
        <p:txBody>
          <a:bodyPr/>
          <a:lstStyle>
            <a:lvl1pPr algn="l" defTabSz="457200">
              <a:defRPr sz="2800">
                <a:solidFill>
                  <a:srgbClr val="53585F"/>
                </a:solidFill>
              </a:defRPr>
            </a:lvl1pPr>
          </a:lstStyle>
          <a:p>
            <a:pPr/>
            <a:r>
              <a:t>Title Text</a:t>
            </a:r>
          </a:p>
        </p:txBody>
      </p:sp>
      <p:sp>
        <p:nvSpPr>
          <p:cNvPr id="137" name="Shape 137"/>
          <p:cNvSpPr/>
          <p:nvPr>
            <p:ph type="sldNum" sz="quarter" idx="2"/>
          </p:nvPr>
        </p:nvSpPr>
        <p:spPr>
          <a:xfrm>
            <a:off x="12121389" y="9226550"/>
            <a:ext cx="283388" cy="317500"/>
          </a:xfrm>
          <a:prstGeom prst="rect">
            <a:avLst/>
          </a:prstGeom>
        </p:spPr>
        <p:txBody>
          <a:bodyPr/>
          <a:lstStyle>
            <a:lvl1pPr algn="r">
              <a:defRPr sz="1400">
                <a:solidFill>
                  <a:srgbClr val="9A9FA0"/>
                </a:solidFill>
                <a:latin typeface="+mn-lt"/>
                <a:ea typeface="+mn-ea"/>
                <a:cs typeface="+mn-cs"/>
                <a:sym typeface="Proxima Nova Regular"/>
              </a:defRPr>
            </a:lvl1pPr>
          </a:lstStyle>
          <a:p>
            <a:pPr/>
            <a:fld id="{86CB4B4D-7CA3-9044-876B-883B54F8677D}" type="slidenum"/>
          </a:p>
        </p:txBody>
      </p:sp>
      <p:sp>
        <p:nvSpPr>
          <p:cNvPr id="138" name="Shape 138"/>
          <p:cNvSpPr/>
          <p:nvPr/>
        </p:nvSpPr>
        <p:spPr>
          <a:xfrm>
            <a:off x="581076" y="9226550"/>
            <a:ext cx="1096646"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spAutoFit/>
          </a:bodyPr>
          <a:lstStyle>
            <a:lvl1pPr algn="l">
              <a:defRPr sz="1400">
                <a:solidFill>
                  <a:srgbClr val="9A9FA0"/>
                </a:solidFill>
              </a:defRPr>
            </a:lvl1pPr>
          </a:lstStyle>
          <a:p>
            <a:pPr/>
            <a:r>
              <a:t>Footer Label</a:t>
            </a:r>
          </a:p>
        </p:txBody>
      </p:sp>
      <p:grpSp>
        <p:nvGrpSpPr>
          <p:cNvPr id="142" name="Group 142"/>
          <p:cNvGrpSpPr/>
          <p:nvPr/>
        </p:nvGrpSpPr>
        <p:grpSpPr>
          <a:xfrm>
            <a:off x="4435475" y="1967198"/>
            <a:ext cx="1" cy="5855816"/>
            <a:chOff x="0" y="0"/>
            <a:chExt cx="0" cy="5855814"/>
          </a:xfrm>
        </p:grpSpPr>
        <p:sp>
          <p:nvSpPr>
            <p:cNvPr id="139" name="Shape 139"/>
            <p:cNvSpPr/>
            <p:nvPr/>
          </p:nvSpPr>
          <p:spPr>
            <a:xfrm flipV="1">
              <a:off x="0" y="0"/>
              <a:ext cx="1" cy="788515"/>
            </a:xfrm>
            <a:prstGeom prst="line">
              <a:avLst/>
            </a:prstGeom>
            <a:noFill/>
            <a:ln w="50800" cap="flat">
              <a:solidFill>
                <a:srgbClr val="FAEA07"/>
              </a:solidFill>
              <a:prstDash val="sysDot"/>
              <a:miter lim="400000"/>
            </a:ln>
            <a:effectLst/>
          </p:spPr>
          <p:txBody>
            <a:bodyPr wrap="square" lIns="50800" tIns="50800" rIns="50800" bIns="50800" numCol="1" anchor="ctr">
              <a:noAutofit/>
            </a:bodyPr>
            <a:lstStyle/>
            <a:p>
              <a:pPr algn="l" defTabSz="914400">
                <a:spcBef>
                  <a:spcPts val="1000"/>
                </a:spcBef>
                <a:defRPr sz="2000">
                  <a:solidFill>
                    <a:srgbClr val="575F60"/>
                  </a:solidFill>
                </a:defRPr>
              </a:pPr>
            </a:p>
          </p:txBody>
        </p:sp>
        <p:sp>
          <p:nvSpPr>
            <p:cNvPr id="140" name="Shape 140"/>
            <p:cNvSpPr/>
            <p:nvPr/>
          </p:nvSpPr>
          <p:spPr>
            <a:xfrm flipV="1">
              <a:off x="-1" y="801511"/>
              <a:ext cx="2" cy="4344310"/>
            </a:xfrm>
            <a:prstGeom prst="line">
              <a:avLst/>
            </a:prstGeom>
            <a:noFill/>
            <a:ln w="50800" cap="flat">
              <a:solidFill>
                <a:srgbClr val="FAEA07"/>
              </a:solidFill>
              <a:prstDash val="solid"/>
              <a:miter lim="400000"/>
            </a:ln>
            <a:effectLst/>
          </p:spPr>
          <p:txBody>
            <a:bodyPr wrap="square" lIns="50800" tIns="50800" rIns="50800" bIns="50800" numCol="1" anchor="ctr">
              <a:noAutofit/>
            </a:bodyPr>
            <a:lstStyle/>
            <a:p>
              <a:pPr algn="l" defTabSz="914400">
                <a:spcBef>
                  <a:spcPts val="1000"/>
                </a:spcBef>
                <a:defRPr sz="2000">
                  <a:solidFill>
                    <a:srgbClr val="575F60"/>
                  </a:solidFill>
                </a:defRPr>
              </a:pPr>
            </a:p>
          </p:txBody>
        </p:sp>
        <p:sp>
          <p:nvSpPr>
            <p:cNvPr id="141" name="Shape 141"/>
            <p:cNvSpPr/>
            <p:nvPr/>
          </p:nvSpPr>
          <p:spPr>
            <a:xfrm flipV="1">
              <a:off x="0" y="5067300"/>
              <a:ext cx="1" cy="788515"/>
            </a:xfrm>
            <a:prstGeom prst="line">
              <a:avLst/>
            </a:prstGeom>
            <a:noFill/>
            <a:ln w="50800" cap="flat">
              <a:solidFill>
                <a:srgbClr val="FAEA07"/>
              </a:solidFill>
              <a:prstDash val="sysDot"/>
              <a:miter lim="400000"/>
            </a:ln>
            <a:effectLst/>
          </p:spPr>
          <p:txBody>
            <a:bodyPr wrap="square" lIns="50800" tIns="50800" rIns="50800" bIns="50800" numCol="1" anchor="ctr">
              <a:noAutofit/>
            </a:bodyPr>
            <a:lstStyle/>
            <a:p>
              <a:pPr algn="l" defTabSz="914400">
                <a:spcBef>
                  <a:spcPts val="1000"/>
                </a:spcBef>
                <a:defRPr sz="2000">
                  <a:solidFill>
                    <a:srgbClr val="575F60"/>
                  </a:solidFill>
                </a:defRPr>
              </a:pPr>
            </a:p>
          </p:txBody>
        </p:sp>
      </p:grpSp>
      <p:grpSp>
        <p:nvGrpSpPr>
          <p:cNvPr id="147" name="Group 147"/>
          <p:cNvGrpSpPr/>
          <p:nvPr/>
        </p:nvGrpSpPr>
        <p:grpSpPr>
          <a:xfrm>
            <a:off x="1442815" y="2610047"/>
            <a:ext cx="6590186" cy="508001"/>
            <a:chOff x="-152400" y="0"/>
            <a:chExt cx="6590185" cy="508000"/>
          </a:xfrm>
        </p:grpSpPr>
        <p:sp>
          <p:nvSpPr>
            <p:cNvPr id="143" name="Shape 143"/>
            <p:cNvSpPr/>
            <p:nvPr/>
          </p:nvSpPr>
          <p:spPr>
            <a:xfrm>
              <a:off x="3294876" y="0"/>
              <a:ext cx="3142910" cy="50800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gn="l">
                <a:spcBef>
                  <a:spcPts val="1000"/>
                </a:spcBef>
              </a:lvl1pPr>
            </a:lstStyle>
            <a:p>
              <a:pPr/>
              <a:r>
                <a:t>Produce white paper on GDPR challenges and zoa solution</a:t>
              </a:r>
            </a:p>
          </p:txBody>
        </p:sp>
        <p:grpSp>
          <p:nvGrpSpPr>
            <p:cNvPr id="146" name="Group 146"/>
            <p:cNvGrpSpPr/>
            <p:nvPr/>
          </p:nvGrpSpPr>
          <p:grpSpPr>
            <a:xfrm>
              <a:off x="-152400" y="5963"/>
              <a:ext cx="3119660" cy="256069"/>
              <a:chOff x="-152400" y="0"/>
              <a:chExt cx="3119659" cy="256068"/>
            </a:xfrm>
          </p:grpSpPr>
          <p:sp>
            <p:nvSpPr>
              <p:cNvPr id="144" name="Shape 144"/>
              <p:cNvSpPr/>
              <p:nvPr/>
            </p:nvSpPr>
            <p:spPr>
              <a:xfrm>
                <a:off x="-152400" y="0"/>
                <a:ext cx="2538044" cy="2413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ctr">
                <a:spAutoFit/>
              </a:bodyPr>
              <a:lstStyle>
                <a:lvl1pPr algn="r">
                  <a:defRPr b="1">
                    <a:solidFill>
                      <a:srgbClr val="787F80"/>
                    </a:solidFill>
                    <a:latin typeface="+mj-lt"/>
                    <a:ea typeface="+mj-ea"/>
                    <a:cs typeface="+mj-cs"/>
                    <a:sym typeface="ProximaNova-Bold"/>
                  </a:defRPr>
                </a:lvl1pPr>
              </a:lstStyle>
              <a:p>
                <a:pPr/>
                <a:r>
                  <a:t>August 2016</a:t>
                </a:r>
              </a:p>
            </p:txBody>
          </p:sp>
          <p:sp>
            <p:nvSpPr>
              <p:cNvPr id="145" name="Shape 145"/>
              <p:cNvSpPr/>
              <p:nvPr/>
            </p:nvSpPr>
            <p:spPr>
              <a:xfrm>
                <a:off x="2713259" y="2068"/>
                <a:ext cx="254001" cy="254001"/>
              </a:xfrm>
              <a:prstGeom prst="ellipse">
                <a:avLst/>
              </a:prstGeom>
              <a:solidFill>
                <a:srgbClr val="FFFFFF"/>
              </a:solidFill>
              <a:ln w="50800" cap="flat">
                <a:solidFill>
                  <a:srgbClr val="FAEA07"/>
                </a:solidFill>
                <a:prstDash val="solid"/>
                <a:miter lim="400000"/>
              </a:ln>
              <a:effectLst/>
            </p:spPr>
            <p:txBody>
              <a:bodyPr wrap="square" lIns="50800" tIns="50800" rIns="50800" bIns="50800" numCol="1" anchor="ctr">
                <a:noAutofit/>
              </a:bodyPr>
              <a:lstStyle/>
              <a:p>
                <a:pPr algn="r">
                  <a:defRPr b="1">
                    <a:solidFill>
                      <a:srgbClr val="787F80"/>
                    </a:solidFill>
                    <a:latin typeface="+mj-lt"/>
                    <a:ea typeface="+mj-ea"/>
                    <a:cs typeface="+mj-cs"/>
                    <a:sym typeface="ProximaNova-Bold"/>
                  </a:defRPr>
                </a:pPr>
              </a:p>
            </p:txBody>
          </p:sp>
        </p:grpSp>
      </p:grpSp>
      <p:grpSp>
        <p:nvGrpSpPr>
          <p:cNvPr id="152" name="Group 152"/>
          <p:cNvGrpSpPr/>
          <p:nvPr/>
        </p:nvGrpSpPr>
        <p:grpSpPr>
          <a:xfrm>
            <a:off x="1442815" y="3503716"/>
            <a:ext cx="7193189" cy="262032"/>
            <a:chOff x="-152400" y="0"/>
            <a:chExt cx="7193188" cy="262031"/>
          </a:xfrm>
        </p:grpSpPr>
        <p:sp>
          <p:nvSpPr>
            <p:cNvPr id="148" name="Shape 148"/>
            <p:cNvSpPr/>
            <p:nvPr/>
          </p:nvSpPr>
          <p:spPr>
            <a:xfrm>
              <a:off x="3294876" y="0"/>
              <a:ext cx="3745913" cy="25400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gn="l">
                <a:spcBef>
                  <a:spcPts val="1000"/>
                </a:spcBef>
              </a:lvl1pPr>
            </a:lstStyle>
            <a:p>
              <a:pPr/>
              <a:r>
                <a:t>Screen design of platform and workflows</a:t>
              </a:r>
            </a:p>
          </p:txBody>
        </p:sp>
        <p:grpSp>
          <p:nvGrpSpPr>
            <p:cNvPr id="151" name="Group 151"/>
            <p:cNvGrpSpPr/>
            <p:nvPr/>
          </p:nvGrpSpPr>
          <p:grpSpPr>
            <a:xfrm>
              <a:off x="-152400" y="5963"/>
              <a:ext cx="3119660" cy="256069"/>
              <a:chOff x="-152400" y="0"/>
              <a:chExt cx="3119659" cy="256068"/>
            </a:xfrm>
          </p:grpSpPr>
          <p:sp>
            <p:nvSpPr>
              <p:cNvPr id="149" name="Shape 149"/>
              <p:cNvSpPr/>
              <p:nvPr/>
            </p:nvSpPr>
            <p:spPr>
              <a:xfrm>
                <a:off x="-152400" y="0"/>
                <a:ext cx="2538044" cy="2413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ctr">
                <a:spAutoFit/>
              </a:bodyPr>
              <a:lstStyle>
                <a:lvl1pPr algn="r">
                  <a:defRPr b="1">
                    <a:solidFill>
                      <a:srgbClr val="787F80"/>
                    </a:solidFill>
                    <a:latin typeface="+mj-lt"/>
                    <a:ea typeface="+mj-ea"/>
                    <a:cs typeface="+mj-cs"/>
                    <a:sym typeface="ProximaNova-Bold"/>
                  </a:defRPr>
                </a:lvl1pPr>
              </a:lstStyle>
              <a:p>
                <a:pPr/>
                <a:r>
                  <a:t>October 2016</a:t>
                </a:r>
              </a:p>
            </p:txBody>
          </p:sp>
          <p:sp>
            <p:nvSpPr>
              <p:cNvPr id="150" name="Shape 150"/>
              <p:cNvSpPr/>
              <p:nvPr/>
            </p:nvSpPr>
            <p:spPr>
              <a:xfrm>
                <a:off x="2713259" y="2068"/>
                <a:ext cx="254001" cy="254001"/>
              </a:xfrm>
              <a:prstGeom prst="ellipse">
                <a:avLst/>
              </a:prstGeom>
              <a:solidFill>
                <a:srgbClr val="FFFFFF"/>
              </a:solidFill>
              <a:ln w="50800" cap="flat">
                <a:solidFill>
                  <a:srgbClr val="FAEA07"/>
                </a:solidFill>
                <a:prstDash val="solid"/>
                <a:miter lim="400000"/>
              </a:ln>
              <a:effectLst/>
            </p:spPr>
            <p:txBody>
              <a:bodyPr wrap="square" lIns="50800" tIns="50800" rIns="50800" bIns="50800" numCol="1" anchor="ctr">
                <a:noAutofit/>
              </a:bodyPr>
              <a:lstStyle/>
              <a:p>
                <a:pPr algn="r">
                  <a:defRPr b="1">
                    <a:solidFill>
                      <a:srgbClr val="787F80"/>
                    </a:solidFill>
                    <a:latin typeface="+mj-lt"/>
                    <a:ea typeface="+mj-ea"/>
                    <a:cs typeface="+mj-cs"/>
                    <a:sym typeface="ProximaNova-Bold"/>
                  </a:defRPr>
                </a:pPr>
              </a:p>
            </p:txBody>
          </p:sp>
        </p:grpSp>
      </p:grpSp>
      <p:grpSp>
        <p:nvGrpSpPr>
          <p:cNvPr id="157" name="Group 157"/>
          <p:cNvGrpSpPr/>
          <p:nvPr/>
        </p:nvGrpSpPr>
        <p:grpSpPr>
          <a:xfrm>
            <a:off x="1442815" y="4138716"/>
            <a:ext cx="7193189" cy="1143001"/>
            <a:chOff x="-152400" y="0"/>
            <a:chExt cx="7193188" cy="1143000"/>
          </a:xfrm>
        </p:grpSpPr>
        <p:sp>
          <p:nvSpPr>
            <p:cNvPr id="153" name="Shape 153"/>
            <p:cNvSpPr/>
            <p:nvPr/>
          </p:nvSpPr>
          <p:spPr>
            <a:xfrm>
              <a:off x="3294876" y="0"/>
              <a:ext cx="3745913" cy="114300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p>
              <a:pPr algn="l">
                <a:spcBef>
                  <a:spcPts val="1000"/>
                </a:spcBef>
              </a:pPr>
              <a:r>
                <a:t>Develop prototype (manual upload)</a:t>
              </a:r>
              <a:br/>
              <a:r>
                <a:t>and landing/teaser page;</a:t>
              </a:r>
            </a:p>
            <a:p>
              <a:pPr algn="l">
                <a:spcBef>
                  <a:spcPts val="1000"/>
                </a:spcBef>
              </a:pPr>
              <a:r>
                <a:t>Corporate partnerships</a:t>
              </a:r>
              <a:br/>
              <a:r>
                <a:t>to join zoa GDPR platform/ecosystem</a:t>
              </a:r>
            </a:p>
          </p:txBody>
        </p:sp>
        <p:grpSp>
          <p:nvGrpSpPr>
            <p:cNvPr id="156" name="Group 156"/>
            <p:cNvGrpSpPr/>
            <p:nvPr/>
          </p:nvGrpSpPr>
          <p:grpSpPr>
            <a:xfrm>
              <a:off x="-152400" y="5963"/>
              <a:ext cx="3119660" cy="256069"/>
              <a:chOff x="-152400" y="0"/>
              <a:chExt cx="3119659" cy="256068"/>
            </a:xfrm>
          </p:grpSpPr>
          <p:sp>
            <p:nvSpPr>
              <p:cNvPr id="154" name="Shape 154"/>
              <p:cNvSpPr/>
              <p:nvPr/>
            </p:nvSpPr>
            <p:spPr>
              <a:xfrm>
                <a:off x="-152400" y="0"/>
                <a:ext cx="2538044" cy="2413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ctr">
                <a:spAutoFit/>
              </a:bodyPr>
              <a:lstStyle>
                <a:lvl1pPr algn="r">
                  <a:defRPr b="1">
                    <a:solidFill>
                      <a:srgbClr val="787F80"/>
                    </a:solidFill>
                    <a:latin typeface="+mj-lt"/>
                    <a:ea typeface="+mj-ea"/>
                    <a:cs typeface="+mj-cs"/>
                    <a:sym typeface="ProximaNova-Bold"/>
                  </a:defRPr>
                </a:lvl1pPr>
              </a:lstStyle>
              <a:p>
                <a:pPr/>
                <a:r>
                  <a:t>December 2016</a:t>
                </a:r>
              </a:p>
            </p:txBody>
          </p:sp>
          <p:sp>
            <p:nvSpPr>
              <p:cNvPr id="155" name="Shape 155"/>
              <p:cNvSpPr/>
              <p:nvPr/>
            </p:nvSpPr>
            <p:spPr>
              <a:xfrm>
                <a:off x="2713259" y="2068"/>
                <a:ext cx="254001" cy="254001"/>
              </a:xfrm>
              <a:prstGeom prst="ellipse">
                <a:avLst/>
              </a:prstGeom>
              <a:solidFill>
                <a:srgbClr val="FFFFFF"/>
              </a:solidFill>
              <a:ln w="50800" cap="flat">
                <a:solidFill>
                  <a:srgbClr val="FAEA07"/>
                </a:solidFill>
                <a:prstDash val="solid"/>
                <a:miter lim="400000"/>
              </a:ln>
              <a:effectLst/>
            </p:spPr>
            <p:txBody>
              <a:bodyPr wrap="square" lIns="50800" tIns="50800" rIns="50800" bIns="50800" numCol="1" anchor="ctr">
                <a:noAutofit/>
              </a:bodyPr>
              <a:lstStyle/>
              <a:p>
                <a:pPr algn="r">
                  <a:defRPr b="1">
                    <a:solidFill>
                      <a:srgbClr val="787F80"/>
                    </a:solidFill>
                    <a:latin typeface="+mj-lt"/>
                    <a:ea typeface="+mj-ea"/>
                    <a:cs typeface="+mj-cs"/>
                    <a:sym typeface="ProximaNova-Bold"/>
                  </a:defRPr>
                </a:pPr>
              </a:p>
            </p:txBody>
          </p:sp>
        </p:grpSp>
      </p:grpSp>
      <p:grpSp>
        <p:nvGrpSpPr>
          <p:cNvPr id="162" name="Group 162"/>
          <p:cNvGrpSpPr/>
          <p:nvPr/>
        </p:nvGrpSpPr>
        <p:grpSpPr>
          <a:xfrm>
            <a:off x="1442815" y="5662716"/>
            <a:ext cx="7868273" cy="262032"/>
            <a:chOff x="-152400" y="0"/>
            <a:chExt cx="7868272" cy="262031"/>
          </a:xfrm>
        </p:grpSpPr>
        <p:sp>
          <p:nvSpPr>
            <p:cNvPr id="158" name="Shape 158"/>
            <p:cNvSpPr/>
            <p:nvPr/>
          </p:nvSpPr>
          <p:spPr>
            <a:xfrm>
              <a:off x="3294876" y="0"/>
              <a:ext cx="4420997" cy="25400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gn="l">
                <a:spcBef>
                  <a:spcPts val="1000"/>
                </a:spcBef>
              </a:lvl1pPr>
            </a:lstStyle>
            <a:p>
              <a:pPr/>
              <a:r>
                <a:t>Develop production version (incl. API upload)</a:t>
              </a:r>
            </a:p>
          </p:txBody>
        </p:sp>
        <p:grpSp>
          <p:nvGrpSpPr>
            <p:cNvPr id="161" name="Group 161"/>
            <p:cNvGrpSpPr/>
            <p:nvPr/>
          </p:nvGrpSpPr>
          <p:grpSpPr>
            <a:xfrm>
              <a:off x="-152400" y="5963"/>
              <a:ext cx="3119660" cy="256069"/>
              <a:chOff x="-152400" y="0"/>
              <a:chExt cx="3119659" cy="256068"/>
            </a:xfrm>
          </p:grpSpPr>
          <p:sp>
            <p:nvSpPr>
              <p:cNvPr id="159" name="Shape 159"/>
              <p:cNvSpPr/>
              <p:nvPr/>
            </p:nvSpPr>
            <p:spPr>
              <a:xfrm>
                <a:off x="-152400" y="0"/>
                <a:ext cx="2538044" cy="2413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ctr">
                <a:spAutoFit/>
              </a:bodyPr>
              <a:lstStyle>
                <a:lvl1pPr algn="r">
                  <a:defRPr b="1">
                    <a:solidFill>
                      <a:srgbClr val="787F80"/>
                    </a:solidFill>
                    <a:latin typeface="+mj-lt"/>
                    <a:ea typeface="+mj-ea"/>
                    <a:cs typeface="+mj-cs"/>
                    <a:sym typeface="ProximaNova-Bold"/>
                  </a:defRPr>
                </a:lvl1pPr>
              </a:lstStyle>
              <a:p>
                <a:pPr/>
                <a:r>
                  <a:t>June 2017</a:t>
                </a:r>
              </a:p>
            </p:txBody>
          </p:sp>
          <p:sp>
            <p:nvSpPr>
              <p:cNvPr id="160" name="Shape 160"/>
              <p:cNvSpPr/>
              <p:nvPr/>
            </p:nvSpPr>
            <p:spPr>
              <a:xfrm>
                <a:off x="2713259" y="2068"/>
                <a:ext cx="254001" cy="254001"/>
              </a:xfrm>
              <a:prstGeom prst="ellipse">
                <a:avLst/>
              </a:prstGeom>
              <a:solidFill>
                <a:srgbClr val="FFFFFF"/>
              </a:solidFill>
              <a:ln w="50800" cap="flat">
                <a:solidFill>
                  <a:srgbClr val="FAEA07"/>
                </a:solidFill>
                <a:prstDash val="solid"/>
                <a:miter lim="400000"/>
              </a:ln>
              <a:effectLst/>
            </p:spPr>
            <p:txBody>
              <a:bodyPr wrap="square" lIns="50800" tIns="50800" rIns="50800" bIns="50800" numCol="1" anchor="ctr">
                <a:noAutofit/>
              </a:bodyPr>
              <a:lstStyle/>
              <a:p>
                <a:pPr algn="r">
                  <a:defRPr b="1">
                    <a:solidFill>
                      <a:srgbClr val="787F80"/>
                    </a:solidFill>
                    <a:latin typeface="+mj-lt"/>
                    <a:ea typeface="+mj-ea"/>
                    <a:cs typeface="+mj-cs"/>
                    <a:sym typeface="ProximaNova-Bold"/>
                  </a:defRPr>
                </a:pPr>
              </a:p>
            </p:txBody>
          </p:sp>
        </p:grpSp>
      </p:grpSp>
      <p:grpSp>
        <p:nvGrpSpPr>
          <p:cNvPr id="167" name="Group 167"/>
          <p:cNvGrpSpPr/>
          <p:nvPr/>
        </p:nvGrpSpPr>
        <p:grpSpPr>
          <a:xfrm>
            <a:off x="1442815" y="6297716"/>
            <a:ext cx="7868273" cy="262032"/>
            <a:chOff x="-152400" y="0"/>
            <a:chExt cx="7868272" cy="262031"/>
          </a:xfrm>
        </p:grpSpPr>
        <p:sp>
          <p:nvSpPr>
            <p:cNvPr id="163" name="Shape 163"/>
            <p:cNvSpPr/>
            <p:nvPr/>
          </p:nvSpPr>
          <p:spPr>
            <a:xfrm>
              <a:off x="3294876" y="0"/>
              <a:ext cx="4420997" cy="25400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gn="l">
                <a:spcBef>
                  <a:spcPts val="1000"/>
                </a:spcBef>
              </a:lvl1pPr>
            </a:lstStyle>
            <a:p>
              <a:pPr/>
              <a:r>
                <a:t>Launch of platform</a:t>
              </a:r>
            </a:p>
          </p:txBody>
        </p:sp>
        <p:grpSp>
          <p:nvGrpSpPr>
            <p:cNvPr id="166" name="Group 166"/>
            <p:cNvGrpSpPr/>
            <p:nvPr/>
          </p:nvGrpSpPr>
          <p:grpSpPr>
            <a:xfrm>
              <a:off x="-152400" y="5963"/>
              <a:ext cx="3119660" cy="256069"/>
              <a:chOff x="-152400" y="0"/>
              <a:chExt cx="3119659" cy="256068"/>
            </a:xfrm>
          </p:grpSpPr>
          <p:sp>
            <p:nvSpPr>
              <p:cNvPr id="164" name="Shape 164"/>
              <p:cNvSpPr/>
              <p:nvPr/>
            </p:nvSpPr>
            <p:spPr>
              <a:xfrm>
                <a:off x="-152400" y="0"/>
                <a:ext cx="2538044" cy="2413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ctr">
                <a:spAutoFit/>
              </a:bodyPr>
              <a:lstStyle>
                <a:lvl1pPr algn="r">
                  <a:defRPr b="1">
                    <a:solidFill>
                      <a:srgbClr val="787F80"/>
                    </a:solidFill>
                    <a:latin typeface="+mj-lt"/>
                    <a:ea typeface="+mj-ea"/>
                    <a:cs typeface="+mj-cs"/>
                    <a:sym typeface="ProximaNova-Bold"/>
                  </a:defRPr>
                </a:lvl1pPr>
              </a:lstStyle>
              <a:p>
                <a:pPr/>
                <a:r>
                  <a:t>January 2018</a:t>
                </a:r>
              </a:p>
            </p:txBody>
          </p:sp>
          <p:sp>
            <p:nvSpPr>
              <p:cNvPr id="165" name="Shape 165"/>
              <p:cNvSpPr/>
              <p:nvPr/>
            </p:nvSpPr>
            <p:spPr>
              <a:xfrm>
                <a:off x="2713259" y="2068"/>
                <a:ext cx="254001" cy="254001"/>
              </a:xfrm>
              <a:prstGeom prst="ellipse">
                <a:avLst/>
              </a:prstGeom>
              <a:solidFill>
                <a:srgbClr val="FFFFFF"/>
              </a:solidFill>
              <a:ln w="50800" cap="flat">
                <a:solidFill>
                  <a:srgbClr val="FAEA07"/>
                </a:solidFill>
                <a:prstDash val="solid"/>
                <a:miter lim="400000"/>
              </a:ln>
              <a:effectLst/>
            </p:spPr>
            <p:txBody>
              <a:bodyPr wrap="square" lIns="50800" tIns="50800" rIns="50800" bIns="50800" numCol="1" anchor="ctr">
                <a:noAutofit/>
              </a:bodyPr>
              <a:lstStyle/>
              <a:p>
                <a:pPr algn="r">
                  <a:defRPr b="1">
                    <a:solidFill>
                      <a:srgbClr val="787F80"/>
                    </a:solidFill>
                    <a:latin typeface="+mj-lt"/>
                    <a:ea typeface="+mj-ea"/>
                    <a:cs typeface="+mj-cs"/>
                    <a:sym typeface="ProximaNova-Bold"/>
                  </a:defRPr>
                </a:pPr>
              </a:p>
            </p:txBody>
          </p:sp>
        </p:grpSp>
      </p:grpSp>
      <p:grpSp>
        <p:nvGrpSpPr>
          <p:cNvPr id="172" name="Group 172"/>
          <p:cNvGrpSpPr/>
          <p:nvPr/>
        </p:nvGrpSpPr>
        <p:grpSpPr>
          <a:xfrm>
            <a:off x="1442815" y="6932716"/>
            <a:ext cx="7868273" cy="262032"/>
            <a:chOff x="-152400" y="0"/>
            <a:chExt cx="7868272" cy="262031"/>
          </a:xfrm>
        </p:grpSpPr>
        <p:sp>
          <p:nvSpPr>
            <p:cNvPr id="168" name="Shape 168"/>
            <p:cNvSpPr/>
            <p:nvPr/>
          </p:nvSpPr>
          <p:spPr>
            <a:xfrm>
              <a:off x="3294876" y="0"/>
              <a:ext cx="4420997" cy="25400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t">
              <a:spAutoFit/>
            </a:bodyPr>
            <a:lstStyle>
              <a:lvl1pPr algn="l">
                <a:spcBef>
                  <a:spcPts val="1000"/>
                </a:spcBef>
              </a:lvl1pPr>
            </a:lstStyle>
            <a:p>
              <a:pPr/>
              <a:r>
                <a:t>GDPR comes into effect</a:t>
              </a:r>
            </a:p>
          </p:txBody>
        </p:sp>
        <p:grpSp>
          <p:nvGrpSpPr>
            <p:cNvPr id="171" name="Group 171"/>
            <p:cNvGrpSpPr/>
            <p:nvPr/>
          </p:nvGrpSpPr>
          <p:grpSpPr>
            <a:xfrm>
              <a:off x="-152400" y="5963"/>
              <a:ext cx="3119660" cy="256069"/>
              <a:chOff x="-152400" y="0"/>
              <a:chExt cx="3119659" cy="256068"/>
            </a:xfrm>
          </p:grpSpPr>
          <p:sp>
            <p:nvSpPr>
              <p:cNvPr id="169" name="Shape 169"/>
              <p:cNvSpPr/>
              <p:nvPr/>
            </p:nvSpPr>
            <p:spPr>
              <a:xfrm>
                <a:off x="-152400" y="0"/>
                <a:ext cx="2538044" cy="2413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0" tIns="0" rIns="0" bIns="0" numCol="1" anchor="ctr">
                <a:spAutoFit/>
              </a:bodyPr>
              <a:lstStyle>
                <a:lvl1pPr algn="r">
                  <a:defRPr b="1">
                    <a:solidFill>
                      <a:srgbClr val="787F80"/>
                    </a:solidFill>
                    <a:latin typeface="+mj-lt"/>
                    <a:ea typeface="+mj-ea"/>
                    <a:cs typeface="+mj-cs"/>
                    <a:sym typeface="ProximaNova-Bold"/>
                  </a:defRPr>
                </a:lvl1pPr>
              </a:lstStyle>
              <a:p>
                <a:pPr/>
                <a:r>
                  <a:t>May 2018</a:t>
                </a:r>
              </a:p>
            </p:txBody>
          </p:sp>
          <p:sp>
            <p:nvSpPr>
              <p:cNvPr id="170" name="Shape 170"/>
              <p:cNvSpPr/>
              <p:nvPr/>
            </p:nvSpPr>
            <p:spPr>
              <a:xfrm>
                <a:off x="2713259" y="2068"/>
                <a:ext cx="254001" cy="254001"/>
              </a:xfrm>
              <a:prstGeom prst="ellipse">
                <a:avLst/>
              </a:prstGeom>
              <a:solidFill>
                <a:srgbClr val="FFFFFF"/>
              </a:solidFill>
              <a:ln w="50800" cap="flat">
                <a:solidFill>
                  <a:srgbClr val="FAEA07"/>
                </a:solidFill>
                <a:prstDash val="solid"/>
                <a:miter lim="400000"/>
              </a:ln>
              <a:effectLst/>
            </p:spPr>
            <p:txBody>
              <a:bodyPr wrap="square" lIns="50800" tIns="50800" rIns="50800" bIns="50800" numCol="1" anchor="ctr">
                <a:noAutofit/>
              </a:bodyPr>
              <a:lstStyle/>
              <a:p>
                <a:pPr algn="r">
                  <a:defRPr b="1">
                    <a:solidFill>
                      <a:srgbClr val="787F80"/>
                    </a:solidFill>
                    <a:latin typeface="+mj-lt"/>
                    <a:ea typeface="+mj-ea"/>
                    <a:cs typeface="+mj-cs"/>
                    <a:sym typeface="ProximaNova-Bold"/>
                  </a:defRPr>
                </a:pPr>
              </a:p>
            </p:txBody>
          </p:sp>
        </p:grpSp>
      </p:gr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TEMPLATE Contact">
    <p:spTree>
      <p:nvGrpSpPr>
        <p:cNvPr id="1" name=""/>
        <p:cNvGrpSpPr/>
        <p:nvPr/>
      </p:nvGrpSpPr>
      <p:grpSpPr>
        <a:xfrm>
          <a:off x="0" y="0"/>
          <a:ext cx="0" cy="0"/>
          <a:chOff x="0" y="0"/>
          <a:chExt cx="0" cy="0"/>
        </a:xfrm>
      </p:grpSpPr>
      <p:sp>
        <p:nvSpPr>
          <p:cNvPr id="179" name="Shape 179"/>
          <p:cNvSpPr/>
          <p:nvPr/>
        </p:nvSpPr>
        <p:spPr>
          <a:xfrm>
            <a:off x="60444" y="38732"/>
            <a:ext cx="12883912" cy="9676137"/>
          </a:xfrm>
          <a:prstGeom prst="rect">
            <a:avLst/>
          </a:prstGeom>
          <a:solidFill>
            <a:srgbClr val="FFFFFF"/>
          </a:solidFill>
          <a:ln w="127000">
            <a:solidFill>
              <a:srgbClr val="FAEA07"/>
            </a:solidFill>
            <a:miter lim="400000"/>
          </a:ln>
        </p:spPr>
        <p:txBody>
          <a:bodyPr lIns="50800" tIns="50800" rIns="50800" bIns="50800" anchor="ctr"/>
          <a:lstStyle/>
          <a:p>
            <a:pPr>
              <a:defRPr sz="2400">
                <a:solidFill>
                  <a:srgbClr val="575F60"/>
                </a:solidFill>
                <a:latin typeface="Helvetica Light"/>
                <a:ea typeface="Helvetica Light"/>
                <a:cs typeface="Helvetica Light"/>
                <a:sym typeface="Helvetica Light"/>
              </a:defRPr>
            </a:pPr>
          </a:p>
        </p:txBody>
      </p:sp>
      <p:pic>
        <p:nvPicPr>
          <p:cNvPr id="180" name="logo-zoa.pdf"/>
          <p:cNvPicPr>
            <a:picLocks noChangeAspect="1"/>
          </p:cNvPicPr>
          <p:nvPr/>
        </p:nvPicPr>
        <p:blipFill>
          <a:blip r:embed="rId2">
            <a:extLst/>
          </a:blip>
          <a:stretch>
            <a:fillRect/>
          </a:stretch>
        </p:blipFill>
        <p:spPr>
          <a:xfrm>
            <a:off x="11731315" y="437271"/>
            <a:ext cx="762723" cy="599949"/>
          </a:xfrm>
          <a:prstGeom prst="rect">
            <a:avLst/>
          </a:prstGeom>
          <a:ln w="12700">
            <a:miter lim="400000"/>
          </a:ln>
        </p:spPr>
      </p:pic>
      <p:sp>
        <p:nvSpPr>
          <p:cNvPr id="181" name="Shape 181"/>
          <p:cNvSpPr/>
          <p:nvPr/>
        </p:nvSpPr>
        <p:spPr>
          <a:xfrm>
            <a:off x="635000" y="1219200"/>
            <a:ext cx="1270000" cy="0"/>
          </a:xfrm>
          <a:prstGeom prst="line">
            <a:avLst/>
          </a:prstGeom>
          <a:ln w="50800">
            <a:solidFill>
              <a:srgbClr val="FAEA07"/>
            </a:solidFill>
            <a:miter lim="400000"/>
          </a:ln>
        </p:spPr>
        <p:txBody>
          <a:bodyPr lIns="50800" tIns="50800" rIns="50800" bIns="50800" anchor="ctr"/>
          <a:lstStyle/>
          <a:p>
            <a:pPr algn="l" defTabSz="914400">
              <a:spcBef>
                <a:spcPts val="1000"/>
              </a:spcBef>
              <a:defRPr sz="2000">
                <a:solidFill>
                  <a:srgbClr val="575F60"/>
                </a:solidFill>
              </a:defRPr>
            </a:pPr>
          </a:p>
        </p:txBody>
      </p:sp>
      <p:sp>
        <p:nvSpPr>
          <p:cNvPr id="182" name="Shape 182"/>
          <p:cNvSpPr/>
          <p:nvPr>
            <p:ph type="title"/>
          </p:nvPr>
        </p:nvSpPr>
        <p:spPr>
          <a:xfrm>
            <a:off x="596900" y="457200"/>
            <a:ext cx="10153700" cy="585492"/>
          </a:xfrm>
          <a:prstGeom prst="rect">
            <a:avLst/>
          </a:prstGeom>
        </p:spPr>
        <p:txBody>
          <a:bodyPr/>
          <a:lstStyle>
            <a:lvl1pPr algn="l" defTabSz="457200">
              <a:defRPr sz="2800">
                <a:solidFill>
                  <a:srgbClr val="53585F"/>
                </a:solidFill>
              </a:defRPr>
            </a:lvl1pPr>
          </a:lstStyle>
          <a:p>
            <a:pPr/>
            <a:r>
              <a:t>Title Text</a:t>
            </a:r>
          </a:p>
        </p:txBody>
      </p:sp>
      <p:sp>
        <p:nvSpPr>
          <p:cNvPr id="183" name="Shape 183"/>
          <p:cNvSpPr/>
          <p:nvPr>
            <p:ph type="sldNum" sz="quarter" idx="2"/>
          </p:nvPr>
        </p:nvSpPr>
        <p:spPr>
          <a:xfrm>
            <a:off x="12121389" y="9226550"/>
            <a:ext cx="283388" cy="317500"/>
          </a:xfrm>
          <a:prstGeom prst="rect">
            <a:avLst/>
          </a:prstGeom>
        </p:spPr>
        <p:txBody>
          <a:bodyPr/>
          <a:lstStyle>
            <a:lvl1pPr algn="r">
              <a:defRPr sz="1400">
                <a:solidFill>
                  <a:srgbClr val="9A9FA0"/>
                </a:solidFill>
                <a:latin typeface="+mn-lt"/>
                <a:ea typeface="+mn-ea"/>
                <a:cs typeface="+mn-cs"/>
                <a:sym typeface="Proxima Nova Regular"/>
              </a:defRPr>
            </a:lvl1pPr>
          </a:lstStyle>
          <a:p>
            <a:pPr/>
            <a:fld id="{86CB4B4D-7CA3-9044-876B-883B54F8677D}" type="slidenum"/>
          </a:p>
        </p:txBody>
      </p:sp>
      <p:sp>
        <p:nvSpPr>
          <p:cNvPr id="184" name="Shape 184"/>
          <p:cNvSpPr/>
          <p:nvPr/>
        </p:nvSpPr>
        <p:spPr>
          <a:xfrm>
            <a:off x="581076" y="9226550"/>
            <a:ext cx="1096646"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spAutoFit/>
          </a:bodyPr>
          <a:lstStyle>
            <a:lvl1pPr algn="l">
              <a:defRPr sz="1400">
                <a:solidFill>
                  <a:srgbClr val="9A9FA0"/>
                </a:solidFill>
              </a:defRPr>
            </a:lvl1pPr>
          </a:lstStyle>
          <a:p>
            <a:pPr/>
            <a:r>
              <a:t>Footer Label</a:t>
            </a:r>
          </a:p>
        </p:txBody>
      </p:sp>
      <p:sp>
        <p:nvSpPr>
          <p:cNvPr id="185" name="Shape 185"/>
          <p:cNvSpPr/>
          <p:nvPr/>
        </p:nvSpPr>
        <p:spPr>
          <a:xfrm>
            <a:off x="637180" y="4863355"/>
            <a:ext cx="11730440" cy="32004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l" defTabSz="914400">
              <a:spcBef>
                <a:spcPts val="1000"/>
              </a:spcBef>
              <a:defRPr b="1" sz="2000">
                <a:solidFill>
                  <a:srgbClr val="575F60"/>
                </a:solidFill>
                <a:latin typeface="+mj-lt"/>
                <a:ea typeface="+mj-ea"/>
                <a:cs typeface="+mj-cs"/>
                <a:sym typeface="ProximaNova-Bold"/>
              </a:defRPr>
            </a:pPr>
            <a:r>
              <a:t>Bernhard Obenhuber</a:t>
            </a:r>
          </a:p>
          <a:p>
            <a:pPr algn="l" defTabSz="914400">
              <a:spcBef>
                <a:spcPts val="1000"/>
              </a:spcBef>
              <a:defRPr sz="2000">
                <a:solidFill>
                  <a:srgbClr val="575F60"/>
                </a:solidFill>
              </a:defRPr>
            </a:pPr>
            <a:r>
              <a:t>MyDataMint GmbH</a:t>
            </a:r>
          </a:p>
          <a:p>
            <a:pPr algn="l" defTabSz="914400">
              <a:spcBef>
                <a:spcPts val="1000"/>
              </a:spcBef>
              <a:defRPr sz="2000">
                <a:solidFill>
                  <a:srgbClr val="575F60"/>
                </a:solidFill>
              </a:defRPr>
            </a:pPr>
          </a:p>
          <a:p>
            <a:pPr algn="l" defTabSz="914400">
              <a:spcBef>
                <a:spcPts val="1000"/>
              </a:spcBef>
              <a:defRPr sz="2000">
                <a:solidFill>
                  <a:srgbClr val="575F60"/>
                </a:solidFill>
              </a:defRPr>
            </a:pPr>
            <a:r>
              <a:t>Giesshübelstrasse 62e</a:t>
            </a:r>
            <a:br/>
            <a:r>
              <a:t>8045 Zürich</a:t>
            </a:r>
          </a:p>
          <a:p>
            <a:pPr algn="l" defTabSz="914400">
              <a:spcBef>
                <a:spcPts val="1000"/>
              </a:spcBef>
              <a:defRPr sz="2000">
                <a:solidFill>
                  <a:srgbClr val="575F60"/>
                </a:solidFill>
              </a:defRPr>
            </a:pPr>
          </a:p>
          <a:p>
            <a:pPr algn="l" defTabSz="914400">
              <a:spcBef>
                <a:spcPts val="1000"/>
              </a:spcBef>
              <a:defRPr b="1" sz="2000">
                <a:solidFill>
                  <a:srgbClr val="575F60"/>
                </a:solidFill>
                <a:latin typeface="+mj-lt"/>
                <a:ea typeface="+mj-ea"/>
                <a:cs typeface="+mj-cs"/>
                <a:sym typeface="ProximaNova-Bold"/>
              </a:defRPr>
            </a:pPr>
            <a:r>
              <a:t>+41 76 22 18 488</a:t>
            </a:r>
          </a:p>
          <a:p>
            <a:pPr algn="l" defTabSz="914400">
              <a:spcBef>
                <a:spcPts val="1000"/>
              </a:spcBef>
              <a:defRPr b="1" sz="2000">
                <a:solidFill>
                  <a:srgbClr val="575F60"/>
                </a:solidFill>
                <a:latin typeface="+mj-lt"/>
                <a:ea typeface="+mj-ea"/>
                <a:cs typeface="+mj-cs"/>
                <a:sym typeface="ProximaNova-Bold"/>
              </a:defRPr>
            </a:pPr>
            <a:r>
              <a:rPr u="sng">
                <a:hlinkClick r:id="rId3" invalidUrl="" action="" tgtFrame="" tooltip="" history="1" highlightClick="0" endSnd="0"/>
              </a:rPr>
              <a:t>bernhard.obenhuber@zoa.me</a:t>
            </a:r>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TEMPLATE Illustration">
    <p:spTree>
      <p:nvGrpSpPr>
        <p:cNvPr id="1" name=""/>
        <p:cNvGrpSpPr/>
        <p:nvPr/>
      </p:nvGrpSpPr>
      <p:grpSpPr>
        <a:xfrm>
          <a:off x="0" y="0"/>
          <a:ext cx="0" cy="0"/>
          <a:chOff x="0" y="0"/>
          <a:chExt cx="0" cy="0"/>
        </a:xfrm>
      </p:grpSpPr>
      <p:sp>
        <p:nvSpPr>
          <p:cNvPr id="192" name="Shape 192"/>
          <p:cNvSpPr/>
          <p:nvPr/>
        </p:nvSpPr>
        <p:spPr>
          <a:xfrm>
            <a:off x="60444" y="38732"/>
            <a:ext cx="12883912" cy="9676137"/>
          </a:xfrm>
          <a:prstGeom prst="rect">
            <a:avLst/>
          </a:prstGeom>
          <a:solidFill>
            <a:srgbClr val="FFFFFF"/>
          </a:solidFill>
          <a:ln w="127000">
            <a:solidFill>
              <a:srgbClr val="FAEA07"/>
            </a:solidFill>
            <a:miter lim="400000"/>
          </a:ln>
        </p:spPr>
        <p:txBody>
          <a:bodyPr lIns="50800" tIns="50800" rIns="50800" bIns="50800" anchor="ctr"/>
          <a:lstStyle/>
          <a:p>
            <a:pPr>
              <a:defRPr sz="2400">
                <a:solidFill>
                  <a:srgbClr val="575F60"/>
                </a:solidFill>
                <a:latin typeface="Helvetica Light"/>
                <a:ea typeface="Helvetica Light"/>
                <a:cs typeface="Helvetica Light"/>
                <a:sym typeface="Helvetica Light"/>
              </a:defRPr>
            </a:pPr>
          </a:p>
        </p:txBody>
      </p:sp>
      <p:pic>
        <p:nvPicPr>
          <p:cNvPr id="193" name="logo-zoa.pdf"/>
          <p:cNvPicPr>
            <a:picLocks noChangeAspect="1"/>
          </p:cNvPicPr>
          <p:nvPr/>
        </p:nvPicPr>
        <p:blipFill>
          <a:blip r:embed="rId2">
            <a:extLst/>
          </a:blip>
          <a:stretch>
            <a:fillRect/>
          </a:stretch>
        </p:blipFill>
        <p:spPr>
          <a:xfrm>
            <a:off x="11731315" y="437271"/>
            <a:ext cx="762723" cy="599949"/>
          </a:xfrm>
          <a:prstGeom prst="rect">
            <a:avLst/>
          </a:prstGeom>
          <a:ln w="12700">
            <a:miter lim="400000"/>
          </a:ln>
        </p:spPr>
      </p:pic>
      <p:sp>
        <p:nvSpPr>
          <p:cNvPr id="194" name="Shape 194"/>
          <p:cNvSpPr/>
          <p:nvPr/>
        </p:nvSpPr>
        <p:spPr>
          <a:xfrm>
            <a:off x="635000" y="1219200"/>
            <a:ext cx="1270000" cy="0"/>
          </a:xfrm>
          <a:prstGeom prst="line">
            <a:avLst/>
          </a:prstGeom>
          <a:ln w="50800">
            <a:solidFill>
              <a:srgbClr val="FAEA07"/>
            </a:solidFill>
            <a:miter lim="400000"/>
          </a:ln>
        </p:spPr>
        <p:txBody>
          <a:bodyPr lIns="50800" tIns="50800" rIns="50800" bIns="50800" anchor="ctr"/>
          <a:lstStyle/>
          <a:p>
            <a:pPr algn="l" defTabSz="914400">
              <a:spcBef>
                <a:spcPts val="1000"/>
              </a:spcBef>
              <a:defRPr sz="2000">
                <a:solidFill>
                  <a:srgbClr val="575F60"/>
                </a:solidFill>
              </a:defRPr>
            </a:pPr>
          </a:p>
        </p:txBody>
      </p:sp>
      <p:sp>
        <p:nvSpPr>
          <p:cNvPr id="195" name="Shape 195"/>
          <p:cNvSpPr/>
          <p:nvPr>
            <p:ph type="title"/>
          </p:nvPr>
        </p:nvSpPr>
        <p:spPr>
          <a:xfrm>
            <a:off x="596900" y="457200"/>
            <a:ext cx="10153700" cy="585492"/>
          </a:xfrm>
          <a:prstGeom prst="rect">
            <a:avLst/>
          </a:prstGeom>
        </p:spPr>
        <p:txBody>
          <a:bodyPr/>
          <a:lstStyle>
            <a:lvl1pPr algn="l" defTabSz="457200">
              <a:defRPr sz="2800">
                <a:solidFill>
                  <a:srgbClr val="53585F"/>
                </a:solidFill>
              </a:defRPr>
            </a:lvl1pPr>
          </a:lstStyle>
          <a:p>
            <a:pPr/>
            <a:r>
              <a:t>Title Text</a:t>
            </a:r>
          </a:p>
        </p:txBody>
      </p:sp>
      <p:sp>
        <p:nvSpPr>
          <p:cNvPr id="196" name="Shape 196"/>
          <p:cNvSpPr/>
          <p:nvPr>
            <p:ph type="sldNum" sz="quarter" idx="2"/>
          </p:nvPr>
        </p:nvSpPr>
        <p:spPr>
          <a:xfrm>
            <a:off x="12121389" y="9226550"/>
            <a:ext cx="283388" cy="317500"/>
          </a:xfrm>
          <a:prstGeom prst="rect">
            <a:avLst/>
          </a:prstGeom>
        </p:spPr>
        <p:txBody>
          <a:bodyPr/>
          <a:lstStyle>
            <a:lvl1pPr algn="r">
              <a:defRPr sz="1400">
                <a:solidFill>
                  <a:srgbClr val="9A9FA0"/>
                </a:solidFill>
                <a:latin typeface="+mn-lt"/>
                <a:ea typeface="+mn-ea"/>
                <a:cs typeface="+mn-cs"/>
                <a:sym typeface="Proxima Nova Regular"/>
              </a:defRPr>
            </a:lvl1pPr>
          </a:lstStyle>
          <a:p>
            <a:pPr/>
            <a:fld id="{86CB4B4D-7CA3-9044-876B-883B54F8677D}" type="slidenum"/>
          </a:p>
        </p:txBody>
      </p:sp>
      <p:sp>
        <p:nvSpPr>
          <p:cNvPr id="197" name="Shape 197"/>
          <p:cNvSpPr/>
          <p:nvPr/>
        </p:nvSpPr>
        <p:spPr>
          <a:xfrm>
            <a:off x="581076" y="9226550"/>
            <a:ext cx="1096646"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spAutoFit/>
          </a:bodyPr>
          <a:lstStyle>
            <a:lvl1pPr algn="l">
              <a:defRPr sz="1400">
                <a:solidFill>
                  <a:srgbClr val="9A9FA0"/>
                </a:solidFill>
              </a:defRPr>
            </a:lvl1pPr>
          </a:lstStyle>
          <a:p>
            <a:pPr/>
            <a:r>
              <a:t>Footer Label</a:t>
            </a:r>
          </a:p>
        </p:txBody>
      </p:sp>
      <p:pic>
        <p:nvPicPr>
          <p:cNvPr id="198" name="pasted-image.pdf"/>
          <p:cNvPicPr>
            <a:picLocks noChangeAspect="1"/>
          </p:cNvPicPr>
          <p:nvPr/>
        </p:nvPicPr>
        <p:blipFill>
          <a:blip r:embed="rId3">
            <a:extLst/>
          </a:blip>
          <a:stretch>
            <a:fillRect/>
          </a:stretch>
        </p:blipFill>
        <p:spPr>
          <a:xfrm>
            <a:off x="2348990" y="3412948"/>
            <a:ext cx="1695299" cy="2072806"/>
          </a:xfrm>
          <a:prstGeom prst="rect">
            <a:avLst/>
          </a:prstGeom>
          <a:ln w="12700">
            <a:miter lim="400000"/>
          </a:ln>
        </p:spPr>
      </p:pic>
      <p:sp>
        <p:nvSpPr>
          <p:cNvPr id="199" name="Shape 199"/>
          <p:cNvSpPr/>
          <p:nvPr/>
        </p:nvSpPr>
        <p:spPr>
          <a:xfrm>
            <a:off x="8799992" y="5867229"/>
            <a:ext cx="1695298" cy="609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Company XYZ</a:t>
            </a:r>
          </a:p>
        </p:txBody>
      </p:sp>
      <p:pic>
        <p:nvPicPr>
          <p:cNvPr id="200" name="88781-200.png"/>
          <p:cNvPicPr>
            <a:picLocks noChangeAspect="1"/>
          </p:cNvPicPr>
          <p:nvPr/>
        </p:nvPicPr>
        <p:blipFill>
          <a:blip r:embed="rId4">
            <a:extLst/>
          </a:blip>
          <a:stretch>
            <a:fillRect/>
          </a:stretch>
        </p:blipFill>
        <p:spPr>
          <a:xfrm>
            <a:off x="8377641" y="3382949"/>
            <a:ext cx="2540001" cy="2540001"/>
          </a:xfrm>
          <a:prstGeom prst="rect">
            <a:avLst/>
          </a:prstGeom>
          <a:ln w="12700">
            <a:miter lim="400000"/>
          </a:ln>
        </p:spPr>
      </p:pic>
      <p:sp>
        <p:nvSpPr>
          <p:cNvPr id="201" name="Shape 201"/>
          <p:cNvSpPr/>
          <p:nvPr/>
        </p:nvSpPr>
        <p:spPr>
          <a:xfrm>
            <a:off x="5426673" y="4917189"/>
            <a:ext cx="2026561" cy="1"/>
          </a:xfrm>
          <a:prstGeom prst="line">
            <a:avLst/>
          </a:prstGeom>
          <a:ln w="50800">
            <a:solidFill>
              <a:srgbClr val="000000"/>
            </a:solidFill>
            <a:miter lim="400000"/>
            <a:tailEnd type="arrow"/>
          </a:ln>
        </p:spPr>
        <p:txBody>
          <a:bodyPr lIns="50800" tIns="50800" rIns="50800" bIns="50800" anchor="ctr"/>
          <a:lstStyle/>
          <a:p>
            <a:pPr algn="l" defTabSz="914400">
              <a:spcBef>
                <a:spcPts val="1000"/>
              </a:spcBef>
              <a:defRPr sz="2000">
                <a:solidFill>
                  <a:srgbClr val="575F60"/>
                </a:solidFill>
              </a:defRPr>
            </a:pPr>
          </a:p>
        </p:txBody>
      </p:sp>
      <p:sp>
        <p:nvSpPr>
          <p:cNvPr id="202" name="Shape 202"/>
          <p:cNvSpPr/>
          <p:nvPr/>
        </p:nvSpPr>
        <p:spPr>
          <a:xfrm>
            <a:off x="5134174" y="3890551"/>
            <a:ext cx="2736451" cy="1117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zoa user instructs company XYZ to provide a copy of personal data</a:t>
            </a:r>
          </a:p>
        </p:txBody>
      </p:sp>
      <p:pic>
        <p:nvPicPr>
          <p:cNvPr id="203" name="cloud-10.png"/>
          <p:cNvPicPr>
            <a:picLocks noChangeAspect="1"/>
          </p:cNvPicPr>
          <p:nvPr/>
        </p:nvPicPr>
        <p:blipFill>
          <a:blip r:embed="rId5">
            <a:alphaModFix amt="30000"/>
            <a:extLst/>
          </a:blip>
          <a:stretch>
            <a:fillRect/>
          </a:stretch>
        </p:blipFill>
        <p:spPr>
          <a:xfrm>
            <a:off x="2248638" y="4195922"/>
            <a:ext cx="2540001" cy="2540001"/>
          </a:xfrm>
          <a:prstGeom prst="rect">
            <a:avLst/>
          </a:prstGeom>
          <a:ln w="12700">
            <a:miter lim="400000"/>
          </a:ln>
        </p:spPr>
      </p:pic>
      <p:pic>
        <p:nvPicPr>
          <p:cNvPr id="204" name="pasted-image.pdf"/>
          <p:cNvPicPr>
            <a:picLocks noChangeAspect="1"/>
          </p:cNvPicPr>
          <p:nvPr/>
        </p:nvPicPr>
        <p:blipFill>
          <a:blip r:embed="rId6">
            <a:extLst/>
          </a:blip>
          <a:stretch>
            <a:fillRect/>
          </a:stretch>
        </p:blipFill>
        <p:spPr>
          <a:xfrm>
            <a:off x="3207181" y="5241922"/>
            <a:ext cx="867204" cy="692868"/>
          </a:xfrm>
          <a:prstGeom prst="rect">
            <a:avLst/>
          </a:prstGeom>
          <a:ln w="12700">
            <a:miter lim="400000"/>
          </a:ln>
        </p:spPr>
      </p:pic>
      <p:sp>
        <p:nvSpPr>
          <p:cNvPr id="205" name="Shape 205"/>
          <p:cNvSpPr/>
          <p:nvPr/>
        </p:nvSpPr>
        <p:spPr>
          <a:xfrm flipH="1">
            <a:off x="5414828" y="5415351"/>
            <a:ext cx="2047711" cy="1"/>
          </a:xfrm>
          <a:prstGeom prst="line">
            <a:avLst/>
          </a:prstGeom>
          <a:ln w="50800">
            <a:solidFill>
              <a:srgbClr val="000000"/>
            </a:solidFill>
            <a:miter lim="400000"/>
            <a:tailEnd type="arrow"/>
          </a:ln>
        </p:spPr>
        <p:txBody>
          <a:bodyPr lIns="50800" tIns="50800" rIns="50800" bIns="50800" anchor="ctr"/>
          <a:lstStyle/>
          <a:p>
            <a:pPr algn="l" defTabSz="914400">
              <a:spcBef>
                <a:spcPts val="1000"/>
              </a:spcBef>
              <a:defRPr sz="2000">
                <a:solidFill>
                  <a:srgbClr val="575F60"/>
                </a:solidFill>
              </a:defRPr>
            </a:pPr>
          </a:p>
        </p:txBody>
      </p:sp>
      <p:sp>
        <p:nvSpPr>
          <p:cNvPr id="206" name="Shape 206"/>
          <p:cNvSpPr/>
          <p:nvPr/>
        </p:nvSpPr>
        <p:spPr>
          <a:xfrm>
            <a:off x="5565850" y="5373406"/>
            <a:ext cx="1856779" cy="1117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personal data is moved to zoa profile</a:t>
            </a:r>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type="tx" showMasterSp="1" showMasterPhAnim="1">
  <p:cSld name="MASTER Content">
    <p:spTree>
      <p:nvGrpSpPr>
        <p:cNvPr id="1" name=""/>
        <p:cNvGrpSpPr/>
        <p:nvPr/>
      </p:nvGrpSpPr>
      <p:grpSpPr>
        <a:xfrm>
          <a:off x="0" y="0"/>
          <a:ext cx="0" cy="0"/>
          <a:chOff x="0" y="0"/>
          <a:chExt cx="0" cy="0"/>
        </a:xfrm>
      </p:grpSpPr>
      <p:sp>
        <p:nvSpPr>
          <p:cNvPr id="213" name="Shape 213"/>
          <p:cNvSpPr/>
          <p:nvPr/>
        </p:nvSpPr>
        <p:spPr>
          <a:xfrm>
            <a:off x="60444" y="38732"/>
            <a:ext cx="12883912" cy="9676137"/>
          </a:xfrm>
          <a:prstGeom prst="rect">
            <a:avLst/>
          </a:prstGeom>
          <a:solidFill>
            <a:srgbClr val="FFFFFF"/>
          </a:solidFill>
          <a:ln w="127000">
            <a:solidFill>
              <a:srgbClr val="FAEA07"/>
            </a:solidFill>
            <a:miter lim="400000"/>
          </a:ln>
        </p:spPr>
        <p:txBody>
          <a:bodyPr lIns="50800" tIns="50800" rIns="50800" bIns="50800" anchor="ctr"/>
          <a:lstStyle/>
          <a:p>
            <a:pPr>
              <a:defRPr sz="2400">
                <a:solidFill>
                  <a:srgbClr val="575F60"/>
                </a:solidFill>
                <a:latin typeface="Helvetica Light"/>
                <a:ea typeface="Helvetica Light"/>
                <a:cs typeface="Helvetica Light"/>
                <a:sym typeface="Helvetica Light"/>
              </a:defRPr>
            </a:pPr>
          </a:p>
        </p:txBody>
      </p:sp>
      <p:pic>
        <p:nvPicPr>
          <p:cNvPr id="214" name="logo-zoa.pdf"/>
          <p:cNvPicPr>
            <a:picLocks noChangeAspect="1"/>
          </p:cNvPicPr>
          <p:nvPr/>
        </p:nvPicPr>
        <p:blipFill>
          <a:blip r:embed="rId2">
            <a:extLst/>
          </a:blip>
          <a:stretch>
            <a:fillRect/>
          </a:stretch>
        </p:blipFill>
        <p:spPr>
          <a:xfrm>
            <a:off x="11731315" y="437271"/>
            <a:ext cx="762723" cy="599949"/>
          </a:xfrm>
          <a:prstGeom prst="rect">
            <a:avLst/>
          </a:prstGeom>
          <a:ln w="12700">
            <a:miter lim="400000"/>
          </a:ln>
        </p:spPr>
      </p:pic>
      <p:sp>
        <p:nvSpPr>
          <p:cNvPr id="215" name="Shape 215"/>
          <p:cNvSpPr/>
          <p:nvPr/>
        </p:nvSpPr>
        <p:spPr>
          <a:xfrm>
            <a:off x="635000" y="1219200"/>
            <a:ext cx="1270000" cy="0"/>
          </a:xfrm>
          <a:prstGeom prst="line">
            <a:avLst/>
          </a:prstGeom>
          <a:ln w="50800">
            <a:solidFill>
              <a:srgbClr val="FAEA07"/>
            </a:solidFill>
            <a:miter lim="400000"/>
          </a:ln>
        </p:spPr>
        <p:txBody>
          <a:bodyPr lIns="50800" tIns="50800" rIns="50800" bIns="50800" anchor="ctr"/>
          <a:lstStyle/>
          <a:p>
            <a:pPr algn="l" defTabSz="914400">
              <a:spcBef>
                <a:spcPts val="1000"/>
              </a:spcBef>
              <a:defRPr sz="2000">
                <a:solidFill>
                  <a:srgbClr val="575F60"/>
                </a:solidFill>
              </a:defRPr>
            </a:pPr>
          </a:p>
        </p:txBody>
      </p:sp>
      <p:sp>
        <p:nvSpPr>
          <p:cNvPr id="216" name="Shape 216"/>
          <p:cNvSpPr/>
          <p:nvPr>
            <p:ph type="title"/>
          </p:nvPr>
        </p:nvSpPr>
        <p:spPr>
          <a:xfrm>
            <a:off x="596900" y="457200"/>
            <a:ext cx="10153700" cy="585492"/>
          </a:xfrm>
          <a:prstGeom prst="rect">
            <a:avLst/>
          </a:prstGeom>
        </p:spPr>
        <p:txBody>
          <a:bodyPr/>
          <a:lstStyle>
            <a:lvl1pPr algn="l" defTabSz="457200">
              <a:defRPr sz="2800">
                <a:solidFill>
                  <a:srgbClr val="53585F"/>
                </a:solidFill>
              </a:defRPr>
            </a:lvl1pPr>
          </a:lstStyle>
          <a:p>
            <a:pPr/>
            <a:r>
              <a:t>Title Text</a:t>
            </a:r>
          </a:p>
        </p:txBody>
      </p:sp>
      <p:sp>
        <p:nvSpPr>
          <p:cNvPr id="217" name="Shape 217"/>
          <p:cNvSpPr/>
          <p:nvPr>
            <p:ph type="sldNum" sz="quarter" idx="2"/>
          </p:nvPr>
        </p:nvSpPr>
        <p:spPr>
          <a:xfrm>
            <a:off x="12121389" y="9226550"/>
            <a:ext cx="283388" cy="317500"/>
          </a:xfrm>
          <a:prstGeom prst="rect">
            <a:avLst/>
          </a:prstGeom>
        </p:spPr>
        <p:txBody>
          <a:bodyPr/>
          <a:lstStyle>
            <a:lvl1pPr algn="r">
              <a:defRPr sz="1400">
                <a:solidFill>
                  <a:srgbClr val="9A9FA0"/>
                </a:solidFill>
                <a:latin typeface="+mn-lt"/>
                <a:ea typeface="+mn-ea"/>
                <a:cs typeface="+mn-cs"/>
                <a:sym typeface="Proxima Nova Regular"/>
              </a:defRPr>
            </a:lvl1pPr>
          </a:lstStyle>
          <a:p>
            <a:pPr/>
            <a:fld id="{86CB4B4D-7CA3-9044-876B-883B54F8677D}" type="slidenum"/>
          </a:p>
        </p:txBody>
      </p:sp>
      <p:sp>
        <p:nvSpPr>
          <p:cNvPr id="218" name="Shape 218"/>
          <p:cNvSpPr/>
          <p:nvPr/>
        </p:nvSpPr>
        <p:spPr>
          <a:xfrm>
            <a:off x="581076" y="9226550"/>
            <a:ext cx="2569008"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spAutoFit/>
          </a:bodyPr>
          <a:lstStyle>
            <a:lvl1pPr algn="l">
              <a:defRPr sz="1400">
                <a:solidFill>
                  <a:srgbClr val="9A9FA0"/>
                </a:solidFill>
              </a:defRPr>
            </a:lvl1pPr>
          </a:lstStyle>
          <a:p>
            <a:pPr/>
            <a:r>
              <a:t>zoa presentation, October 2016</a:t>
            </a:r>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type="tx" showMasterSp="1" showMasterPhAnim="1">
  <p:cSld name="MASTER Content">
    <p:spTree>
      <p:nvGrpSpPr>
        <p:cNvPr id="1" name=""/>
        <p:cNvGrpSpPr/>
        <p:nvPr/>
      </p:nvGrpSpPr>
      <p:grpSpPr>
        <a:xfrm>
          <a:off x="0" y="0"/>
          <a:ext cx="0" cy="0"/>
          <a:chOff x="0" y="0"/>
          <a:chExt cx="0" cy="0"/>
        </a:xfrm>
      </p:grpSpPr>
      <p:sp>
        <p:nvSpPr>
          <p:cNvPr id="225" name="Shape 225"/>
          <p:cNvSpPr/>
          <p:nvPr/>
        </p:nvSpPr>
        <p:spPr>
          <a:xfrm>
            <a:off x="60444" y="38732"/>
            <a:ext cx="12883912" cy="9676137"/>
          </a:xfrm>
          <a:prstGeom prst="rect">
            <a:avLst/>
          </a:prstGeom>
          <a:solidFill>
            <a:srgbClr val="FFFFFF"/>
          </a:solidFill>
          <a:ln w="127000">
            <a:solidFill>
              <a:srgbClr val="FAEA07"/>
            </a:solidFill>
            <a:miter lim="400000"/>
          </a:ln>
        </p:spPr>
        <p:txBody>
          <a:bodyPr lIns="50800" tIns="50800" rIns="50800" bIns="50800" anchor="ctr"/>
          <a:lstStyle/>
          <a:p>
            <a:pPr>
              <a:defRPr sz="2400">
                <a:solidFill>
                  <a:srgbClr val="575F60"/>
                </a:solidFill>
                <a:latin typeface="Helvetica Light"/>
                <a:ea typeface="Helvetica Light"/>
                <a:cs typeface="Helvetica Light"/>
                <a:sym typeface="Helvetica Light"/>
              </a:defRPr>
            </a:pPr>
          </a:p>
        </p:txBody>
      </p:sp>
      <p:pic>
        <p:nvPicPr>
          <p:cNvPr id="226" name="logo-zoa.pdf"/>
          <p:cNvPicPr>
            <a:picLocks noChangeAspect="1"/>
          </p:cNvPicPr>
          <p:nvPr/>
        </p:nvPicPr>
        <p:blipFill>
          <a:blip r:embed="rId2">
            <a:extLst/>
          </a:blip>
          <a:stretch>
            <a:fillRect/>
          </a:stretch>
        </p:blipFill>
        <p:spPr>
          <a:xfrm>
            <a:off x="11731315" y="437271"/>
            <a:ext cx="762723" cy="599949"/>
          </a:xfrm>
          <a:prstGeom prst="rect">
            <a:avLst/>
          </a:prstGeom>
          <a:ln w="12700">
            <a:miter lim="400000"/>
          </a:ln>
        </p:spPr>
      </p:pic>
      <p:sp>
        <p:nvSpPr>
          <p:cNvPr id="227" name="Shape 227"/>
          <p:cNvSpPr/>
          <p:nvPr/>
        </p:nvSpPr>
        <p:spPr>
          <a:xfrm>
            <a:off x="635000" y="1219200"/>
            <a:ext cx="1270000" cy="0"/>
          </a:xfrm>
          <a:prstGeom prst="line">
            <a:avLst/>
          </a:prstGeom>
          <a:ln w="50800">
            <a:solidFill>
              <a:srgbClr val="FAEA07"/>
            </a:solidFill>
            <a:miter lim="400000"/>
          </a:ln>
        </p:spPr>
        <p:txBody>
          <a:bodyPr lIns="50800" tIns="50800" rIns="50800" bIns="50800" anchor="ctr"/>
          <a:lstStyle/>
          <a:p>
            <a:pPr algn="l" defTabSz="914400">
              <a:spcBef>
                <a:spcPts val="1000"/>
              </a:spcBef>
              <a:defRPr sz="2000">
                <a:solidFill>
                  <a:srgbClr val="575F60"/>
                </a:solidFill>
              </a:defRPr>
            </a:pPr>
          </a:p>
        </p:txBody>
      </p:sp>
      <p:sp>
        <p:nvSpPr>
          <p:cNvPr id="228" name="Shape 228"/>
          <p:cNvSpPr/>
          <p:nvPr>
            <p:ph type="title"/>
          </p:nvPr>
        </p:nvSpPr>
        <p:spPr>
          <a:xfrm>
            <a:off x="596900" y="457200"/>
            <a:ext cx="10153700" cy="585492"/>
          </a:xfrm>
          <a:prstGeom prst="rect">
            <a:avLst/>
          </a:prstGeom>
        </p:spPr>
        <p:txBody>
          <a:bodyPr/>
          <a:lstStyle>
            <a:lvl1pPr algn="l" defTabSz="457200">
              <a:defRPr sz="2800">
                <a:solidFill>
                  <a:srgbClr val="53585F"/>
                </a:solidFill>
              </a:defRPr>
            </a:lvl1pPr>
          </a:lstStyle>
          <a:p>
            <a:pPr/>
            <a:r>
              <a:t>Title Text</a:t>
            </a:r>
          </a:p>
        </p:txBody>
      </p:sp>
      <p:sp>
        <p:nvSpPr>
          <p:cNvPr id="229" name="Shape 229"/>
          <p:cNvSpPr/>
          <p:nvPr>
            <p:ph type="sldNum" sz="quarter" idx="2"/>
          </p:nvPr>
        </p:nvSpPr>
        <p:spPr>
          <a:xfrm>
            <a:off x="12121389" y="9226550"/>
            <a:ext cx="283388" cy="317500"/>
          </a:xfrm>
          <a:prstGeom prst="rect">
            <a:avLst/>
          </a:prstGeom>
        </p:spPr>
        <p:txBody>
          <a:bodyPr/>
          <a:lstStyle>
            <a:lvl1pPr algn="r">
              <a:defRPr sz="1400">
                <a:solidFill>
                  <a:srgbClr val="9A9FA0"/>
                </a:solidFill>
                <a:latin typeface="+mn-lt"/>
                <a:ea typeface="+mn-ea"/>
                <a:cs typeface="+mn-cs"/>
                <a:sym typeface="Proxima Nova Regular"/>
              </a:defRPr>
            </a:lvl1pPr>
          </a:lstStyle>
          <a:p>
            <a:pPr/>
            <a:fld id="{86CB4B4D-7CA3-9044-876B-883B54F8677D}" type="slidenum"/>
          </a:p>
        </p:txBody>
      </p:sp>
      <p:sp>
        <p:nvSpPr>
          <p:cNvPr id="230" name="Shape 230"/>
          <p:cNvSpPr/>
          <p:nvPr/>
        </p:nvSpPr>
        <p:spPr>
          <a:xfrm>
            <a:off x="581076" y="9226550"/>
            <a:ext cx="2569008"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spAutoFit/>
          </a:bodyPr>
          <a:lstStyle>
            <a:lvl1pPr algn="l">
              <a:defRPr sz="1400">
                <a:solidFill>
                  <a:srgbClr val="9A9FA0"/>
                </a:solidFill>
              </a:defRPr>
            </a:lvl1pPr>
          </a:lstStyle>
          <a:p>
            <a:pPr/>
            <a:r>
              <a:t>zoa presentation, October 2016</a:t>
            </a:r>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type="tx" showMasterSp="1" showMasterPhAnim="1">
  <p:cSld name="MASTER Content">
    <p:spTree>
      <p:nvGrpSpPr>
        <p:cNvPr id="1" name=""/>
        <p:cNvGrpSpPr/>
        <p:nvPr/>
      </p:nvGrpSpPr>
      <p:grpSpPr>
        <a:xfrm>
          <a:off x="0" y="0"/>
          <a:ext cx="0" cy="0"/>
          <a:chOff x="0" y="0"/>
          <a:chExt cx="0" cy="0"/>
        </a:xfrm>
      </p:grpSpPr>
      <p:sp>
        <p:nvSpPr>
          <p:cNvPr id="237" name="Shape 237"/>
          <p:cNvSpPr/>
          <p:nvPr/>
        </p:nvSpPr>
        <p:spPr>
          <a:xfrm>
            <a:off x="60444" y="38732"/>
            <a:ext cx="12883912" cy="9676137"/>
          </a:xfrm>
          <a:prstGeom prst="rect">
            <a:avLst/>
          </a:prstGeom>
          <a:solidFill>
            <a:srgbClr val="FFFFFF"/>
          </a:solidFill>
          <a:ln w="127000">
            <a:solidFill>
              <a:srgbClr val="FAEA07"/>
            </a:solidFill>
            <a:miter lim="400000"/>
          </a:ln>
        </p:spPr>
        <p:txBody>
          <a:bodyPr lIns="50800" tIns="50800" rIns="50800" bIns="50800" anchor="ctr"/>
          <a:lstStyle/>
          <a:p>
            <a:pPr>
              <a:defRPr sz="2400">
                <a:solidFill>
                  <a:srgbClr val="575F60"/>
                </a:solidFill>
                <a:latin typeface="Helvetica Light"/>
                <a:ea typeface="Helvetica Light"/>
                <a:cs typeface="Helvetica Light"/>
                <a:sym typeface="Helvetica Light"/>
              </a:defRPr>
            </a:pPr>
          </a:p>
        </p:txBody>
      </p:sp>
      <p:pic>
        <p:nvPicPr>
          <p:cNvPr id="238" name="logo-zoa.pdf"/>
          <p:cNvPicPr>
            <a:picLocks noChangeAspect="1"/>
          </p:cNvPicPr>
          <p:nvPr/>
        </p:nvPicPr>
        <p:blipFill>
          <a:blip r:embed="rId2">
            <a:extLst/>
          </a:blip>
          <a:stretch>
            <a:fillRect/>
          </a:stretch>
        </p:blipFill>
        <p:spPr>
          <a:xfrm>
            <a:off x="11731315" y="437271"/>
            <a:ext cx="762723" cy="599949"/>
          </a:xfrm>
          <a:prstGeom prst="rect">
            <a:avLst/>
          </a:prstGeom>
          <a:ln w="12700">
            <a:miter lim="400000"/>
          </a:ln>
        </p:spPr>
      </p:pic>
      <p:sp>
        <p:nvSpPr>
          <p:cNvPr id="239" name="Shape 239"/>
          <p:cNvSpPr/>
          <p:nvPr/>
        </p:nvSpPr>
        <p:spPr>
          <a:xfrm>
            <a:off x="635000" y="1219200"/>
            <a:ext cx="1270000" cy="0"/>
          </a:xfrm>
          <a:prstGeom prst="line">
            <a:avLst/>
          </a:prstGeom>
          <a:ln w="50800">
            <a:solidFill>
              <a:srgbClr val="FAEA07"/>
            </a:solidFill>
            <a:miter lim="400000"/>
          </a:ln>
        </p:spPr>
        <p:txBody>
          <a:bodyPr lIns="50800" tIns="50800" rIns="50800" bIns="50800" anchor="ctr"/>
          <a:lstStyle/>
          <a:p>
            <a:pPr algn="l" defTabSz="914400">
              <a:spcBef>
                <a:spcPts val="1000"/>
              </a:spcBef>
              <a:defRPr sz="2000">
                <a:solidFill>
                  <a:srgbClr val="575F60"/>
                </a:solidFill>
              </a:defRPr>
            </a:pPr>
          </a:p>
        </p:txBody>
      </p:sp>
      <p:sp>
        <p:nvSpPr>
          <p:cNvPr id="240" name="Shape 240"/>
          <p:cNvSpPr/>
          <p:nvPr>
            <p:ph type="title"/>
          </p:nvPr>
        </p:nvSpPr>
        <p:spPr>
          <a:xfrm>
            <a:off x="596900" y="457200"/>
            <a:ext cx="10153700" cy="585492"/>
          </a:xfrm>
          <a:prstGeom prst="rect">
            <a:avLst/>
          </a:prstGeom>
        </p:spPr>
        <p:txBody>
          <a:bodyPr/>
          <a:lstStyle>
            <a:lvl1pPr algn="l" defTabSz="457200">
              <a:defRPr sz="2800">
                <a:solidFill>
                  <a:srgbClr val="53585F"/>
                </a:solidFill>
              </a:defRPr>
            </a:lvl1pPr>
          </a:lstStyle>
          <a:p>
            <a:pPr/>
            <a:r>
              <a:t>Title Text</a:t>
            </a:r>
          </a:p>
        </p:txBody>
      </p:sp>
      <p:sp>
        <p:nvSpPr>
          <p:cNvPr id="241" name="Shape 241"/>
          <p:cNvSpPr/>
          <p:nvPr>
            <p:ph type="sldNum" sz="quarter" idx="2"/>
          </p:nvPr>
        </p:nvSpPr>
        <p:spPr>
          <a:xfrm>
            <a:off x="12121389" y="9226550"/>
            <a:ext cx="283388" cy="317500"/>
          </a:xfrm>
          <a:prstGeom prst="rect">
            <a:avLst/>
          </a:prstGeom>
        </p:spPr>
        <p:txBody>
          <a:bodyPr/>
          <a:lstStyle>
            <a:lvl1pPr algn="r">
              <a:defRPr sz="1400">
                <a:solidFill>
                  <a:srgbClr val="9A9FA0"/>
                </a:solidFill>
                <a:latin typeface="+mn-lt"/>
                <a:ea typeface="+mn-ea"/>
                <a:cs typeface="+mn-cs"/>
                <a:sym typeface="Proxima Nova Regular"/>
              </a:defRPr>
            </a:lvl1pPr>
          </a:lstStyle>
          <a:p>
            <a:pPr/>
            <a:fld id="{86CB4B4D-7CA3-9044-876B-883B54F8677D}" type="slidenum"/>
          </a:p>
        </p:txBody>
      </p:sp>
      <p:sp>
        <p:nvSpPr>
          <p:cNvPr id="242" name="Shape 242"/>
          <p:cNvSpPr/>
          <p:nvPr/>
        </p:nvSpPr>
        <p:spPr>
          <a:xfrm>
            <a:off x="581076" y="9226550"/>
            <a:ext cx="2571675"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spAutoFit/>
          </a:bodyPr>
          <a:lstStyle>
            <a:lvl1pPr algn="l">
              <a:defRPr sz="1400">
                <a:solidFill>
                  <a:srgbClr val="9A9FA0"/>
                </a:solidFill>
              </a:defRPr>
            </a:lvl1pPr>
          </a:lstStyle>
          <a:p>
            <a:pPr/>
            <a:r>
              <a:t>zoa Presentation, October 2016</a:t>
            </a:r>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type="tx" showMasterSp="1" showMasterPhAnim="1">
  <p:cSld name="MASTER Content">
    <p:spTree>
      <p:nvGrpSpPr>
        <p:cNvPr id="1" name=""/>
        <p:cNvGrpSpPr/>
        <p:nvPr/>
      </p:nvGrpSpPr>
      <p:grpSpPr>
        <a:xfrm>
          <a:off x="0" y="0"/>
          <a:ext cx="0" cy="0"/>
          <a:chOff x="0" y="0"/>
          <a:chExt cx="0" cy="0"/>
        </a:xfrm>
      </p:grpSpPr>
      <p:sp>
        <p:nvSpPr>
          <p:cNvPr id="249" name="Shape 249"/>
          <p:cNvSpPr/>
          <p:nvPr/>
        </p:nvSpPr>
        <p:spPr>
          <a:xfrm>
            <a:off x="60444" y="38732"/>
            <a:ext cx="12883912" cy="9676137"/>
          </a:xfrm>
          <a:prstGeom prst="rect">
            <a:avLst/>
          </a:prstGeom>
          <a:solidFill>
            <a:srgbClr val="FFFFFF"/>
          </a:solidFill>
          <a:ln w="127000">
            <a:solidFill>
              <a:srgbClr val="FAEA07"/>
            </a:solidFill>
            <a:miter lim="400000"/>
          </a:ln>
        </p:spPr>
        <p:txBody>
          <a:bodyPr lIns="50800" tIns="50800" rIns="50800" bIns="50800" anchor="ctr"/>
          <a:lstStyle/>
          <a:p>
            <a:pPr>
              <a:defRPr sz="2400">
                <a:solidFill>
                  <a:srgbClr val="575F60"/>
                </a:solidFill>
                <a:latin typeface="Helvetica Light"/>
                <a:ea typeface="Helvetica Light"/>
                <a:cs typeface="Helvetica Light"/>
                <a:sym typeface="Helvetica Light"/>
              </a:defRPr>
            </a:pPr>
          </a:p>
        </p:txBody>
      </p:sp>
      <p:pic>
        <p:nvPicPr>
          <p:cNvPr id="250" name="logo-zoa.pdf"/>
          <p:cNvPicPr>
            <a:picLocks noChangeAspect="1"/>
          </p:cNvPicPr>
          <p:nvPr/>
        </p:nvPicPr>
        <p:blipFill>
          <a:blip r:embed="rId2">
            <a:extLst/>
          </a:blip>
          <a:stretch>
            <a:fillRect/>
          </a:stretch>
        </p:blipFill>
        <p:spPr>
          <a:xfrm>
            <a:off x="11731315" y="437271"/>
            <a:ext cx="762723" cy="599949"/>
          </a:xfrm>
          <a:prstGeom prst="rect">
            <a:avLst/>
          </a:prstGeom>
          <a:ln w="12700">
            <a:miter lim="400000"/>
          </a:ln>
        </p:spPr>
      </p:pic>
      <p:sp>
        <p:nvSpPr>
          <p:cNvPr id="251" name="Shape 251"/>
          <p:cNvSpPr/>
          <p:nvPr/>
        </p:nvSpPr>
        <p:spPr>
          <a:xfrm>
            <a:off x="635000" y="1219200"/>
            <a:ext cx="1270000" cy="0"/>
          </a:xfrm>
          <a:prstGeom prst="line">
            <a:avLst/>
          </a:prstGeom>
          <a:ln w="50800">
            <a:solidFill>
              <a:srgbClr val="FAEA07"/>
            </a:solidFill>
            <a:miter lim="400000"/>
          </a:ln>
        </p:spPr>
        <p:txBody>
          <a:bodyPr lIns="50800" tIns="50800" rIns="50800" bIns="50800" anchor="ctr"/>
          <a:lstStyle/>
          <a:p>
            <a:pPr algn="l" defTabSz="914400">
              <a:spcBef>
                <a:spcPts val="1000"/>
              </a:spcBef>
              <a:defRPr sz="2000">
                <a:solidFill>
                  <a:srgbClr val="575F60"/>
                </a:solidFill>
              </a:defRPr>
            </a:pPr>
          </a:p>
        </p:txBody>
      </p:sp>
      <p:sp>
        <p:nvSpPr>
          <p:cNvPr id="252" name="Shape 252"/>
          <p:cNvSpPr/>
          <p:nvPr>
            <p:ph type="title"/>
          </p:nvPr>
        </p:nvSpPr>
        <p:spPr>
          <a:xfrm>
            <a:off x="596900" y="457200"/>
            <a:ext cx="10153700" cy="585492"/>
          </a:xfrm>
          <a:prstGeom prst="rect">
            <a:avLst/>
          </a:prstGeom>
        </p:spPr>
        <p:txBody>
          <a:bodyPr/>
          <a:lstStyle>
            <a:lvl1pPr algn="l" defTabSz="457200">
              <a:defRPr sz="2800">
                <a:solidFill>
                  <a:srgbClr val="53585F"/>
                </a:solidFill>
              </a:defRPr>
            </a:lvl1pPr>
          </a:lstStyle>
          <a:p>
            <a:pPr/>
            <a:r>
              <a:t>Title Text</a:t>
            </a:r>
          </a:p>
        </p:txBody>
      </p:sp>
      <p:sp>
        <p:nvSpPr>
          <p:cNvPr id="253" name="Shape 253"/>
          <p:cNvSpPr/>
          <p:nvPr>
            <p:ph type="sldNum" sz="quarter" idx="2"/>
          </p:nvPr>
        </p:nvSpPr>
        <p:spPr>
          <a:xfrm>
            <a:off x="12121389" y="9226550"/>
            <a:ext cx="283388" cy="317500"/>
          </a:xfrm>
          <a:prstGeom prst="rect">
            <a:avLst/>
          </a:prstGeom>
        </p:spPr>
        <p:txBody>
          <a:bodyPr/>
          <a:lstStyle>
            <a:lvl1pPr algn="r">
              <a:defRPr sz="1400">
                <a:solidFill>
                  <a:srgbClr val="9A9FA0"/>
                </a:solidFill>
                <a:latin typeface="+mn-lt"/>
                <a:ea typeface="+mn-ea"/>
                <a:cs typeface="+mn-cs"/>
                <a:sym typeface="Proxima Nova Regular"/>
              </a:defRPr>
            </a:lvl1pPr>
          </a:lstStyle>
          <a:p>
            <a:pPr/>
            <a:fld id="{86CB4B4D-7CA3-9044-876B-883B54F8677D}" type="slidenum"/>
          </a:p>
        </p:txBody>
      </p:sp>
      <p:sp>
        <p:nvSpPr>
          <p:cNvPr id="254" name="Shape 254"/>
          <p:cNvSpPr/>
          <p:nvPr/>
        </p:nvSpPr>
        <p:spPr>
          <a:xfrm>
            <a:off x="581076" y="9226550"/>
            <a:ext cx="2569008"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spAutoFit/>
          </a:bodyPr>
          <a:lstStyle>
            <a:lvl1pPr algn="l">
              <a:defRPr sz="1400">
                <a:solidFill>
                  <a:srgbClr val="9A9FA0"/>
                </a:solidFill>
              </a:defRPr>
            </a:lvl1pPr>
          </a:lstStyle>
          <a:p>
            <a:pPr/>
            <a:r>
              <a:t>zoa presentation, October 2016</a:t>
            </a:r>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
        <p:nvSpPr>
          <p:cNvPr id="261" name="Shape 26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MASTER Content">
    <p:spTree>
      <p:nvGrpSpPr>
        <p:cNvPr id="1" name=""/>
        <p:cNvGrpSpPr/>
        <p:nvPr/>
      </p:nvGrpSpPr>
      <p:grpSpPr>
        <a:xfrm>
          <a:off x="0" y="0"/>
          <a:ext cx="0" cy="0"/>
          <a:chOff x="0" y="0"/>
          <a:chExt cx="0" cy="0"/>
        </a:xfrm>
      </p:grpSpPr>
      <p:sp>
        <p:nvSpPr>
          <p:cNvPr id="22" name="Shape 22"/>
          <p:cNvSpPr/>
          <p:nvPr/>
        </p:nvSpPr>
        <p:spPr>
          <a:xfrm>
            <a:off x="60444" y="38732"/>
            <a:ext cx="12883912" cy="9676137"/>
          </a:xfrm>
          <a:prstGeom prst="rect">
            <a:avLst/>
          </a:prstGeom>
          <a:solidFill>
            <a:srgbClr val="FFFFFF"/>
          </a:solidFill>
          <a:ln w="127000">
            <a:solidFill>
              <a:srgbClr val="FAEA07"/>
            </a:solidFill>
            <a:miter lim="400000"/>
          </a:ln>
        </p:spPr>
        <p:txBody>
          <a:bodyPr lIns="50800" tIns="50800" rIns="50800" bIns="50800" anchor="ctr"/>
          <a:lstStyle/>
          <a:p>
            <a:pPr>
              <a:defRPr sz="2400">
                <a:solidFill>
                  <a:srgbClr val="575F60"/>
                </a:solidFill>
                <a:latin typeface="Helvetica Light"/>
                <a:ea typeface="Helvetica Light"/>
                <a:cs typeface="Helvetica Light"/>
                <a:sym typeface="Helvetica Light"/>
              </a:defRPr>
            </a:pPr>
          </a:p>
        </p:txBody>
      </p:sp>
      <p:pic>
        <p:nvPicPr>
          <p:cNvPr id="23" name="logo-zoa.pdf"/>
          <p:cNvPicPr>
            <a:picLocks noChangeAspect="1"/>
          </p:cNvPicPr>
          <p:nvPr/>
        </p:nvPicPr>
        <p:blipFill>
          <a:blip r:embed="rId2">
            <a:extLst/>
          </a:blip>
          <a:stretch>
            <a:fillRect/>
          </a:stretch>
        </p:blipFill>
        <p:spPr>
          <a:xfrm>
            <a:off x="11731315" y="437271"/>
            <a:ext cx="762723" cy="599949"/>
          </a:xfrm>
          <a:prstGeom prst="rect">
            <a:avLst/>
          </a:prstGeom>
          <a:ln w="12700">
            <a:miter lim="400000"/>
          </a:ln>
        </p:spPr>
      </p:pic>
      <p:sp>
        <p:nvSpPr>
          <p:cNvPr id="24" name="Shape 24"/>
          <p:cNvSpPr/>
          <p:nvPr/>
        </p:nvSpPr>
        <p:spPr>
          <a:xfrm>
            <a:off x="635000" y="1219200"/>
            <a:ext cx="1270000" cy="0"/>
          </a:xfrm>
          <a:prstGeom prst="line">
            <a:avLst/>
          </a:prstGeom>
          <a:ln w="50800">
            <a:solidFill>
              <a:srgbClr val="FAEA07"/>
            </a:solidFill>
            <a:miter lim="400000"/>
          </a:ln>
        </p:spPr>
        <p:txBody>
          <a:bodyPr lIns="50800" tIns="50800" rIns="50800" bIns="50800" anchor="ctr"/>
          <a:lstStyle/>
          <a:p>
            <a:pPr algn="l" defTabSz="914400">
              <a:spcBef>
                <a:spcPts val="1000"/>
              </a:spcBef>
              <a:defRPr sz="2000">
                <a:solidFill>
                  <a:srgbClr val="575F60"/>
                </a:solidFill>
              </a:defRPr>
            </a:pPr>
          </a:p>
        </p:txBody>
      </p:sp>
      <p:sp>
        <p:nvSpPr>
          <p:cNvPr id="25" name="Shape 25"/>
          <p:cNvSpPr/>
          <p:nvPr>
            <p:ph type="title"/>
          </p:nvPr>
        </p:nvSpPr>
        <p:spPr>
          <a:xfrm>
            <a:off x="596900" y="457200"/>
            <a:ext cx="10153700" cy="585492"/>
          </a:xfrm>
          <a:prstGeom prst="rect">
            <a:avLst/>
          </a:prstGeom>
        </p:spPr>
        <p:txBody>
          <a:bodyPr/>
          <a:lstStyle>
            <a:lvl1pPr algn="l" defTabSz="457200">
              <a:defRPr sz="2800">
                <a:solidFill>
                  <a:srgbClr val="53585F"/>
                </a:solidFill>
              </a:defRPr>
            </a:lvl1pPr>
          </a:lstStyle>
          <a:p>
            <a:pPr/>
            <a:r>
              <a:t>Title Text</a:t>
            </a:r>
          </a:p>
        </p:txBody>
      </p:sp>
      <p:sp>
        <p:nvSpPr>
          <p:cNvPr id="26" name="Shape 26"/>
          <p:cNvSpPr/>
          <p:nvPr>
            <p:ph type="sldNum" sz="quarter" idx="2"/>
          </p:nvPr>
        </p:nvSpPr>
        <p:spPr>
          <a:xfrm>
            <a:off x="12121389" y="9226550"/>
            <a:ext cx="283388" cy="317500"/>
          </a:xfrm>
          <a:prstGeom prst="rect">
            <a:avLst/>
          </a:prstGeom>
        </p:spPr>
        <p:txBody>
          <a:bodyPr/>
          <a:lstStyle>
            <a:lvl1pPr algn="r">
              <a:defRPr sz="1400">
                <a:solidFill>
                  <a:srgbClr val="9A9FA0"/>
                </a:solidFill>
                <a:latin typeface="+mn-lt"/>
                <a:ea typeface="+mn-ea"/>
                <a:cs typeface="+mn-cs"/>
                <a:sym typeface="Proxima Nova Regular"/>
              </a:defRPr>
            </a:lvl1pPr>
          </a:lstStyle>
          <a:p>
            <a:pPr/>
            <a:fld id="{86CB4B4D-7CA3-9044-876B-883B54F8677D}" type="slidenum"/>
          </a:p>
        </p:txBody>
      </p:sp>
      <p:sp>
        <p:nvSpPr>
          <p:cNvPr id="27" name="Shape 27"/>
          <p:cNvSpPr/>
          <p:nvPr/>
        </p:nvSpPr>
        <p:spPr>
          <a:xfrm>
            <a:off x="581076" y="9226550"/>
            <a:ext cx="2569008"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spAutoFit/>
          </a:bodyPr>
          <a:lstStyle>
            <a:lvl1pPr algn="l">
              <a:defRPr sz="1400">
                <a:solidFill>
                  <a:srgbClr val="9A9FA0"/>
                </a:solidFill>
              </a:defRPr>
            </a:lvl1pPr>
          </a:lstStyle>
          <a:p>
            <a:pPr/>
            <a:r>
              <a:t>zoa presentation, October 2016</a:t>
            </a:r>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EMPLATE Claim">
    <p:spTree>
      <p:nvGrpSpPr>
        <p:cNvPr id="1" name=""/>
        <p:cNvGrpSpPr/>
        <p:nvPr/>
      </p:nvGrpSpPr>
      <p:grpSpPr>
        <a:xfrm>
          <a:off x="0" y="0"/>
          <a:ext cx="0" cy="0"/>
          <a:chOff x="0" y="0"/>
          <a:chExt cx="0" cy="0"/>
        </a:xfrm>
      </p:grpSpPr>
      <p:sp>
        <p:nvSpPr>
          <p:cNvPr id="34" name="Shape 34"/>
          <p:cNvSpPr/>
          <p:nvPr/>
        </p:nvSpPr>
        <p:spPr>
          <a:xfrm>
            <a:off x="60444" y="38732"/>
            <a:ext cx="12883912" cy="9676137"/>
          </a:xfrm>
          <a:prstGeom prst="rect">
            <a:avLst/>
          </a:prstGeom>
          <a:solidFill>
            <a:srgbClr val="FFFFFF"/>
          </a:solidFill>
          <a:ln w="127000">
            <a:solidFill>
              <a:srgbClr val="FAEA07"/>
            </a:solidFill>
            <a:miter lim="400000"/>
          </a:ln>
        </p:spPr>
        <p:txBody>
          <a:bodyPr lIns="50800" tIns="50800" rIns="50800" bIns="50800" anchor="ctr"/>
          <a:lstStyle/>
          <a:p>
            <a:pPr>
              <a:defRPr sz="2400">
                <a:solidFill>
                  <a:srgbClr val="575F60"/>
                </a:solidFill>
                <a:latin typeface="Helvetica Light"/>
                <a:ea typeface="Helvetica Light"/>
                <a:cs typeface="Helvetica Light"/>
                <a:sym typeface="Helvetica Light"/>
              </a:defRPr>
            </a:pPr>
          </a:p>
        </p:txBody>
      </p:sp>
      <p:pic>
        <p:nvPicPr>
          <p:cNvPr id="35" name="logo-zoa.pdf"/>
          <p:cNvPicPr>
            <a:picLocks noChangeAspect="1"/>
          </p:cNvPicPr>
          <p:nvPr/>
        </p:nvPicPr>
        <p:blipFill>
          <a:blip r:embed="rId2">
            <a:extLst/>
          </a:blip>
          <a:stretch>
            <a:fillRect/>
          </a:stretch>
        </p:blipFill>
        <p:spPr>
          <a:xfrm>
            <a:off x="11731315" y="437271"/>
            <a:ext cx="762723" cy="599949"/>
          </a:xfrm>
          <a:prstGeom prst="rect">
            <a:avLst/>
          </a:prstGeom>
          <a:ln w="12700">
            <a:miter lim="400000"/>
          </a:ln>
        </p:spPr>
      </p:pic>
      <p:sp>
        <p:nvSpPr>
          <p:cNvPr id="36" name="Shape 36"/>
          <p:cNvSpPr/>
          <p:nvPr/>
        </p:nvSpPr>
        <p:spPr>
          <a:xfrm>
            <a:off x="635000" y="1219200"/>
            <a:ext cx="1270000" cy="0"/>
          </a:xfrm>
          <a:prstGeom prst="line">
            <a:avLst/>
          </a:prstGeom>
          <a:ln w="50800">
            <a:solidFill>
              <a:srgbClr val="FAEA07"/>
            </a:solidFill>
            <a:miter lim="400000"/>
          </a:ln>
        </p:spPr>
        <p:txBody>
          <a:bodyPr lIns="50800" tIns="50800" rIns="50800" bIns="50800" anchor="ctr"/>
          <a:lstStyle/>
          <a:p>
            <a:pPr algn="l" defTabSz="914400">
              <a:spcBef>
                <a:spcPts val="1000"/>
              </a:spcBef>
              <a:defRPr sz="2000">
                <a:solidFill>
                  <a:srgbClr val="575F60"/>
                </a:solidFill>
              </a:defRPr>
            </a:pPr>
          </a:p>
        </p:txBody>
      </p:sp>
      <p:sp>
        <p:nvSpPr>
          <p:cNvPr id="37" name="Shape 37"/>
          <p:cNvSpPr/>
          <p:nvPr>
            <p:ph type="title"/>
          </p:nvPr>
        </p:nvSpPr>
        <p:spPr>
          <a:xfrm>
            <a:off x="596900" y="457200"/>
            <a:ext cx="10153700" cy="585492"/>
          </a:xfrm>
          <a:prstGeom prst="rect">
            <a:avLst/>
          </a:prstGeom>
        </p:spPr>
        <p:txBody>
          <a:bodyPr/>
          <a:lstStyle>
            <a:lvl1pPr algn="l" defTabSz="457200">
              <a:defRPr sz="2800">
                <a:solidFill>
                  <a:srgbClr val="53585F"/>
                </a:solidFill>
              </a:defRPr>
            </a:lvl1pPr>
          </a:lstStyle>
          <a:p>
            <a:pPr/>
            <a:r>
              <a:t>Title Text</a:t>
            </a:r>
          </a:p>
        </p:txBody>
      </p:sp>
      <p:sp>
        <p:nvSpPr>
          <p:cNvPr id="38" name="Shape 38"/>
          <p:cNvSpPr/>
          <p:nvPr>
            <p:ph type="sldNum" sz="quarter" idx="2"/>
          </p:nvPr>
        </p:nvSpPr>
        <p:spPr>
          <a:xfrm>
            <a:off x="12121389" y="9226550"/>
            <a:ext cx="283388" cy="317500"/>
          </a:xfrm>
          <a:prstGeom prst="rect">
            <a:avLst/>
          </a:prstGeom>
        </p:spPr>
        <p:txBody>
          <a:bodyPr/>
          <a:lstStyle>
            <a:lvl1pPr algn="r">
              <a:defRPr sz="1400">
                <a:solidFill>
                  <a:srgbClr val="9A9FA0"/>
                </a:solidFill>
                <a:latin typeface="+mn-lt"/>
                <a:ea typeface="+mn-ea"/>
                <a:cs typeface="+mn-cs"/>
                <a:sym typeface="Proxima Nova Regular"/>
              </a:defRPr>
            </a:lvl1pPr>
          </a:lstStyle>
          <a:p>
            <a:pPr/>
            <a:fld id="{86CB4B4D-7CA3-9044-876B-883B54F8677D}" type="slidenum"/>
          </a:p>
        </p:txBody>
      </p:sp>
      <p:sp>
        <p:nvSpPr>
          <p:cNvPr id="39" name="Shape 39"/>
          <p:cNvSpPr/>
          <p:nvPr/>
        </p:nvSpPr>
        <p:spPr>
          <a:xfrm>
            <a:off x="581076" y="9226550"/>
            <a:ext cx="1096646"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spAutoFit/>
          </a:bodyPr>
          <a:lstStyle>
            <a:lvl1pPr algn="l">
              <a:defRPr sz="1400">
                <a:solidFill>
                  <a:srgbClr val="9A9FA0"/>
                </a:solidFill>
              </a:defRPr>
            </a:lvl1pPr>
          </a:lstStyle>
          <a:p>
            <a:pPr/>
            <a:r>
              <a:t>Footer Label</a:t>
            </a:r>
          </a:p>
        </p:txBody>
      </p:sp>
      <p:sp>
        <p:nvSpPr>
          <p:cNvPr id="40" name="Shape 40"/>
          <p:cNvSpPr/>
          <p:nvPr/>
        </p:nvSpPr>
        <p:spPr>
          <a:xfrm>
            <a:off x="2087436" y="3454399"/>
            <a:ext cx="8867433" cy="2844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457200">
              <a:defRPr b="1" sz="3000">
                <a:latin typeface="+mj-lt"/>
                <a:ea typeface="+mj-ea"/>
                <a:cs typeface="+mj-cs"/>
                <a:sym typeface="ProximaNova-Bold"/>
              </a:defRPr>
            </a:pPr>
          </a:p>
          <a:p>
            <a:pPr defTabSz="457200">
              <a:defRPr b="1" sz="3000">
                <a:latin typeface="+mj-lt"/>
                <a:ea typeface="+mj-ea"/>
                <a:cs typeface="+mj-cs"/>
                <a:sym typeface="ProximaNova-Bold"/>
              </a:defRPr>
            </a:pPr>
            <a:r>
              <a:t>zoa wants to become the preferred RegTech startup for handling GDPR regulatory challenges for businesses and giving citizens access and control over their personal data.</a:t>
            </a:r>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TEMPLATE Paragraphs">
    <p:spTree>
      <p:nvGrpSpPr>
        <p:cNvPr id="1" name=""/>
        <p:cNvGrpSpPr/>
        <p:nvPr/>
      </p:nvGrpSpPr>
      <p:grpSpPr>
        <a:xfrm>
          <a:off x="0" y="0"/>
          <a:ext cx="0" cy="0"/>
          <a:chOff x="0" y="0"/>
          <a:chExt cx="0" cy="0"/>
        </a:xfrm>
      </p:grpSpPr>
      <p:sp>
        <p:nvSpPr>
          <p:cNvPr id="47" name="Shape 47"/>
          <p:cNvSpPr/>
          <p:nvPr/>
        </p:nvSpPr>
        <p:spPr>
          <a:xfrm>
            <a:off x="60444" y="38732"/>
            <a:ext cx="12883912" cy="9676137"/>
          </a:xfrm>
          <a:prstGeom prst="rect">
            <a:avLst/>
          </a:prstGeom>
          <a:solidFill>
            <a:srgbClr val="FFFFFF"/>
          </a:solidFill>
          <a:ln w="127000">
            <a:solidFill>
              <a:srgbClr val="FAEA07"/>
            </a:solidFill>
            <a:miter lim="400000"/>
          </a:ln>
        </p:spPr>
        <p:txBody>
          <a:bodyPr lIns="50800" tIns="50800" rIns="50800" bIns="50800" anchor="ctr"/>
          <a:lstStyle/>
          <a:p>
            <a:pPr>
              <a:defRPr sz="2400">
                <a:solidFill>
                  <a:srgbClr val="575F60"/>
                </a:solidFill>
                <a:latin typeface="Helvetica Light"/>
                <a:ea typeface="Helvetica Light"/>
                <a:cs typeface="Helvetica Light"/>
                <a:sym typeface="Helvetica Light"/>
              </a:defRPr>
            </a:pPr>
          </a:p>
        </p:txBody>
      </p:sp>
      <p:pic>
        <p:nvPicPr>
          <p:cNvPr id="48" name="logo-zoa.pdf"/>
          <p:cNvPicPr>
            <a:picLocks noChangeAspect="1"/>
          </p:cNvPicPr>
          <p:nvPr/>
        </p:nvPicPr>
        <p:blipFill>
          <a:blip r:embed="rId2">
            <a:extLst/>
          </a:blip>
          <a:stretch>
            <a:fillRect/>
          </a:stretch>
        </p:blipFill>
        <p:spPr>
          <a:xfrm>
            <a:off x="11731315" y="437271"/>
            <a:ext cx="762723" cy="599949"/>
          </a:xfrm>
          <a:prstGeom prst="rect">
            <a:avLst/>
          </a:prstGeom>
          <a:ln w="12700">
            <a:miter lim="400000"/>
          </a:ln>
        </p:spPr>
      </p:pic>
      <p:sp>
        <p:nvSpPr>
          <p:cNvPr id="49" name="Shape 49"/>
          <p:cNvSpPr/>
          <p:nvPr/>
        </p:nvSpPr>
        <p:spPr>
          <a:xfrm>
            <a:off x="635000" y="1219200"/>
            <a:ext cx="1270000" cy="0"/>
          </a:xfrm>
          <a:prstGeom prst="line">
            <a:avLst/>
          </a:prstGeom>
          <a:ln w="50800">
            <a:solidFill>
              <a:srgbClr val="FAEA07"/>
            </a:solidFill>
            <a:miter lim="400000"/>
          </a:ln>
        </p:spPr>
        <p:txBody>
          <a:bodyPr lIns="50800" tIns="50800" rIns="50800" bIns="50800" anchor="ctr"/>
          <a:lstStyle/>
          <a:p>
            <a:pPr algn="l" defTabSz="914400">
              <a:spcBef>
                <a:spcPts val="1000"/>
              </a:spcBef>
              <a:defRPr sz="2000">
                <a:solidFill>
                  <a:srgbClr val="575F60"/>
                </a:solidFill>
              </a:defRPr>
            </a:pPr>
          </a:p>
        </p:txBody>
      </p:sp>
      <p:sp>
        <p:nvSpPr>
          <p:cNvPr id="50" name="Shape 50"/>
          <p:cNvSpPr/>
          <p:nvPr>
            <p:ph type="title"/>
          </p:nvPr>
        </p:nvSpPr>
        <p:spPr>
          <a:xfrm>
            <a:off x="596900" y="457200"/>
            <a:ext cx="10153700" cy="585492"/>
          </a:xfrm>
          <a:prstGeom prst="rect">
            <a:avLst/>
          </a:prstGeom>
        </p:spPr>
        <p:txBody>
          <a:bodyPr/>
          <a:lstStyle>
            <a:lvl1pPr algn="l" defTabSz="457200">
              <a:defRPr sz="2800">
                <a:solidFill>
                  <a:srgbClr val="53585F"/>
                </a:solidFill>
              </a:defRPr>
            </a:lvl1pPr>
          </a:lstStyle>
          <a:p>
            <a:pPr/>
            <a:r>
              <a:t>Title Text</a:t>
            </a:r>
          </a:p>
        </p:txBody>
      </p:sp>
      <p:sp>
        <p:nvSpPr>
          <p:cNvPr id="51" name="Shape 51"/>
          <p:cNvSpPr/>
          <p:nvPr>
            <p:ph type="sldNum" sz="quarter" idx="2"/>
          </p:nvPr>
        </p:nvSpPr>
        <p:spPr>
          <a:xfrm>
            <a:off x="12121389" y="9226550"/>
            <a:ext cx="283388" cy="317500"/>
          </a:xfrm>
          <a:prstGeom prst="rect">
            <a:avLst/>
          </a:prstGeom>
        </p:spPr>
        <p:txBody>
          <a:bodyPr/>
          <a:lstStyle>
            <a:lvl1pPr algn="r">
              <a:defRPr sz="1400">
                <a:solidFill>
                  <a:srgbClr val="9A9FA0"/>
                </a:solidFill>
                <a:latin typeface="+mn-lt"/>
                <a:ea typeface="+mn-ea"/>
                <a:cs typeface="+mn-cs"/>
                <a:sym typeface="Proxima Nova Regular"/>
              </a:defRPr>
            </a:lvl1pPr>
          </a:lstStyle>
          <a:p>
            <a:pPr/>
            <a:fld id="{86CB4B4D-7CA3-9044-876B-883B54F8677D}" type="slidenum"/>
          </a:p>
        </p:txBody>
      </p:sp>
      <p:sp>
        <p:nvSpPr>
          <p:cNvPr id="52" name="Shape 52"/>
          <p:cNvSpPr/>
          <p:nvPr/>
        </p:nvSpPr>
        <p:spPr>
          <a:xfrm>
            <a:off x="581076" y="9226550"/>
            <a:ext cx="1096646"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spAutoFit/>
          </a:bodyPr>
          <a:lstStyle>
            <a:lvl1pPr algn="l">
              <a:defRPr sz="1400">
                <a:solidFill>
                  <a:srgbClr val="9A9FA0"/>
                </a:solidFill>
              </a:defRPr>
            </a:lvl1pPr>
          </a:lstStyle>
          <a:p>
            <a:pPr/>
            <a:r>
              <a:t>Footer Label</a:t>
            </a:r>
          </a:p>
        </p:txBody>
      </p:sp>
      <p:sp>
        <p:nvSpPr>
          <p:cNvPr id="53" name="Shape 53"/>
          <p:cNvSpPr/>
          <p:nvPr/>
        </p:nvSpPr>
        <p:spPr>
          <a:xfrm>
            <a:off x="637180" y="2602755"/>
            <a:ext cx="11730440" cy="58928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p>
            <a:pPr algn="l" defTabSz="914400">
              <a:spcBef>
                <a:spcPts val="1000"/>
              </a:spcBef>
              <a:defRPr b="1" sz="2000">
                <a:solidFill>
                  <a:srgbClr val="575F60"/>
                </a:solidFill>
                <a:latin typeface="+mj-lt"/>
                <a:ea typeface="+mj-ea"/>
                <a:cs typeface="+mj-cs"/>
                <a:sym typeface="ProximaNova-Bold"/>
              </a:defRPr>
            </a:pPr>
            <a:r>
              <a:t>Bernhard Obenhuber</a:t>
            </a:r>
          </a:p>
          <a:p>
            <a:pPr algn="l" defTabSz="914400">
              <a:spcBef>
                <a:spcPts val="1000"/>
              </a:spcBef>
              <a:defRPr sz="2000">
                <a:solidFill>
                  <a:srgbClr val="575F60"/>
                </a:solidFill>
              </a:defRPr>
            </a:pPr>
            <a:r>
              <a:t>Bernhard is in charge of business development and data analytics at zoa. He holds master’s degree in business administration and economics from the Universit of Innsbruck, Austria. Bernhard worked for several years as investment strategist before starting zoa. Bernhard is also co-founder of </a:t>
            </a:r>
            <a:r>
              <a:rPr u="sng">
                <a:hlinkClick r:id="rId3" invalidUrl="" action="" tgtFrame="" tooltip="" history="1" highlightClick="0" endSnd="0"/>
              </a:rPr>
              <a:t>CountryRisk.io</a:t>
            </a:r>
            <a:r>
              <a:t> </a:t>
            </a:r>
            <a:r>
              <a:t>and SwissFinLab. </a:t>
            </a:r>
          </a:p>
          <a:p>
            <a:pPr algn="l" defTabSz="914400">
              <a:spcBef>
                <a:spcPts val="1000"/>
              </a:spcBef>
              <a:defRPr sz="2000">
                <a:solidFill>
                  <a:srgbClr val="575F60"/>
                </a:solidFill>
              </a:defRPr>
            </a:pPr>
            <a:r>
              <a:t> </a:t>
            </a:r>
          </a:p>
          <a:p>
            <a:pPr algn="l" defTabSz="914400">
              <a:spcBef>
                <a:spcPts val="1000"/>
              </a:spcBef>
              <a:defRPr b="1" sz="2000">
                <a:solidFill>
                  <a:srgbClr val="575F60"/>
                </a:solidFill>
                <a:latin typeface="+mj-lt"/>
                <a:ea typeface="+mj-ea"/>
                <a:cs typeface="+mj-cs"/>
                <a:sym typeface="ProximaNova-Bold"/>
              </a:defRPr>
            </a:pPr>
            <a:r>
              <a:t>Patrick Kranzlmüller &amp; Axel Swoboda (vonautomatisch)</a:t>
            </a:r>
          </a:p>
          <a:p>
            <a:pPr algn="l" defTabSz="914400">
              <a:spcBef>
                <a:spcPts val="1000"/>
              </a:spcBef>
              <a:defRPr sz="2000">
                <a:solidFill>
                  <a:srgbClr val="575F60"/>
                </a:solidFill>
              </a:defRPr>
            </a:pPr>
            <a:r>
              <a:t>Working as a team since 2000, Patrick Kranzlmüller &amp; Axel Swoboda deliver concepts, design &amp; code for websites, web apps and mobile apps. Beside elaborating customers and own projects, they are leading two open source projects and lecture on web development.</a:t>
            </a:r>
          </a:p>
          <a:p>
            <a:pPr algn="l" defTabSz="914400">
              <a:spcBef>
                <a:spcPts val="1000"/>
              </a:spcBef>
              <a:defRPr sz="2000">
                <a:solidFill>
                  <a:srgbClr val="575F60"/>
                </a:solidFill>
              </a:defRPr>
            </a:pPr>
            <a:r>
              <a:t>Patrick holds a master’s degree in Media and Communication Sciences from the University of Vienna, Austria. Axel graduated as engineer in Multimedia Design at the University of Applied Sciences in Salzburg, Austria.</a:t>
            </a:r>
          </a:p>
          <a:p>
            <a:pPr algn="l" defTabSz="914400">
              <a:spcBef>
                <a:spcPts val="1000"/>
              </a:spcBef>
              <a:defRPr sz="2000">
                <a:solidFill>
                  <a:srgbClr val="575F60"/>
                </a:solidFill>
              </a:defRPr>
            </a:pPr>
          </a:p>
          <a:p>
            <a:pPr algn="l" defTabSz="914400">
              <a:spcBef>
                <a:spcPts val="1000"/>
              </a:spcBef>
              <a:defRPr b="1" sz="2000">
                <a:solidFill>
                  <a:srgbClr val="575F60"/>
                </a:solidFill>
                <a:latin typeface="+mj-lt"/>
                <a:ea typeface="+mj-ea"/>
                <a:cs typeface="+mj-cs"/>
                <a:sym typeface="ProximaNova-Bold"/>
              </a:defRPr>
            </a:pPr>
            <a:r>
              <a:t>Raphael Szwarc</a:t>
            </a:r>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EMPLATE Columns">
    <p:spTree>
      <p:nvGrpSpPr>
        <p:cNvPr id="1" name=""/>
        <p:cNvGrpSpPr/>
        <p:nvPr/>
      </p:nvGrpSpPr>
      <p:grpSpPr>
        <a:xfrm>
          <a:off x="0" y="0"/>
          <a:ext cx="0" cy="0"/>
          <a:chOff x="0" y="0"/>
          <a:chExt cx="0" cy="0"/>
        </a:xfrm>
      </p:grpSpPr>
      <p:sp>
        <p:nvSpPr>
          <p:cNvPr id="60" name="Shape 60"/>
          <p:cNvSpPr/>
          <p:nvPr/>
        </p:nvSpPr>
        <p:spPr>
          <a:xfrm>
            <a:off x="60444" y="38732"/>
            <a:ext cx="12883912" cy="9676137"/>
          </a:xfrm>
          <a:prstGeom prst="rect">
            <a:avLst/>
          </a:prstGeom>
          <a:solidFill>
            <a:srgbClr val="FFFFFF"/>
          </a:solidFill>
          <a:ln w="127000">
            <a:solidFill>
              <a:srgbClr val="FAEA07"/>
            </a:solidFill>
            <a:miter lim="400000"/>
          </a:ln>
        </p:spPr>
        <p:txBody>
          <a:bodyPr lIns="50800" tIns="50800" rIns="50800" bIns="50800" anchor="ctr"/>
          <a:lstStyle/>
          <a:p>
            <a:pPr>
              <a:defRPr sz="2400">
                <a:solidFill>
                  <a:srgbClr val="575F60"/>
                </a:solidFill>
                <a:latin typeface="Helvetica Light"/>
                <a:ea typeface="Helvetica Light"/>
                <a:cs typeface="Helvetica Light"/>
                <a:sym typeface="Helvetica Light"/>
              </a:defRPr>
            </a:pPr>
          </a:p>
        </p:txBody>
      </p:sp>
      <p:pic>
        <p:nvPicPr>
          <p:cNvPr id="61" name="logo-zoa.pdf"/>
          <p:cNvPicPr>
            <a:picLocks noChangeAspect="1"/>
          </p:cNvPicPr>
          <p:nvPr/>
        </p:nvPicPr>
        <p:blipFill>
          <a:blip r:embed="rId2">
            <a:extLst/>
          </a:blip>
          <a:stretch>
            <a:fillRect/>
          </a:stretch>
        </p:blipFill>
        <p:spPr>
          <a:xfrm>
            <a:off x="11731315" y="437271"/>
            <a:ext cx="762723" cy="599949"/>
          </a:xfrm>
          <a:prstGeom prst="rect">
            <a:avLst/>
          </a:prstGeom>
          <a:ln w="12700">
            <a:miter lim="400000"/>
          </a:ln>
        </p:spPr>
      </p:pic>
      <p:sp>
        <p:nvSpPr>
          <p:cNvPr id="62" name="Shape 62"/>
          <p:cNvSpPr/>
          <p:nvPr/>
        </p:nvSpPr>
        <p:spPr>
          <a:xfrm>
            <a:off x="635000" y="1219200"/>
            <a:ext cx="1270000" cy="0"/>
          </a:xfrm>
          <a:prstGeom prst="line">
            <a:avLst/>
          </a:prstGeom>
          <a:ln w="50800">
            <a:solidFill>
              <a:srgbClr val="FAEA07"/>
            </a:solidFill>
            <a:miter lim="400000"/>
          </a:ln>
        </p:spPr>
        <p:txBody>
          <a:bodyPr lIns="50800" tIns="50800" rIns="50800" bIns="50800" anchor="ctr"/>
          <a:lstStyle/>
          <a:p>
            <a:pPr algn="l" defTabSz="914400">
              <a:spcBef>
                <a:spcPts val="1000"/>
              </a:spcBef>
              <a:defRPr sz="2000">
                <a:solidFill>
                  <a:srgbClr val="575F60"/>
                </a:solidFill>
              </a:defRPr>
            </a:pPr>
          </a:p>
        </p:txBody>
      </p:sp>
      <p:sp>
        <p:nvSpPr>
          <p:cNvPr id="63" name="Shape 63"/>
          <p:cNvSpPr/>
          <p:nvPr>
            <p:ph type="title"/>
          </p:nvPr>
        </p:nvSpPr>
        <p:spPr>
          <a:xfrm>
            <a:off x="596900" y="457200"/>
            <a:ext cx="10153700" cy="585492"/>
          </a:xfrm>
          <a:prstGeom prst="rect">
            <a:avLst/>
          </a:prstGeom>
        </p:spPr>
        <p:txBody>
          <a:bodyPr/>
          <a:lstStyle>
            <a:lvl1pPr algn="l" defTabSz="457200">
              <a:defRPr sz="2800">
                <a:solidFill>
                  <a:srgbClr val="53585F"/>
                </a:solidFill>
              </a:defRPr>
            </a:lvl1pPr>
          </a:lstStyle>
          <a:p>
            <a:pPr/>
            <a:r>
              <a:t>Title Text</a:t>
            </a:r>
          </a:p>
        </p:txBody>
      </p:sp>
      <p:sp>
        <p:nvSpPr>
          <p:cNvPr id="64" name="Shape 64"/>
          <p:cNvSpPr/>
          <p:nvPr>
            <p:ph type="sldNum" sz="quarter" idx="2"/>
          </p:nvPr>
        </p:nvSpPr>
        <p:spPr>
          <a:xfrm>
            <a:off x="12121389" y="9226550"/>
            <a:ext cx="283388" cy="317500"/>
          </a:xfrm>
          <a:prstGeom prst="rect">
            <a:avLst/>
          </a:prstGeom>
        </p:spPr>
        <p:txBody>
          <a:bodyPr/>
          <a:lstStyle>
            <a:lvl1pPr algn="r">
              <a:defRPr sz="1400">
                <a:solidFill>
                  <a:srgbClr val="9A9FA0"/>
                </a:solidFill>
                <a:latin typeface="+mn-lt"/>
                <a:ea typeface="+mn-ea"/>
                <a:cs typeface="+mn-cs"/>
                <a:sym typeface="Proxima Nova Regular"/>
              </a:defRPr>
            </a:lvl1pPr>
          </a:lstStyle>
          <a:p>
            <a:pPr/>
            <a:fld id="{86CB4B4D-7CA3-9044-876B-883B54F8677D}" type="slidenum"/>
          </a:p>
        </p:txBody>
      </p:sp>
      <p:sp>
        <p:nvSpPr>
          <p:cNvPr id="65" name="Shape 65"/>
          <p:cNvSpPr/>
          <p:nvPr/>
        </p:nvSpPr>
        <p:spPr>
          <a:xfrm>
            <a:off x="581076" y="9226550"/>
            <a:ext cx="1096646"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spAutoFit/>
          </a:bodyPr>
          <a:lstStyle>
            <a:lvl1pPr algn="l">
              <a:defRPr sz="1400">
                <a:solidFill>
                  <a:srgbClr val="9A9FA0"/>
                </a:solidFill>
              </a:defRPr>
            </a:lvl1pPr>
          </a:lstStyle>
          <a:p>
            <a:pPr/>
            <a:r>
              <a:t>Footer Label</a:t>
            </a:r>
          </a:p>
        </p:txBody>
      </p:sp>
      <p:sp>
        <p:nvSpPr>
          <p:cNvPr id="66" name="Shape 66"/>
          <p:cNvSpPr/>
          <p:nvPr/>
        </p:nvSpPr>
        <p:spPr>
          <a:xfrm>
            <a:off x="637180" y="2603500"/>
            <a:ext cx="3500641" cy="2717800"/>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l" defTabSz="914400">
              <a:spcBef>
                <a:spcPts val="1000"/>
              </a:spcBef>
              <a:defRPr b="1" sz="2000">
                <a:solidFill>
                  <a:srgbClr val="575F60"/>
                </a:solidFill>
                <a:latin typeface="+mj-lt"/>
                <a:ea typeface="+mj-ea"/>
                <a:cs typeface="+mj-cs"/>
                <a:sym typeface="ProximaNova-Bold"/>
              </a:defRPr>
            </a:pPr>
            <a:r>
              <a:t>Bernhard Obenhuber</a:t>
            </a:r>
          </a:p>
          <a:p>
            <a:pPr algn="l" defTabSz="914400">
              <a:spcBef>
                <a:spcPts val="1000"/>
              </a:spcBef>
              <a:defRPr>
                <a:solidFill>
                  <a:srgbClr val="4C4A43"/>
                </a:solidFill>
              </a:defRPr>
            </a:pPr>
            <a:r>
              <a:t>Bernhard is in charge of business development and data analytics at zoa. He holds master’s degree in business administration and economics from the Universit of Innsbruck, Austria. Bernhard worked for several years as investment strategist before starting zoa. Bernhard is also co-founder of </a:t>
            </a:r>
            <a:r>
              <a:rPr u="sng">
                <a:solidFill>
                  <a:srgbClr val="575F60"/>
                </a:solidFill>
                <a:hlinkClick r:id="rId3" invalidUrl="" action="" tgtFrame="" tooltip="" history="1" highlightClick="0" endSnd="0"/>
              </a:rPr>
              <a:t>CountryRisk.io</a:t>
            </a:r>
            <a:r>
              <a:t> and SwissFinLab. </a:t>
            </a:r>
          </a:p>
        </p:txBody>
      </p:sp>
      <p:sp>
        <p:nvSpPr>
          <p:cNvPr id="67" name="Shape 67"/>
          <p:cNvSpPr/>
          <p:nvPr/>
        </p:nvSpPr>
        <p:spPr>
          <a:xfrm>
            <a:off x="4764680" y="2603500"/>
            <a:ext cx="3500641" cy="4114800"/>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l" defTabSz="914400">
              <a:spcBef>
                <a:spcPts val="1000"/>
              </a:spcBef>
              <a:defRPr b="1" sz="2000">
                <a:solidFill>
                  <a:srgbClr val="575F60"/>
                </a:solidFill>
                <a:latin typeface="+mj-lt"/>
                <a:ea typeface="+mj-ea"/>
                <a:cs typeface="+mj-cs"/>
                <a:sym typeface="ProximaNova-Bold"/>
              </a:defRPr>
            </a:pPr>
            <a:r>
              <a:t>vonautomatisch</a:t>
            </a:r>
          </a:p>
          <a:p>
            <a:pPr algn="l" defTabSz="914400">
              <a:spcBef>
                <a:spcPts val="1000"/>
              </a:spcBef>
              <a:defRPr>
                <a:solidFill>
                  <a:srgbClr val="4C4A43"/>
                </a:solidFill>
              </a:defRPr>
            </a:pPr>
            <a:r>
              <a:t>Working as a team since 2000, Patrick Kranzlmüller &amp; Axel Swoboda deliver concepts, design &amp; code for websites, web apps and mobile apps. Beside elaborating customers and own projects, they are leading two open source projects and lecture on web development.</a:t>
            </a:r>
          </a:p>
          <a:p>
            <a:pPr algn="l" defTabSz="914400">
              <a:spcBef>
                <a:spcPts val="1000"/>
              </a:spcBef>
              <a:defRPr>
                <a:solidFill>
                  <a:srgbClr val="4C4A43"/>
                </a:solidFill>
              </a:defRPr>
            </a:pPr>
            <a:r>
              <a:t>Patrick holds a master’s degree in Media and Communication Sciences from the University of Vienna, Austria. Axel graduated as engineer in Multimedia Design at the University of Applied Sciences in Salzburg, Austria.</a:t>
            </a:r>
          </a:p>
        </p:txBody>
      </p:sp>
      <p:sp>
        <p:nvSpPr>
          <p:cNvPr id="68" name="Shape 68"/>
          <p:cNvSpPr/>
          <p:nvPr/>
        </p:nvSpPr>
        <p:spPr>
          <a:xfrm>
            <a:off x="8866779" y="2603500"/>
            <a:ext cx="3500642" cy="1117600"/>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l" defTabSz="914400">
              <a:spcBef>
                <a:spcPts val="1000"/>
              </a:spcBef>
              <a:defRPr b="1" sz="2000">
                <a:solidFill>
                  <a:srgbClr val="575F60"/>
                </a:solidFill>
                <a:latin typeface="+mj-lt"/>
                <a:ea typeface="+mj-ea"/>
                <a:cs typeface="+mj-cs"/>
                <a:sym typeface="ProximaNova-Bold"/>
              </a:defRPr>
            </a:pPr>
            <a:r>
              <a:t>Raphael Szwarc</a:t>
            </a:r>
          </a:p>
          <a:p>
            <a:pPr algn="l" defTabSz="914400">
              <a:spcBef>
                <a:spcPts val="1000"/>
              </a:spcBef>
              <a:defRPr>
                <a:solidFill>
                  <a:srgbClr val="4C4A43"/>
                </a:solidFill>
              </a:defRPr>
            </a:pPr>
            <a:r>
              <a:t>xxx</a:t>
            </a:r>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EMPLATE Citation">
    <p:spTree>
      <p:nvGrpSpPr>
        <p:cNvPr id="1" name=""/>
        <p:cNvGrpSpPr/>
        <p:nvPr/>
      </p:nvGrpSpPr>
      <p:grpSpPr>
        <a:xfrm>
          <a:off x="0" y="0"/>
          <a:ext cx="0" cy="0"/>
          <a:chOff x="0" y="0"/>
          <a:chExt cx="0" cy="0"/>
        </a:xfrm>
      </p:grpSpPr>
      <p:sp>
        <p:nvSpPr>
          <p:cNvPr id="75" name="Shape 75"/>
          <p:cNvSpPr/>
          <p:nvPr/>
        </p:nvSpPr>
        <p:spPr>
          <a:xfrm>
            <a:off x="60444" y="38732"/>
            <a:ext cx="12883912" cy="9676137"/>
          </a:xfrm>
          <a:prstGeom prst="rect">
            <a:avLst/>
          </a:prstGeom>
          <a:solidFill>
            <a:srgbClr val="FFFFFF"/>
          </a:solidFill>
          <a:ln w="127000">
            <a:solidFill>
              <a:srgbClr val="FAEA07"/>
            </a:solidFill>
            <a:miter lim="400000"/>
          </a:ln>
        </p:spPr>
        <p:txBody>
          <a:bodyPr lIns="0" tIns="0" rIns="0" bIns="0" anchor="ctr"/>
          <a:lstStyle/>
          <a:p>
            <a:pPr>
              <a:defRPr sz="2400">
                <a:solidFill>
                  <a:srgbClr val="575F60"/>
                </a:solidFill>
                <a:latin typeface="Helvetica Light"/>
                <a:ea typeface="Helvetica Light"/>
                <a:cs typeface="Helvetica Light"/>
                <a:sym typeface="Helvetica Light"/>
              </a:defRPr>
            </a:pPr>
          </a:p>
        </p:txBody>
      </p:sp>
      <p:pic>
        <p:nvPicPr>
          <p:cNvPr id="76" name="logo-zoa.pdf"/>
          <p:cNvPicPr>
            <a:picLocks noChangeAspect="1"/>
          </p:cNvPicPr>
          <p:nvPr/>
        </p:nvPicPr>
        <p:blipFill>
          <a:blip r:embed="rId2">
            <a:extLst/>
          </a:blip>
          <a:stretch>
            <a:fillRect/>
          </a:stretch>
        </p:blipFill>
        <p:spPr>
          <a:xfrm>
            <a:off x="11731315" y="437271"/>
            <a:ext cx="762723" cy="599949"/>
          </a:xfrm>
          <a:prstGeom prst="rect">
            <a:avLst/>
          </a:prstGeom>
          <a:ln w="12700">
            <a:miter lim="400000"/>
          </a:ln>
        </p:spPr>
      </p:pic>
      <p:sp>
        <p:nvSpPr>
          <p:cNvPr id="77" name="Shape 77"/>
          <p:cNvSpPr/>
          <p:nvPr/>
        </p:nvSpPr>
        <p:spPr>
          <a:xfrm>
            <a:off x="635000" y="1219200"/>
            <a:ext cx="1270000" cy="0"/>
          </a:xfrm>
          <a:prstGeom prst="line">
            <a:avLst/>
          </a:prstGeom>
          <a:ln w="50800">
            <a:solidFill>
              <a:srgbClr val="FAEA07"/>
            </a:solidFill>
            <a:miter lim="400000"/>
          </a:ln>
        </p:spPr>
        <p:txBody>
          <a:bodyPr lIns="50800" tIns="50800" rIns="50800" bIns="50800" anchor="ctr"/>
          <a:lstStyle/>
          <a:p>
            <a:pPr algn="l" defTabSz="914400">
              <a:spcBef>
                <a:spcPts val="1000"/>
              </a:spcBef>
              <a:defRPr sz="2000">
                <a:solidFill>
                  <a:srgbClr val="575F60"/>
                </a:solidFill>
              </a:defRPr>
            </a:pPr>
          </a:p>
        </p:txBody>
      </p:sp>
      <p:sp>
        <p:nvSpPr>
          <p:cNvPr id="78" name="Shape 78"/>
          <p:cNvSpPr/>
          <p:nvPr>
            <p:ph type="title"/>
          </p:nvPr>
        </p:nvSpPr>
        <p:spPr>
          <a:xfrm>
            <a:off x="596900" y="457200"/>
            <a:ext cx="10153700" cy="585492"/>
          </a:xfrm>
          <a:prstGeom prst="rect">
            <a:avLst/>
          </a:prstGeom>
        </p:spPr>
        <p:txBody>
          <a:bodyPr/>
          <a:lstStyle>
            <a:lvl1pPr algn="l" defTabSz="457200">
              <a:defRPr sz="2800">
                <a:solidFill>
                  <a:srgbClr val="53585F"/>
                </a:solidFill>
              </a:defRPr>
            </a:lvl1pPr>
          </a:lstStyle>
          <a:p>
            <a:pPr/>
            <a:r>
              <a:t>Title Text</a:t>
            </a:r>
          </a:p>
        </p:txBody>
      </p:sp>
      <p:sp>
        <p:nvSpPr>
          <p:cNvPr id="79" name="Shape 79"/>
          <p:cNvSpPr/>
          <p:nvPr>
            <p:ph type="sldNum" sz="quarter" idx="2"/>
          </p:nvPr>
        </p:nvSpPr>
        <p:spPr>
          <a:xfrm>
            <a:off x="12121389" y="9226550"/>
            <a:ext cx="283388" cy="317500"/>
          </a:xfrm>
          <a:prstGeom prst="rect">
            <a:avLst/>
          </a:prstGeom>
        </p:spPr>
        <p:txBody>
          <a:bodyPr/>
          <a:lstStyle>
            <a:lvl1pPr algn="r">
              <a:defRPr sz="1400">
                <a:solidFill>
                  <a:srgbClr val="9A9FA0"/>
                </a:solidFill>
                <a:latin typeface="+mn-lt"/>
                <a:ea typeface="+mn-ea"/>
                <a:cs typeface="+mn-cs"/>
                <a:sym typeface="Proxima Nova Regular"/>
              </a:defRPr>
            </a:lvl1pPr>
          </a:lstStyle>
          <a:p>
            <a:pPr/>
            <a:fld id="{86CB4B4D-7CA3-9044-876B-883B54F8677D}" type="slidenum"/>
          </a:p>
        </p:txBody>
      </p:sp>
      <p:sp>
        <p:nvSpPr>
          <p:cNvPr id="80" name="Shape 80"/>
          <p:cNvSpPr/>
          <p:nvPr/>
        </p:nvSpPr>
        <p:spPr>
          <a:xfrm>
            <a:off x="581076" y="9226550"/>
            <a:ext cx="1096646"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spAutoFit/>
          </a:bodyPr>
          <a:lstStyle>
            <a:lvl1pPr algn="l">
              <a:defRPr sz="1400">
                <a:solidFill>
                  <a:srgbClr val="9A9FA0"/>
                </a:solidFill>
              </a:defRPr>
            </a:lvl1pPr>
          </a:lstStyle>
          <a:p>
            <a:pPr/>
            <a:r>
              <a:t>Footer Label</a:t>
            </a:r>
          </a:p>
        </p:txBody>
      </p:sp>
      <p:sp>
        <p:nvSpPr>
          <p:cNvPr id="81" name="Shape 81"/>
          <p:cNvSpPr/>
          <p:nvPr/>
        </p:nvSpPr>
        <p:spPr>
          <a:xfrm>
            <a:off x="637180" y="3429000"/>
            <a:ext cx="11730440" cy="28956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spAutoFit/>
          </a:bodyPr>
          <a:lstStyle/>
          <a:p>
            <a:pPr algn="r" defTabSz="457200">
              <a:defRPr sz="1200"/>
            </a:pPr>
          </a:p>
          <a:p>
            <a:pPr defTabSz="457200">
              <a:defRPr b="1" sz="3600">
                <a:solidFill>
                  <a:srgbClr val="DB552C"/>
                </a:solidFill>
                <a:latin typeface="+mj-lt"/>
                <a:ea typeface="+mj-ea"/>
                <a:cs typeface="+mj-cs"/>
                <a:sym typeface="ProximaNova-Bold"/>
              </a:defRPr>
            </a:pPr>
            <a:r>
              <a:t>“Personal data is the new oil of the Internet</a:t>
            </a:r>
          </a:p>
          <a:p>
            <a:pPr defTabSz="457200">
              <a:defRPr b="1" sz="3600">
                <a:solidFill>
                  <a:srgbClr val="DB552C"/>
                </a:solidFill>
                <a:latin typeface="+mj-lt"/>
                <a:ea typeface="+mj-ea"/>
                <a:cs typeface="+mj-cs"/>
                <a:sym typeface="ProximaNova-Bold"/>
              </a:defRPr>
            </a:pPr>
            <a:r>
              <a:t>and the new currency of the digital world.”</a:t>
            </a:r>
          </a:p>
          <a:p>
            <a:pPr algn="l" defTabSz="457200">
              <a:defRPr sz="1200"/>
            </a:pPr>
          </a:p>
          <a:p>
            <a:pPr defTabSz="457200">
              <a:spcBef>
                <a:spcPts val="7200"/>
              </a:spcBef>
              <a:defRPr>
                <a:solidFill>
                  <a:srgbClr val="9A9FA0"/>
                </a:solidFill>
              </a:defRPr>
            </a:pPr>
            <a:r>
              <a:t>Meglena Kuneva</a:t>
            </a:r>
            <a:r>
              <a:t> </a:t>
            </a:r>
            <a:br/>
            <a:r>
              <a:t>European Consumer Commissioner</a:t>
            </a:r>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EMPLATE Unordered Listing">
    <p:spTree>
      <p:nvGrpSpPr>
        <p:cNvPr id="1" name=""/>
        <p:cNvGrpSpPr/>
        <p:nvPr/>
      </p:nvGrpSpPr>
      <p:grpSpPr>
        <a:xfrm>
          <a:off x="0" y="0"/>
          <a:ext cx="0" cy="0"/>
          <a:chOff x="0" y="0"/>
          <a:chExt cx="0" cy="0"/>
        </a:xfrm>
      </p:grpSpPr>
      <p:sp>
        <p:nvSpPr>
          <p:cNvPr id="88" name="Shape 88"/>
          <p:cNvSpPr/>
          <p:nvPr/>
        </p:nvSpPr>
        <p:spPr>
          <a:xfrm>
            <a:off x="60444" y="38732"/>
            <a:ext cx="12883912" cy="9676137"/>
          </a:xfrm>
          <a:prstGeom prst="rect">
            <a:avLst/>
          </a:prstGeom>
          <a:solidFill>
            <a:srgbClr val="FFFFFF"/>
          </a:solidFill>
          <a:ln w="127000">
            <a:solidFill>
              <a:srgbClr val="FAEA07"/>
            </a:solidFill>
            <a:miter lim="400000"/>
          </a:ln>
        </p:spPr>
        <p:txBody>
          <a:bodyPr lIns="0" tIns="0" rIns="0" bIns="0" anchor="ctr"/>
          <a:lstStyle/>
          <a:p>
            <a:pPr>
              <a:defRPr sz="2400">
                <a:solidFill>
                  <a:srgbClr val="575F60"/>
                </a:solidFill>
                <a:latin typeface="Helvetica Light"/>
                <a:ea typeface="Helvetica Light"/>
                <a:cs typeface="Helvetica Light"/>
                <a:sym typeface="Helvetica Light"/>
              </a:defRPr>
            </a:pPr>
          </a:p>
        </p:txBody>
      </p:sp>
      <p:pic>
        <p:nvPicPr>
          <p:cNvPr id="89" name="logo-zoa.pdf"/>
          <p:cNvPicPr>
            <a:picLocks noChangeAspect="1"/>
          </p:cNvPicPr>
          <p:nvPr/>
        </p:nvPicPr>
        <p:blipFill>
          <a:blip r:embed="rId2">
            <a:extLst/>
          </a:blip>
          <a:stretch>
            <a:fillRect/>
          </a:stretch>
        </p:blipFill>
        <p:spPr>
          <a:xfrm>
            <a:off x="11731315" y="437271"/>
            <a:ext cx="762723" cy="599949"/>
          </a:xfrm>
          <a:prstGeom prst="rect">
            <a:avLst/>
          </a:prstGeom>
          <a:ln w="12700">
            <a:miter lim="400000"/>
          </a:ln>
        </p:spPr>
      </p:pic>
      <p:sp>
        <p:nvSpPr>
          <p:cNvPr id="90" name="Shape 90"/>
          <p:cNvSpPr/>
          <p:nvPr/>
        </p:nvSpPr>
        <p:spPr>
          <a:xfrm>
            <a:off x="635000" y="1219200"/>
            <a:ext cx="1270000" cy="0"/>
          </a:xfrm>
          <a:prstGeom prst="line">
            <a:avLst/>
          </a:prstGeom>
          <a:ln w="50800">
            <a:solidFill>
              <a:srgbClr val="FAEA07"/>
            </a:solidFill>
            <a:miter lim="400000"/>
          </a:ln>
        </p:spPr>
        <p:txBody>
          <a:bodyPr lIns="50800" tIns="50800" rIns="50800" bIns="50800" anchor="ctr"/>
          <a:lstStyle/>
          <a:p>
            <a:pPr algn="l" defTabSz="914400">
              <a:spcBef>
                <a:spcPts val="1000"/>
              </a:spcBef>
              <a:defRPr sz="2000">
                <a:solidFill>
                  <a:srgbClr val="575F60"/>
                </a:solidFill>
              </a:defRPr>
            </a:pPr>
          </a:p>
        </p:txBody>
      </p:sp>
      <p:sp>
        <p:nvSpPr>
          <p:cNvPr id="91" name="Shape 91"/>
          <p:cNvSpPr/>
          <p:nvPr>
            <p:ph type="title"/>
          </p:nvPr>
        </p:nvSpPr>
        <p:spPr>
          <a:xfrm>
            <a:off x="596900" y="457200"/>
            <a:ext cx="10153700" cy="585492"/>
          </a:xfrm>
          <a:prstGeom prst="rect">
            <a:avLst/>
          </a:prstGeom>
        </p:spPr>
        <p:txBody>
          <a:bodyPr/>
          <a:lstStyle>
            <a:lvl1pPr algn="l" defTabSz="457200">
              <a:defRPr sz="2800">
                <a:solidFill>
                  <a:srgbClr val="53585F"/>
                </a:solidFill>
              </a:defRPr>
            </a:lvl1pPr>
          </a:lstStyle>
          <a:p>
            <a:pPr/>
            <a:r>
              <a:t>Title Text</a:t>
            </a:r>
          </a:p>
        </p:txBody>
      </p:sp>
      <p:sp>
        <p:nvSpPr>
          <p:cNvPr id="92" name="Shape 92"/>
          <p:cNvSpPr/>
          <p:nvPr>
            <p:ph type="sldNum" sz="quarter" idx="2"/>
          </p:nvPr>
        </p:nvSpPr>
        <p:spPr>
          <a:xfrm>
            <a:off x="12121389" y="9226550"/>
            <a:ext cx="283388" cy="317500"/>
          </a:xfrm>
          <a:prstGeom prst="rect">
            <a:avLst/>
          </a:prstGeom>
        </p:spPr>
        <p:txBody>
          <a:bodyPr/>
          <a:lstStyle>
            <a:lvl1pPr algn="r">
              <a:defRPr sz="1400">
                <a:solidFill>
                  <a:srgbClr val="9A9FA0"/>
                </a:solidFill>
                <a:latin typeface="+mn-lt"/>
                <a:ea typeface="+mn-ea"/>
                <a:cs typeface="+mn-cs"/>
                <a:sym typeface="Proxima Nova Regular"/>
              </a:defRPr>
            </a:lvl1pPr>
          </a:lstStyle>
          <a:p>
            <a:pPr/>
            <a:fld id="{86CB4B4D-7CA3-9044-876B-883B54F8677D}" type="slidenum"/>
          </a:p>
        </p:txBody>
      </p:sp>
      <p:sp>
        <p:nvSpPr>
          <p:cNvPr id="93" name="Shape 93"/>
          <p:cNvSpPr/>
          <p:nvPr/>
        </p:nvSpPr>
        <p:spPr>
          <a:xfrm>
            <a:off x="581076" y="9226550"/>
            <a:ext cx="1096646"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spAutoFit/>
          </a:bodyPr>
          <a:lstStyle>
            <a:lvl1pPr algn="l">
              <a:defRPr sz="1400">
                <a:solidFill>
                  <a:srgbClr val="9A9FA0"/>
                </a:solidFill>
              </a:defRPr>
            </a:lvl1pPr>
          </a:lstStyle>
          <a:p>
            <a:pPr/>
            <a:r>
              <a:t>Footer Label</a:t>
            </a:r>
          </a:p>
        </p:txBody>
      </p:sp>
      <p:sp>
        <p:nvSpPr>
          <p:cNvPr id="94" name="Shape 94"/>
          <p:cNvSpPr/>
          <p:nvPr/>
        </p:nvSpPr>
        <p:spPr>
          <a:xfrm>
            <a:off x="635000" y="2603500"/>
            <a:ext cx="10153699" cy="4648200"/>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marL="1727200" indent="-1727200" algn="l" defTabSz="914400">
              <a:spcBef>
                <a:spcPts val="1000"/>
              </a:spcBef>
              <a:buClr>
                <a:srgbClr val="FAEA07"/>
              </a:buClr>
              <a:buSzPct val="214000"/>
              <a:buChar char="      —"/>
              <a:defRPr sz="2000">
                <a:solidFill>
                  <a:srgbClr val="575F60"/>
                </a:solidFill>
              </a:defRPr>
            </a:pPr>
            <a:r>
              <a:t>GDPR comes into effect on 25 May 2018. Number of data requests will increase substantially driven by rising consumer awareness for personal data and privacy and new services tapping into this data.</a:t>
            </a:r>
            <a:br/>
          </a:p>
          <a:p>
            <a:pPr marL="1727200" indent="-1727200" algn="l" defTabSz="914400">
              <a:spcBef>
                <a:spcPts val="1000"/>
              </a:spcBef>
              <a:buClr>
                <a:srgbClr val="FAEA07"/>
              </a:buClr>
              <a:buSzPct val="214000"/>
              <a:buChar char="      —"/>
              <a:defRPr sz="2000">
                <a:solidFill>
                  <a:srgbClr val="575F60"/>
                </a:solidFill>
              </a:defRPr>
            </a:pPr>
            <a:r>
              <a:t>Company business models will have to change as data-lock-in is not a competitive advantage any-longer.</a:t>
            </a:r>
            <a:br/>
          </a:p>
          <a:p>
            <a:pPr marL="1727200" indent="-1727200" algn="l" defTabSz="914400">
              <a:spcBef>
                <a:spcPts val="1000"/>
              </a:spcBef>
              <a:buClr>
                <a:srgbClr val="FAEA07"/>
              </a:buClr>
              <a:buSzPct val="214000"/>
              <a:buChar char="      —"/>
              <a:defRPr sz="2000">
                <a:solidFill>
                  <a:srgbClr val="575F60"/>
                </a:solidFill>
              </a:defRPr>
            </a:pPr>
            <a:r>
              <a:t>Companies do not have tools and processes in place to handle a larger number of data requests.</a:t>
            </a:r>
            <a:br/>
          </a:p>
          <a:p>
            <a:pPr marL="1727200" indent="-1727200" algn="l" defTabSz="914400">
              <a:spcBef>
                <a:spcPts val="1000"/>
              </a:spcBef>
              <a:buClr>
                <a:srgbClr val="FAEA07"/>
              </a:buClr>
              <a:buSzPct val="214000"/>
              <a:buChar char="      —"/>
              <a:defRPr sz="2000">
                <a:solidFill>
                  <a:srgbClr val="575F60"/>
                </a:solidFill>
              </a:defRPr>
            </a:pPr>
            <a:r>
              <a:t>Besides the need to comply with regulation, being a first mover in properly handling personal data also has huge potential: Establishing trust with customers and access to highest quality personal data for offering new services.</a:t>
            </a:r>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TEMPLATE Table">
    <p:spTree>
      <p:nvGrpSpPr>
        <p:cNvPr id="1" name=""/>
        <p:cNvGrpSpPr/>
        <p:nvPr/>
      </p:nvGrpSpPr>
      <p:grpSpPr>
        <a:xfrm>
          <a:off x="0" y="0"/>
          <a:ext cx="0" cy="0"/>
          <a:chOff x="0" y="0"/>
          <a:chExt cx="0" cy="0"/>
        </a:xfrm>
      </p:grpSpPr>
      <p:sp>
        <p:nvSpPr>
          <p:cNvPr id="101" name="Shape 101"/>
          <p:cNvSpPr/>
          <p:nvPr/>
        </p:nvSpPr>
        <p:spPr>
          <a:xfrm>
            <a:off x="60444" y="38732"/>
            <a:ext cx="12883912" cy="9676137"/>
          </a:xfrm>
          <a:prstGeom prst="rect">
            <a:avLst/>
          </a:prstGeom>
          <a:solidFill>
            <a:srgbClr val="FFFFFF"/>
          </a:solidFill>
          <a:ln w="127000">
            <a:solidFill>
              <a:srgbClr val="FAEA07"/>
            </a:solidFill>
            <a:miter lim="400000"/>
          </a:ln>
        </p:spPr>
        <p:txBody>
          <a:bodyPr lIns="0" tIns="0" rIns="0" bIns="0" anchor="ctr"/>
          <a:lstStyle/>
          <a:p>
            <a:pPr>
              <a:defRPr sz="2400">
                <a:solidFill>
                  <a:srgbClr val="575F60"/>
                </a:solidFill>
                <a:latin typeface="Helvetica Light"/>
                <a:ea typeface="Helvetica Light"/>
                <a:cs typeface="Helvetica Light"/>
                <a:sym typeface="Helvetica Light"/>
              </a:defRPr>
            </a:pPr>
          </a:p>
        </p:txBody>
      </p:sp>
      <p:pic>
        <p:nvPicPr>
          <p:cNvPr id="102" name="logo-zoa.pdf"/>
          <p:cNvPicPr>
            <a:picLocks noChangeAspect="1"/>
          </p:cNvPicPr>
          <p:nvPr/>
        </p:nvPicPr>
        <p:blipFill>
          <a:blip r:embed="rId2">
            <a:extLst/>
          </a:blip>
          <a:stretch>
            <a:fillRect/>
          </a:stretch>
        </p:blipFill>
        <p:spPr>
          <a:xfrm>
            <a:off x="11731315" y="437271"/>
            <a:ext cx="762723" cy="599949"/>
          </a:xfrm>
          <a:prstGeom prst="rect">
            <a:avLst/>
          </a:prstGeom>
          <a:ln w="12700">
            <a:miter lim="400000"/>
          </a:ln>
        </p:spPr>
      </p:pic>
      <p:sp>
        <p:nvSpPr>
          <p:cNvPr id="103" name="Shape 103"/>
          <p:cNvSpPr/>
          <p:nvPr/>
        </p:nvSpPr>
        <p:spPr>
          <a:xfrm>
            <a:off x="635000" y="1219200"/>
            <a:ext cx="1270000" cy="0"/>
          </a:xfrm>
          <a:prstGeom prst="line">
            <a:avLst/>
          </a:prstGeom>
          <a:ln w="50800">
            <a:solidFill>
              <a:srgbClr val="FAEA07"/>
            </a:solidFill>
            <a:miter lim="400000"/>
          </a:ln>
        </p:spPr>
        <p:txBody>
          <a:bodyPr lIns="50800" tIns="50800" rIns="50800" bIns="50800" anchor="ctr"/>
          <a:lstStyle/>
          <a:p>
            <a:pPr algn="l" defTabSz="914400">
              <a:spcBef>
                <a:spcPts val="1000"/>
              </a:spcBef>
              <a:defRPr sz="2000">
                <a:solidFill>
                  <a:srgbClr val="575F60"/>
                </a:solidFill>
              </a:defRPr>
            </a:pPr>
          </a:p>
        </p:txBody>
      </p:sp>
      <p:sp>
        <p:nvSpPr>
          <p:cNvPr id="104" name="Shape 104"/>
          <p:cNvSpPr/>
          <p:nvPr>
            <p:ph type="title"/>
          </p:nvPr>
        </p:nvSpPr>
        <p:spPr>
          <a:xfrm>
            <a:off x="596900" y="457200"/>
            <a:ext cx="10153700" cy="585492"/>
          </a:xfrm>
          <a:prstGeom prst="rect">
            <a:avLst/>
          </a:prstGeom>
        </p:spPr>
        <p:txBody>
          <a:bodyPr/>
          <a:lstStyle>
            <a:lvl1pPr algn="l" defTabSz="457200">
              <a:defRPr sz="2800">
                <a:solidFill>
                  <a:srgbClr val="53585F"/>
                </a:solidFill>
              </a:defRPr>
            </a:lvl1pPr>
          </a:lstStyle>
          <a:p>
            <a:pPr/>
            <a:r>
              <a:t>Title Text</a:t>
            </a:r>
          </a:p>
        </p:txBody>
      </p:sp>
      <p:sp>
        <p:nvSpPr>
          <p:cNvPr id="105" name="Shape 105"/>
          <p:cNvSpPr/>
          <p:nvPr>
            <p:ph type="sldNum" sz="quarter" idx="2"/>
          </p:nvPr>
        </p:nvSpPr>
        <p:spPr>
          <a:xfrm>
            <a:off x="12121389" y="9226550"/>
            <a:ext cx="283388" cy="317500"/>
          </a:xfrm>
          <a:prstGeom prst="rect">
            <a:avLst/>
          </a:prstGeom>
        </p:spPr>
        <p:txBody>
          <a:bodyPr/>
          <a:lstStyle>
            <a:lvl1pPr algn="r">
              <a:defRPr sz="1400">
                <a:solidFill>
                  <a:srgbClr val="9A9FA0"/>
                </a:solidFill>
                <a:latin typeface="+mn-lt"/>
                <a:ea typeface="+mn-ea"/>
                <a:cs typeface="+mn-cs"/>
                <a:sym typeface="Proxima Nova Regular"/>
              </a:defRPr>
            </a:lvl1pPr>
          </a:lstStyle>
          <a:p>
            <a:pPr/>
            <a:fld id="{86CB4B4D-7CA3-9044-876B-883B54F8677D}" type="slidenum"/>
          </a:p>
        </p:txBody>
      </p:sp>
      <p:sp>
        <p:nvSpPr>
          <p:cNvPr id="106" name="Shape 106"/>
          <p:cNvSpPr/>
          <p:nvPr/>
        </p:nvSpPr>
        <p:spPr>
          <a:xfrm>
            <a:off x="581076" y="9226550"/>
            <a:ext cx="1096646"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spAutoFit/>
          </a:bodyPr>
          <a:lstStyle>
            <a:lvl1pPr algn="l">
              <a:defRPr sz="1400">
                <a:solidFill>
                  <a:srgbClr val="9A9FA0"/>
                </a:solidFill>
              </a:defRPr>
            </a:lvl1pPr>
          </a:lstStyle>
          <a:p>
            <a:pPr/>
            <a:r>
              <a:t>Footer Label</a:t>
            </a:r>
          </a:p>
        </p:txBody>
      </p:sp>
      <p:graphicFrame>
        <p:nvGraphicFramePr>
          <p:cNvPr id="107" name="Table 107"/>
          <p:cNvGraphicFramePr/>
          <p:nvPr/>
        </p:nvGraphicFramePr>
        <p:xfrm>
          <a:off x="635000" y="2603500"/>
          <a:ext cx="10943928" cy="3451940"/>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1957866"/>
                <a:gridCol w="2940352"/>
                <a:gridCol w="3352765"/>
                <a:gridCol w="3483816"/>
              </a:tblGrid>
              <a:tr h="558800">
                <a:tc>
                  <a:txBody>
                    <a:bodyPr/>
                    <a:lstStyle/>
                    <a:p>
                      <a:pPr algn="l">
                        <a:spcBef>
                          <a:spcPts val="1000"/>
                        </a:spcBef>
                      </a:pPr>
                      <a:r>
                        <a:rPr b="1" sz="1600">
                          <a:solidFill>
                            <a:srgbClr val="575F60"/>
                          </a:solidFill>
                          <a:latin typeface="+mj-lt"/>
                          <a:ea typeface="+mj-ea"/>
                          <a:cs typeface="+mj-cs"/>
                          <a:sym typeface="ProximaNova-Bold"/>
                        </a:rPr>
                        <a:t>Stakeholder</a:t>
                      </a:r>
                    </a:p>
                  </a:txBody>
                  <a:tcPr marL="152400" marR="152400" marT="152400" marB="152400" anchor="t" anchorCtr="0" horzOverflow="overflow">
                    <a:lnB w="25400">
                      <a:solidFill>
                        <a:srgbClr val="FFFFFF"/>
                      </a:solidFill>
                      <a:miter lim="400000"/>
                    </a:lnB>
                    <a:solidFill>
                      <a:srgbClr val="FAEA07"/>
                    </a:solidFill>
                  </a:tcPr>
                </a:tc>
                <a:tc>
                  <a:txBody>
                    <a:bodyPr/>
                    <a:lstStyle/>
                    <a:p>
                      <a:pPr algn="l">
                        <a:spcBef>
                          <a:spcPts val="1000"/>
                        </a:spcBef>
                      </a:pPr>
                      <a:r>
                        <a:rPr b="1" sz="1600">
                          <a:solidFill>
                            <a:srgbClr val="575F60"/>
                          </a:solidFill>
                          <a:latin typeface="+mj-lt"/>
                          <a:ea typeface="+mj-ea"/>
                          <a:cs typeface="+mj-cs"/>
                          <a:sym typeface="ProximaNova-Bold"/>
                        </a:rPr>
                        <a:t>Data Subject</a:t>
                      </a:r>
                    </a:p>
                  </a:txBody>
                  <a:tcPr marL="152400" marR="152400" marT="152400" marB="152400" anchor="t" anchorCtr="0" horzOverflow="overflow">
                    <a:lnB w="25400">
                      <a:solidFill>
                        <a:srgbClr val="EEEFEF"/>
                      </a:solidFill>
                      <a:miter lim="400000"/>
                    </a:lnB>
                    <a:noFill/>
                  </a:tcPr>
                </a:tc>
                <a:tc>
                  <a:txBody>
                    <a:bodyPr/>
                    <a:lstStyle/>
                    <a:p>
                      <a:pPr algn="l">
                        <a:spcBef>
                          <a:spcPts val="1000"/>
                        </a:spcBef>
                      </a:pPr>
                      <a:r>
                        <a:rPr b="1" sz="1600">
                          <a:solidFill>
                            <a:srgbClr val="575F60"/>
                          </a:solidFill>
                          <a:latin typeface="+mj-lt"/>
                          <a:ea typeface="+mj-ea"/>
                          <a:cs typeface="+mj-cs"/>
                          <a:sym typeface="ProximaNova-Bold"/>
                        </a:rPr>
                        <a:t>Company</a:t>
                      </a:r>
                    </a:p>
                  </a:txBody>
                  <a:tcPr marL="152400" marR="152400" marT="152400" marB="152400" anchor="t" anchorCtr="0" horzOverflow="overflow">
                    <a:lnB w="25400">
                      <a:solidFill>
                        <a:srgbClr val="EEEFEF"/>
                      </a:solidFill>
                      <a:miter lim="400000"/>
                    </a:lnB>
                    <a:noFill/>
                  </a:tcPr>
                </a:tc>
                <a:tc>
                  <a:txBody>
                    <a:bodyPr/>
                    <a:lstStyle/>
                    <a:p>
                      <a:pPr algn="l">
                        <a:spcBef>
                          <a:spcPts val="1000"/>
                        </a:spcBef>
                      </a:pPr>
                      <a:r>
                        <a:rPr b="1" sz="1600">
                          <a:solidFill>
                            <a:srgbClr val="575F60"/>
                          </a:solidFill>
                          <a:latin typeface="+mj-lt"/>
                          <a:ea typeface="+mj-ea"/>
                          <a:cs typeface="+mj-cs"/>
                          <a:sym typeface="ProximaNova-Bold"/>
                        </a:rPr>
                        <a:t>Supervisory Body</a:t>
                      </a:r>
                    </a:p>
                  </a:txBody>
                  <a:tcPr marL="152400" marR="152400" marT="152400" marB="152400" anchor="t" anchorCtr="0" horzOverflow="overflow">
                    <a:lnB w="25400">
                      <a:solidFill>
                        <a:srgbClr val="EEEFEF"/>
                      </a:solidFill>
                      <a:miter lim="400000"/>
                    </a:lnB>
                    <a:noFill/>
                  </a:tcPr>
                </a:tc>
              </a:tr>
              <a:tr h="1727200">
                <a:tc>
                  <a:txBody>
                    <a:bodyPr/>
                    <a:lstStyle/>
                    <a:p>
                      <a:pPr algn="l">
                        <a:spcBef>
                          <a:spcPts val="1000"/>
                        </a:spcBef>
                      </a:pPr>
                      <a:r>
                        <a:rPr b="1" sz="1600">
                          <a:solidFill>
                            <a:srgbClr val="575F60"/>
                          </a:solidFill>
                          <a:latin typeface="+mj-lt"/>
                          <a:ea typeface="+mj-ea"/>
                          <a:cs typeface="+mj-cs"/>
                          <a:sym typeface="ProximaNova-Bold"/>
                        </a:rPr>
                        <a:t>Objective</a:t>
                      </a:r>
                    </a:p>
                  </a:txBody>
                  <a:tcPr marL="152400" marR="152400" marT="152400" marB="152400" anchor="t" anchorCtr="0" horzOverflow="overflow">
                    <a:lnT w="25400">
                      <a:solidFill>
                        <a:srgbClr val="FFFFFF"/>
                      </a:solidFill>
                      <a:miter lim="400000"/>
                    </a:lnT>
                    <a:lnB w="25400">
                      <a:solidFill>
                        <a:srgbClr val="FFFFFF"/>
                      </a:solidFill>
                      <a:miter lim="400000"/>
                    </a:lnB>
                    <a:solidFill>
                      <a:srgbClr val="FAEA07"/>
                    </a:solidFill>
                  </a:tcPr>
                </a:tc>
                <a:tc>
                  <a:txBody>
                    <a:bodyPr/>
                    <a:lstStyle/>
                    <a:p>
                      <a:pPr algn="l">
                        <a:spcBef>
                          <a:spcPts val="1000"/>
                        </a:spcBef>
                      </a:pPr>
                      <a:r>
                        <a:rPr sz="1600">
                          <a:solidFill>
                            <a:srgbClr val="575F60"/>
                          </a:solidFill>
                          <a:latin typeface="+mn-lt"/>
                          <a:ea typeface="+mn-ea"/>
                          <a:cs typeface="+mn-cs"/>
                          <a:sym typeface="Proxima Nova Regular"/>
                        </a:rPr>
                        <a:t>Access and control over personal data</a:t>
                      </a:r>
                    </a:p>
                  </a:txBody>
                  <a:tcPr marL="152400" marR="152400" marT="152400" marB="152400" anchor="t" anchorCtr="0" horzOverflow="overflow">
                    <a:lnT w="25400">
                      <a:solidFill>
                        <a:srgbClr val="EEEFEF"/>
                      </a:solidFill>
                      <a:miter lim="400000"/>
                    </a:lnT>
                    <a:lnB w="25400">
                      <a:solidFill>
                        <a:srgbClr val="EEEFEF"/>
                      </a:solidFill>
                      <a:miter lim="400000"/>
                    </a:lnB>
                    <a:noFill/>
                  </a:tcPr>
                </a:tc>
                <a:tc>
                  <a:txBody>
                    <a:bodyPr/>
                    <a:lstStyle/>
                    <a:p>
                      <a:pPr algn="l">
                        <a:spcBef>
                          <a:spcPts val="1000"/>
                        </a:spcBef>
                      </a:pPr>
                      <a:r>
                        <a:rPr sz="1600">
                          <a:solidFill>
                            <a:srgbClr val="575F60"/>
                          </a:solidFill>
                          <a:latin typeface="+mn-lt"/>
                          <a:ea typeface="+mn-ea"/>
                          <a:cs typeface="+mn-cs"/>
                          <a:sym typeface="Proxima Nova Regular"/>
                        </a:rPr>
                        <a:t>Compliant handling of personal data and cost efficient processing of GDPR related requests.
Unlock business opportunities of data portability</a:t>
                      </a:r>
                    </a:p>
                  </a:txBody>
                  <a:tcPr marL="152400" marR="152400" marT="152400" marB="152400" anchor="t" anchorCtr="0" horzOverflow="overflow">
                    <a:lnT w="25400">
                      <a:solidFill>
                        <a:srgbClr val="EEEFEF"/>
                      </a:solidFill>
                      <a:miter lim="400000"/>
                    </a:lnT>
                    <a:lnB w="25400">
                      <a:solidFill>
                        <a:srgbClr val="EEEFEF"/>
                      </a:solidFill>
                      <a:miter lim="400000"/>
                    </a:lnB>
                    <a:noFill/>
                  </a:tcPr>
                </a:tc>
                <a:tc>
                  <a:txBody>
                    <a:bodyPr/>
                    <a:lstStyle/>
                    <a:p>
                      <a:pPr algn="l">
                        <a:spcBef>
                          <a:spcPts val="1000"/>
                        </a:spcBef>
                      </a:pPr>
                      <a:r>
                        <a:rPr sz="1600">
                          <a:solidFill>
                            <a:srgbClr val="575F60"/>
                          </a:solidFill>
                          <a:latin typeface="+mn-lt"/>
                          <a:ea typeface="+mn-ea"/>
                          <a:cs typeface="+mn-cs"/>
                          <a:sym typeface="Proxima Nova Regular"/>
                        </a:rPr>
                        <a:t>Efficient handling of GDPR related matters such as data breach notifications</a:t>
                      </a:r>
                    </a:p>
                  </a:txBody>
                  <a:tcPr marL="152400" marR="152400" marT="152400" marB="152400" anchor="t" anchorCtr="0" horzOverflow="overflow">
                    <a:lnT w="25400">
                      <a:solidFill>
                        <a:srgbClr val="EEEFEF"/>
                      </a:solidFill>
                      <a:miter lim="400000"/>
                    </a:lnT>
                    <a:lnB w="25400">
                      <a:solidFill>
                        <a:srgbClr val="EEEFEF"/>
                      </a:solidFill>
                      <a:miter lim="400000"/>
                    </a:lnB>
                    <a:noFill/>
                  </a:tcPr>
                </a:tc>
              </a:tr>
              <a:tr h="1092200">
                <a:tc>
                  <a:txBody>
                    <a:bodyPr/>
                    <a:lstStyle/>
                    <a:p>
                      <a:pPr algn="l">
                        <a:spcBef>
                          <a:spcPts val="1000"/>
                        </a:spcBef>
                      </a:pPr>
                      <a:r>
                        <a:rPr b="1" sz="1600">
                          <a:solidFill>
                            <a:srgbClr val="575F60"/>
                          </a:solidFill>
                          <a:latin typeface="+mj-lt"/>
                          <a:ea typeface="+mj-ea"/>
                          <a:cs typeface="+mj-cs"/>
                          <a:sym typeface="ProximaNova-Bold"/>
                        </a:rPr>
                        <a:t>Tools</a:t>
                      </a:r>
                    </a:p>
                  </a:txBody>
                  <a:tcPr marL="152400" marR="152400" marT="152400" marB="152400" anchor="t" anchorCtr="0" horzOverflow="overflow">
                    <a:lnT w="25400">
                      <a:solidFill>
                        <a:srgbClr val="FFFFFF"/>
                      </a:solidFill>
                      <a:miter lim="400000"/>
                    </a:lnT>
                    <a:lnB w="25400">
                      <a:solidFill>
                        <a:srgbClr val="FFFFFF"/>
                      </a:solidFill>
                      <a:miter lim="400000"/>
                    </a:lnB>
                    <a:solidFill>
                      <a:srgbClr val="FAEA07"/>
                    </a:solidFill>
                  </a:tcPr>
                </a:tc>
                <a:tc>
                  <a:txBody>
                    <a:bodyPr/>
                    <a:lstStyle/>
                    <a:p>
                      <a:pPr algn="l">
                        <a:spcBef>
                          <a:spcPts val="1000"/>
                        </a:spcBef>
                      </a:pPr>
                      <a:r>
                        <a:rPr sz="1600">
                          <a:solidFill>
                            <a:srgbClr val="575F60"/>
                          </a:solidFill>
                          <a:latin typeface="+mn-lt"/>
                          <a:ea typeface="+mn-ea"/>
                          <a:cs typeface="+mn-cs"/>
                          <a:sym typeface="Proxima Nova Regular"/>
                        </a:rPr>
                        <a:t>Web-interface to manage personal data</a:t>
                      </a:r>
                    </a:p>
                  </a:txBody>
                  <a:tcPr marL="152400" marR="152400" marT="152400" marB="152400" anchor="t" anchorCtr="0" horzOverflow="overflow">
                    <a:lnT w="25400">
                      <a:solidFill>
                        <a:srgbClr val="EEEFEF"/>
                      </a:solidFill>
                      <a:miter lim="400000"/>
                    </a:lnT>
                    <a:lnB w="25400">
                      <a:solidFill>
                        <a:srgbClr val="EEEFEF"/>
                      </a:solidFill>
                      <a:miter lim="400000"/>
                    </a:lnB>
                    <a:noFill/>
                  </a:tcPr>
                </a:tc>
                <a:tc>
                  <a:txBody>
                    <a:bodyPr/>
                    <a:lstStyle/>
                    <a:p>
                      <a:pPr algn="l">
                        <a:spcBef>
                          <a:spcPts val="1000"/>
                        </a:spcBef>
                      </a:pPr>
                      <a:r>
                        <a:rPr sz="1600">
                          <a:solidFill>
                            <a:srgbClr val="575F60"/>
                          </a:solidFill>
                          <a:latin typeface="+mn-lt"/>
                          <a:ea typeface="+mn-ea"/>
                          <a:cs typeface="+mn-cs"/>
                          <a:sym typeface="Proxima Nova Regular"/>
                        </a:rPr>
                        <a:t>Web-interface to manage GDPR requests; personal data landscaper</a:t>
                      </a:r>
                    </a:p>
                  </a:txBody>
                  <a:tcPr marL="152400" marR="152400" marT="152400" marB="152400" anchor="t" anchorCtr="0" horzOverflow="overflow">
                    <a:lnT w="25400">
                      <a:solidFill>
                        <a:srgbClr val="EEEFEF"/>
                      </a:solidFill>
                      <a:miter lim="400000"/>
                    </a:lnT>
                    <a:lnB w="25400">
                      <a:solidFill>
                        <a:srgbClr val="EEEFEF"/>
                      </a:solidFill>
                      <a:miter lim="400000"/>
                    </a:lnB>
                    <a:noFill/>
                  </a:tcPr>
                </a:tc>
                <a:tc>
                  <a:txBody>
                    <a:bodyPr/>
                    <a:lstStyle/>
                    <a:p>
                      <a:pPr algn="l">
                        <a:spcBef>
                          <a:spcPts val="1000"/>
                        </a:spcBef>
                      </a:pPr>
                      <a:r>
                        <a:rPr sz="1600">
                          <a:solidFill>
                            <a:srgbClr val="575F60"/>
                          </a:solidFill>
                          <a:latin typeface="+mn-lt"/>
                          <a:ea typeface="+mn-ea"/>
                          <a:cs typeface="+mn-cs"/>
                          <a:sym typeface="Proxima Nova Regular"/>
                        </a:rPr>
                        <a:t>Web-interface to manage data breaches</a:t>
                      </a:r>
                    </a:p>
                  </a:txBody>
                  <a:tcPr marL="152400" marR="152400" marT="152400" marB="152400" anchor="t" anchorCtr="0" horzOverflow="overflow">
                    <a:lnT w="25400">
                      <a:solidFill>
                        <a:srgbClr val="EEEFEF"/>
                      </a:solidFill>
                      <a:miter lim="400000"/>
                    </a:lnT>
                    <a:lnB w="25400">
                      <a:solidFill>
                        <a:srgbClr val="EEEFEF"/>
                      </a:solidFill>
                      <a:miter lim="400000"/>
                    </a:lnB>
                    <a:noFill/>
                  </a:tcPr>
                </a:tc>
              </a:tr>
              <a:tr h="571500">
                <a:tc>
                  <a:txBody>
                    <a:bodyPr/>
                    <a:lstStyle/>
                    <a:p>
                      <a:pPr algn="l">
                        <a:spcBef>
                          <a:spcPts val="1000"/>
                        </a:spcBef>
                      </a:pPr>
                      <a:r>
                        <a:rPr b="1" sz="1600">
                          <a:solidFill>
                            <a:srgbClr val="575F60"/>
                          </a:solidFill>
                          <a:latin typeface="+mj-lt"/>
                          <a:ea typeface="+mj-ea"/>
                          <a:cs typeface="+mj-cs"/>
                          <a:sym typeface="ProximaNova-Bold"/>
                        </a:rPr>
                        <a:t>Pricing</a:t>
                      </a:r>
                    </a:p>
                  </a:txBody>
                  <a:tcPr marL="152400" marR="152400" marT="152400" marB="152400" anchor="t" anchorCtr="0" horzOverflow="overflow">
                    <a:lnT w="25400">
                      <a:solidFill>
                        <a:srgbClr val="FFFFFF"/>
                      </a:solidFill>
                      <a:miter lim="400000"/>
                    </a:lnT>
                    <a:solidFill>
                      <a:srgbClr val="FAEA07"/>
                    </a:solidFill>
                  </a:tcPr>
                </a:tc>
                <a:tc>
                  <a:txBody>
                    <a:bodyPr/>
                    <a:lstStyle/>
                    <a:p>
                      <a:pPr algn="l">
                        <a:spcBef>
                          <a:spcPts val="1000"/>
                        </a:spcBef>
                      </a:pPr>
                      <a:r>
                        <a:rPr sz="1600">
                          <a:solidFill>
                            <a:srgbClr val="575F60"/>
                          </a:solidFill>
                          <a:latin typeface="+mn-lt"/>
                          <a:ea typeface="+mn-ea"/>
                          <a:cs typeface="+mn-cs"/>
                          <a:sym typeface="Proxima Nova Regular"/>
                        </a:rPr>
                        <a:t>free</a:t>
                      </a:r>
                    </a:p>
                  </a:txBody>
                  <a:tcPr marL="152400" marR="152400" marT="152400" marB="152400" anchor="t" anchorCtr="0" horzOverflow="overflow">
                    <a:lnT w="25400">
                      <a:solidFill>
                        <a:srgbClr val="EEEFEF"/>
                      </a:solidFill>
                      <a:miter lim="400000"/>
                    </a:lnT>
                    <a:noFill/>
                  </a:tcPr>
                </a:tc>
                <a:tc>
                  <a:txBody>
                    <a:bodyPr/>
                    <a:lstStyle/>
                    <a:p>
                      <a:pPr algn="l">
                        <a:spcBef>
                          <a:spcPts val="1000"/>
                        </a:spcBef>
                      </a:pPr>
                      <a:r>
                        <a:rPr sz="1600">
                          <a:solidFill>
                            <a:srgbClr val="575F60"/>
                          </a:solidFill>
                          <a:latin typeface="+mn-lt"/>
                          <a:ea typeface="+mn-ea"/>
                          <a:cs typeface="+mn-cs"/>
                          <a:sym typeface="Proxima Nova Regular"/>
                        </a:rPr>
                        <a:t>Annual licensing fee</a:t>
                      </a:r>
                    </a:p>
                  </a:txBody>
                  <a:tcPr marL="152400" marR="152400" marT="152400" marB="152400" anchor="t" anchorCtr="0" horzOverflow="overflow">
                    <a:lnT w="25400">
                      <a:solidFill>
                        <a:srgbClr val="EEEFEF"/>
                      </a:solidFill>
                      <a:miter lim="400000"/>
                    </a:lnT>
                    <a:noFill/>
                  </a:tcPr>
                </a:tc>
                <a:tc>
                  <a:txBody>
                    <a:bodyPr/>
                    <a:lstStyle/>
                    <a:p>
                      <a:pPr algn="l">
                        <a:spcBef>
                          <a:spcPts val="1000"/>
                        </a:spcBef>
                      </a:pPr>
                      <a:r>
                        <a:rPr sz="1600">
                          <a:solidFill>
                            <a:srgbClr val="575F60"/>
                          </a:solidFill>
                          <a:latin typeface="+mn-lt"/>
                          <a:ea typeface="+mn-ea"/>
                          <a:cs typeface="+mn-cs"/>
                          <a:sym typeface="Proxima Nova Regular"/>
                        </a:rPr>
                        <a:t>Annual licensing fee</a:t>
                      </a:r>
                    </a:p>
                  </a:txBody>
                  <a:tcPr marL="152400" marR="152400" marT="152400" marB="152400" anchor="t" anchorCtr="0" horzOverflow="overflow">
                    <a:lnT w="25400">
                      <a:solidFill>
                        <a:srgbClr val="EEEFEF"/>
                      </a:solidFill>
                      <a:miter lim="400000"/>
                    </a:lnT>
                    <a:noFill/>
                  </a:tcPr>
                </a:tc>
              </a:tr>
            </a:tbl>
          </a:graphicData>
        </a:graphic>
      </p:graphicFrame>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TEMPLATE Tiles">
    <p:spTree>
      <p:nvGrpSpPr>
        <p:cNvPr id="1" name=""/>
        <p:cNvGrpSpPr/>
        <p:nvPr/>
      </p:nvGrpSpPr>
      <p:grpSpPr>
        <a:xfrm>
          <a:off x="0" y="0"/>
          <a:ext cx="0" cy="0"/>
          <a:chOff x="0" y="0"/>
          <a:chExt cx="0" cy="0"/>
        </a:xfrm>
      </p:grpSpPr>
      <p:sp>
        <p:nvSpPr>
          <p:cNvPr id="114" name="Shape 114"/>
          <p:cNvSpPr/>
          <p:nvPr/>
        </p:nvSpPr>
        <p:spPr>
          <a:xfrm>
            <a:off x="60444" y="38732"/>
            <a:ext cx="12883912" cy="9676137"/>
          </a:xfrm>
          <a:prstGeom prst="rect">
            <a:avLst/>
          </a:prstGeom>
          <a:solidFill>
            <a:srgbClr val="FFFFFF"/>
          </a:solidFill>
          <a:ln w="127000">
            <a:solidFill>
              <a:srgbClr val="FAEA07"/>
            </a:solidFill>
            <a:miter lim="400000"/>
          </a:ln>
        </p:spPr>
        <p:txBody>
          <a:bodyPr lIns="0" tIns="0" rIns="0" bIns="0" anchor="ctr"/>
          <a:lstStyle/>
          <a:p>
            <a:pPr>
              <a:defRPr sz="2400">
                <a:solidFill>
                  <a:srgbClr val="575F60"/>
                </a:solidFill>
                <a:latin typeface="Helvetica Light"/>
                <a:ea typeface="Helvetica Light"/>
                <a:cs typeface="Helvetica Light"/>
                <a:sym typeface="Helvetica Light"/>
              </a:defRPr>
            </a:pPr>
          </a:p>
        </p:txBody>
      </p:sp>
      <p:pic>
        <p:nvPicPr>
          <p:cNvPr id="115" name="logo-zoa.pdf"/>
          <p:cNvPicPr>
            <a:picLocks noChangeAspect="1"/>
          </p:cNvPicPr>
          <p:nvPr/>
        </p:nvPicPr>
        <p:blipFill>
          <a:blip r:embed="rId2">
            <a:extLst/>
          </a:blip>
          <a:stretch>
            <a:fillRect/>
          </a:stretch>
        </p:blipFill>
        <p:spPr>
          <a:xfrm>
            <a:off x="11731315" y="437271"/>
            <a:ext cx="762723" cy="599949"/>
          </a:xfrm>
          <a:prstGeom prst="rect">
            <a:avLst/>
          </a:prstGeom>
          <a:ln w="12700">
            <a:miter lim="400000"/>
          </a:ln>
        </p:spPr>
      </p:pic>
      <p:sp>
        <p:nvSpPr>
          <p:cNvPr id="116" name="Shape 116"/>
          <p:cNvSpPr/>
          <p:nvPr/>
        </p:nvSpPr>
        <p:spPr>
          <a:xfrm>
            <a:off x="635000" y="1219200"/>
            <a:ext cx="1270000" cy="0"/>
          </a:xfrm>
          <a:prstGeom prst="line">
            <a:avLst/>
          </a:prstGeom>
          <a:ln w="50800">
            <a:solidFill>
              <a:srgbClr val="FAEA07"/>
            </a:solidFill>
            <a:miter lim="400000"/>
          </a:ln>
        </p:spPr>
        <p:txBody>
          <a:bodyPr lIns="50800" tIns="50800" rIns="50800" bIns="50800" anchor="ctr"/>
          <a:lstStyle/>
          <a:p>
            <a:pPr algn="l" defTabSz="914400">
              <a:spcBef>
                <a:spcPts val="1000"/>
              </a:spcBef>
              <a:defRPr sz="2000">
                <a:solidFill>
                  <a:srgbClr val="575F60"/>
                </a:solidFill>
              </a:defRPr>
            </a:pPr>
          </a:p>
        </p:txBody>
      </p:sp>
      <p:sp>
        <p:nvSpPr>
          <p:cNvPr id="117" name="Shape 117"/>
          <p:cNvSpPr/>
          <p:nvPr>
            <p:ph type="title"/>
          </p:nvPr>
        </p:nvSpPr>
        <p:spPr>
          <a:xfrm>
            <a:off x="596900" y="457200"/>
            <a:ext cx="10153700" cy="585492"/>
          </a:xfrm>
          <a:prstGeom prst="rect">
            <a:avLst/>
          </a:prstGeom>
        </p:spPr>
        <p:txBody>
          <a:bodyPr/>
          <a:lstStyle>
            <a:lvl1pPr algn="l" defTabSz="457200">
              <a:defRPr sz="2800">
                <a:solidFill>
                  <a:srgbClr val="53585F"/>
                </a:solidFill>
              </a:defRPr>
            </a:lvl1pPr>
          </a:lstStyle>
          <a:p>
            <a:pPr/>
            <a:r>
              <a:t>Title Text</a:t>
            </a:r>
          </a:p>
        </p:txBody>
      </p:sp>
      <p:sp>
        <p:nvSpPr>
          <p:cNvPr id="118" name="Shape 118"/>
          <p:cNvSpPr/>
          <p:nvPr>
            <p:ph type="sldNum" sz="quarter" idx="2"/>
          </p:nvPr>
        </p:nvSpPr>
        <p:spPr>
          <a:xfrm>
            <a:off x="12121389" y="9226550"/>
            <a:ext cx="283388" cy="317500"/>
          </a:xfrm>
          <a:prstGeom prst="rect">
            <a:avLst/>
          </a:prstGeom>
        </p:spPr>
        <p:txBody>
          <a:bodyPr/>
          <a:lstStyle>
            <a:lvl1pPr algn="r">
              <a:defRPr sz="1400">
                <a:solidFill>
                  <a:srgbClr val="9A9FA0"/>
                </a:solidFill>
                <a:latin typeface="+mn-lt"/>
                <a:ea typeface="+mn-ea"/>
                <a:cs typeface="+mn-cs"/>
                <a:sym typeface="Proxima Nova Regular"/>
              </a:defRPr>
            </a:lvl1pPr>
          </a:lstStyle>
          <a:p>
            <a:pPr/>
            <a:fld id="{86CB4B4D-7CA3-9044-876B-883B54F8677D}" type="slidenum"/>
          </a:p>
        </p:txBody>
      </p:sp>
      <p:sp>
        <p:nvSpPr>
          <p:cNvPr id="119" name="Shape 119"/>
          <p:cNvSpPr/>
          <p:nvPr/>
        </p:nvSpPr>
        <p:spPr>
          <a:xfrm>
            <a:off x="581076" y="9226550"/>
            <a:ext cx="1096646"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spAutoFit/>
          </a:bodyPr>
          <a:lstStyle>
            <a:lvl1pPr algn="l">
              <a:defRPr sz="1400">
                <a:solidFill>
                  <a:srgbClr val="9A9FA0"/>
                </a:solidFill>
              </a:defRPr>
            </a:lvl1pPr>
          </a:lstStyle>
          <a:p>
            <a:pPr/>
            <a:r>
              <a:t>Footer Label</a:t>
            </a:r>
          </a:p>
        </p:txBody>
      </p:sp>
      <p:sp>
        <p:nvSpPr>
          <p:cNvPr id="120" name="Shape 120"/>
          <p:cNvSpPr/>
          <p:nvPr/>
        </p:nvSpPr>
        <p:spPr>
          <a:xfrm>
            <a:off x="647700" y="5257800"/>
            <a:ext cx="3479255" cy="3620939"/>
          </a:xfrm>
          <a:prstGeom prst="roundRect">
            <a:avLst>
              <a:gd name="adj" fmla="val 0"/>
            </a:avLst>
          </a:prstGeom>
          <a:ln w="12700">
            <a:miter lim="400000"/>
          </a:ln>
          <a:extLst>
            <a:ext uri="{C572A759-6A51-4108-AA02-DFA0A04FC94B}">
              <ma14:wrappingTextBoxFlag xmlns:ma14="http://schemas.microsoft.com/office/mac/drawingml/2011/main" val="1"/>
            </a:ext>
          </a:extLst>
        </p:spPr>
        <p:txBody>
          <a:bodyPr lIns="0" tIns="0" rIns="0" bIns="0"/>
          <a:lstStyle/>
          <a:p>
            <a:pPr defTabSz="457200">
              <a:defRPr b="1">
                <a:solidFill>
                  <a:srgbClr val="575F60"/>
                </a:solidFill>
                <a:latin typeface="+mj-lt"/>
                <a:ea typeface="+mj-ea"/>
                <a:cs typeface="+mj-cs"/>
                <a:sym typeface="ProximaNova-Bold"/>
              </a:defRPr>
            </a:pPr>
            <a:r>
              <a:t>Consent management</a:t>
            </a:r>
          </a:p>
          <a:p>
            <a:pPr defTabSz="457200">
              <a:spcBef>
                <a:spcPts val="600"/>
              </a:spcBef>
              <a:defRPr>
                <a:solidFill>
                  <a:srgbClr val="9A9FA0"/>
                </a:solidFill>
              </a:defRPr>
            </a:pPr>
            <a:r>
              <a:t>(Article 7) including</a:t>
            </a:r>
          </a:p>
          <a:p>
            <a:pPr defTabSz="457200">
              <a:spcBef>
                <a:spcPts val="1600"/>
              </a:spcBef>
              <a:defRPr b="1">
                <a:solidFill>
                  <a:srgbClr val="575F60"/>
                </a:solidFill>
                <a:latin typeface="+mj-lt"/>
                <a:ea typeface="+mj-ea"/>
                <a:cs typeface="+mj-cs"/>
                <a:sym typeface="ProximaNova-Bold"/>
              </a:defRPr>
            </a:pPr>
            <a:r>
              <a:t>Right to object and automated individual decision-making</a:t>
            </a:r>
          </a:p>
          <a:p>
            <a:pPr defTabSz="457200">
              <a:spcBef>
                <a:spcPts val="600"/>
              </a:spcBef>
              <a:defRPr>
                <a:solidFill>
                  <a:srgbClr val="9A9FA0"/>
                </a:solidFill>
              </a:defRPr>
            </a:pPr>
            <a:r>
              <a:t>(Article 21 &amp; 22)</a:t>
            </a:r>
          </a:p>
        </p:txBody>
      </p:sp>
      <p:sp>
        <p:nvSpPr>
          <p:cNvPr id="121" name="Shape 121"/>
          <p:cNvSpPr/>
          <p:nvPr/>
        </p:nvSpPr>
        <p:spPr>
          <a:xfrm>
            <a:off x="635000" y="2603500"/>
            <a:ext cx="2463800" cy="2126754"/>
          </a:xfrm>
          <a:prstGeom prst="roundRect">
            <a:avLst>
              <a:gd name="adj" fmla="val 0"/>
            </a:avLst>
          </a:prstGeom>
          <a:ln w="12700">
            <a:miter lim="400000"/>
          </a:ln>
          <a:extLst>
            <a:ext uri="{C572A759-6A51-4108-AA02-DFA0A04FC94B}">
              <ma14:wrappingTextBoxFlag xmlns:ma14="http://schemas.microsoft.com/office/mac/drawingml/2011/main" val="1"/>
            </a:ext>
          </a:extLst>
        </p:spPr>
        <p:txBody>
          <a:bodyPr lIns="0" tIns="0" rIns="0" bIns="0"/>
          <a:lstStyle/>
          <a:p>
            <a:pPr defTabSz="457200">
              <a:defRPr b="1">
                <a:solidFill>
                  <a:srgbClr val="575F60"/>
                </a:solidFill>
                <a:latin typeface="+mj-lt"/>
                <a:ea typeface="+mj-ea"/>
                <a:cs typeface="+mj-cs"/>
                <a:sym typeface="ProximaNova-Bold"/>
              </a:defRPr>
            </a:pPr>
            <a:r>
              <a:t>Right of access by the data subject</a:t>
            </a:r>
          </a:p>
          <a:p>
            <a:pPr defTabSz="457200">
              <a:spcBef>
                <a:spcPts val="600"/>
              </a:spcBef>
              <a:defRPr>
                <a:solidFill>
                  <a:srgbClr val="9A9FA0"/>
                </a:solidFill>
              </a:defRPr>
            </a:pPr>
            <a:r>
              <a:t>(Article 15)</a:t>
            </a:r>
          </a:p>
        </p:txBody>
      </p:sp>
      <p:sp>
        <p:nvSpPr>
          <p:cNvPr id="122" name="Shape 122"/>
          <p:cNvSpPr/>
          <p:nvPr/>
        </p:nvSpPr>
        <p:spPr>
          <a:xfrm>
            <a:off x="3733800" y="2603500"/>
            <a:ext cx="2463800" cy="2126754"/>
          </a:xfrm>
          <a:prstGeom prst="roundRect">
            <a:avLst>
              <a:gd name="adj" fmla="val 0"/>
            </a:avLst>
          </a:prstGeom>
          <a:ln w="12700">
            <a:miter lim="400000"/>
          </a:ln>
          <a:extLst>
            <a:ext uri="{C572A759-6A51-4108-AA02-DFA0A04FC94B}">
              <ma14:wrappingTextBoxFlag xmlns:ma14="http://schemas.microsoft.com/office/mac/drawingml/2011/main" val="1"/>
            </a:ext>
          </a:extLst>
        </p:spPr>
        <p:txBody>
          <a:bodyPr lIns="0" tIns="0" rIns="0" bIns="0"/>
          <a:lstStyle/>
          <a:p>
            <a:pPr defTabSz="457200">
              <a:defRPr b="1">
                <a:solidFill>
                  <a:srgbClr val="575F60"/>
                </a:solidFill>
                <a:latin typeface="+mj-lt"/>
                <a:ea typeface="+mj-ea"/>
                <a:cs typeface="+mj-cs"/>
                <a:sym typeface="ProximaNova-Bold"/>
              </a:defRPr>
            </a:pPr>
            <a:r>
              <a:t>Right to rectification</a:t>
            </a:r>
          </a:p>
          <a:p>
            <a:pPr defTabSz="457200">
              <a:spcBef>
                <a:spcPts val="600"/>
              </a:spcBef>
              <a:defRPr>
                <a:solidFill>
                  <a:srgbClr val="9A9FA0"/>
                </a:solidFill>
              </a:defRPr>
            </a:pPr>
            <a:r>
              <a:t>(Article 16)</a:t>
            </a:r>
          </a:p>
        </p:txBody>
      </p:sp>
      <p:sp>
        <p:nvSpPr>
          <p:cNvPr id="123" name="Shape 123"/>
          <p:cNvSpPr/>
          <p:nvPr/>
        </p:nvSpPr>
        <p:spPr>
          <a:xfrm>
            <a:off x="6832600" y="2603500"/>
            <a:ext cx="2463800" cy="2126754"/>
          </a:xfrm>
          <a:prstGeom prst="roundRect">
            <a:avLst>
              <a:gd name="adj" fmla="val 0"/>
            </a:avLst>
          </a:prstGeom>
          <a:ln w="12700">
            <a:miter lim="400000"/>
          </a:ln>
          <a:extLst>
            <a:ext uri="{C572A759-6A51-4108-AA02-DFA0A04FC94B}">
              <ma14:wrappingTextBoxFlag xmlns:ma14="http://schemas.microsoft.com/office/mac/drawingml/2011/main" val="1"/>
            </a:ext>
          </a:extLst>
        </p:spPr>
        <p:txBody>
          <a:bodyPr lIns="0" tIns="0" rIns="0" bIns="0"/>
          <a:lstStyle/>
          <a:p>
            <a:pPr defTabSz="457200">
              <a:defRPr b="1">
                <a:solidFill>
                  <a:srgbClr val="575F60"/>
                </a:solidFill>
                <a:latin typeface="+mj-lt"/>
                <a:ea typeface="+mj-ea"/>
                <a:cs typeface="+mj-cs"/>
                <a:sym typeface="ProximaNova-Bold"/>
              </a:defRPr>
            </a:pPr>
            <a:r>
              <a:t>Right to erasure </a:t>
            </a:r>
            <a:br/>
            <a:r>
              <a:t>("right to be forgotten")</a:t>
            </a:r>
          </a:p>
          <a:p>
            <a:pPr defTabSz="457200">
              <a:spcBef>
                <a:spcPts val="600"/>
              </a:spcBef>
              <a:defRPr>
                <a:solidFill>
                  <a:srgbClr val="9A9FA0"/>
                </a:solidFill>
              </a:defRPr>
            </a:pPr>
            <a:r>
              <a:t>(Article 17)</a:t>
            </a:r>
          </a:p>
        </p:txBody>
      </p:sp>
      <p:sp>
        <p:nvSpPr>
          <p:cNvPr id="124" name="Shape 124"/>
          <p:cNvSpPr/>
          <p:nvPr/>
        </p:nvSpPr>
        <p:spPr>
          <a:xfrm>
            <a:off x="9893300" y="2603500"/>
            <a:ext cx="2463800" cy="2126754"/>
          </a:xfrm>
          <a:prstGeom prst="roundRect">
            <a:avLst>
              <a:gd name="adj" fmla="val 0"/>
            </a:avLst>
          </a:prstGeom>
          <a:ln w="12700">
            <a:miter lim="400000"/>
          </a:ln>
          <a:extLst>
            <a:ext uri="{C572A759-6A51-4108-AA02-DFA0A04FC94B}">
              <ma14:wrappingTextBoxFlag xmlns:ma14="http://schemas.microsoft.com/office/mac/drawingml/2011/main" val="1"/>
            </a:ext>
          </a:extLst>
        </p:spPr>
        <p:txBody>
          <a:bodyPr lIns="0" tIns="0" rIns="0" bIns="0"/>
          <a:lstStyle/>
          <a:p>
            <a:pPr defTabSz="457200">
              <a:defRPr b="1">
                <a:solidFill>
                  <a:srgbClr val="575F60"/>
                </a:solidFill>
                <a:latin typeface="+mj-lt"/>
                <a:ea typeface="+mj-ea"/>
                <a:cs typeface="+mj-cs"/>
                <a:sym typeface="ProximaNova-Bold"/>
              </a:defRPr>
            </a:pPr>
            <a:r>
              <a:t>Right to data portability</a:t>
            </a:r>
          </a:p>
          <a:p>
            <a:pPr defTabSz="457200">
              <a:spcBef>
                <a:spcPts val="600"/>
              </a:spcBef>
              <a:defRPr>
                <a:solidFill>
                  <a:srgbClr val="9A9FA0"/>
                </a:solidFill>
              </a:defRPr>
            </a:pPr>
            <a:r>
              <a:t>(Article 20)</a:t>
            </a:r>
          </a:p>
        </p:txBody>
      </p:sp>
      <p:sp>
        <p:nvSpPr>
          <p:cNvPr id="125" name="Shape 125"/>
          <p:cNvSpPr/>
          <p:nvPr/>
        </p:nvSpPr>
        <p:spPr>
          <a:xfrm>
            <a:off x="4762500" y="5257800"/>
            <a:ext cx="3479255" cy="3620939"/>
          </a:xfrm>
          <a:prstGeom prst="roundRect">
            <a:avLst>
              <a:gd name="adj" fmla="val 0"/>
            </a:avLst>
          </a:prstGeom>
          <a:ln w="12700">
            <a:miter lim="400000"/>
          </a:ln>
          <a:extLst>
            <a:ext uri="{C572A759-6A51-4108-AA02-DFA0A04FC94B}">
              <ma14:wrappingTextBoxFlag xmlns:ma14="http://schemas.microsoft.com/office/mac/drawingml/2011/main" val="1"/>
            </a:ext>
          </a:extLst>
        </p:spPr>
        <p:txBody>
          <a:bodyPr lIns="0" tIns="0" rIns="0" bIns="0"/>
          <a:lstStyle/>
          <a:p>
            <a:pPr defTabSz="457200">
              <a:defRPr b="1">
                <a:solidFill>
                  <a:srgbClr val="575F60"/>
                </a:solidFill>
                <a:latin typeface="+mj-lt"/>
                <a:ea typeface="+mj-ea"/>
                <a:cs typeface="+mj-cs"/>
                <a:sym typeface="ProximaNova-Bold"/>
              </a:defRPr>
            </a:pPr>
            <a:r>
              <a:t>Notification of a personal data breach to the supervisory authority</a:t>
            </a:r>
          </a:p>
          <a:p>
            <a:pPr defTabSz="457200">
              <a:spcBef>
                <a:spcPts val="600"/>
              </a:spcBef>
              <a:defRPr>
                <a:solidFill>
                  <a:srgbClr val="9A9FA0"/>
                </a:solidFill>
              </a:defRPr>
            </a:pPr>
            <a:r>
              <a:t>(Article 33) and</a:t>
            </a:r>
          </a:p>
          <a:p>
            <a:pPr defTabSz="457200">
              <a:spcBef>
                <a:spcPts val="1600"/>
              </a:spcBef>
              <a:defRPr b="1">
                <a:solidFill>
                  <a:srgbClr val="575F60"/>
                </a:solidFill>
                <a:latin typeface="+mj-lt"/>
                <a:ea typeface="+mj-ea"/>
                <a:cs typeface="+mj-cs"/>
                <a:sym typeface="ProximaNova-Bold"/>
              </a:defRPr>
            </a:pPr>
            <a:r>
              <a:t>Communication of a personal data breach to the data subject</a:t>
            </a:r>
          </a:p>
          <a:p>
            <a:pPr defTabSz="457200">
              <a:spcBef>
                <a:spcPts val="600"/>
              </a:spcBef>
              <a:defRPr>
                <a:solidFill>
                  <a:srgbClr val="9A9FA0"/>
                </a:solidFill>
              </a:defRPr>
            </a:pPr>
            <a:r>
              <a:t>(Article 34)</a:t>
            </a:r>
          </a:p>
        </p:txBody>
      </p:sp>
      <p:sp>
        <p:nvSpPr>
          <p:cNvPr id="126" name="Shape 126"/>
          <p:cNvSpPr/>
          <p:nvPr/>
        </p:nvSpPr>
        <p:spPr>
          <a:xfrm>
            <a:off x="8877300" y="5257800"/>
            <a:ext cx="3479255" cy="3620939"/>
          </a:xfrm>
          <a:prstGeom prst="roundRect">
            <a:avLst>
              <a:gd name="adj" fmla="val 0"/>
            </a:avLst>
          </a:prstGeom>
          <a:ln w="12700">
            <a:miter lim="400000"/>
          </a:ln>
          <a:extLst>
            <a:ext uri="{C572A759-6A51-4108-AA02-DFA0A04FC94B}">
              <ma14:wrappingTextBoxFlag xmlns:ma14="http://schemas.microsoft.com/office/mac/drawingml/2011/main" val="1"/>
            </a:ext>
          </a:extLst>
        </p:spPr>
        <p:txBody>
          <a:bodyPr lIns="0" tIns="0" rIns="0" bIns="0"/>
          <a:lstStyle/>
          <a:p>
            <a:pPr defTabSz="457200">
              <a:defRPr b="1">
                <a:solidFill>
                  <a:srgbClr val="575F60"/>
                </a:solidFill>
                <a:latin typeface="+mj-lt"/>
                <a:ea typeface="+mj-ea"/>
                <a:cs typeface="+mj-cs"/>
                <a:sym typeface="ProximaNova-Bold"/>
              </a:defRPr>
            </a:pPr>
            <a:r>
              <a:t>Information to be provided where personal data are collected from the data subject</a:t>
            </a:r>
          </a:p>
          <a:p>
            <a:pPr defTabSz="457200">
              <a:spcBef>
                <a:spcPts val="600"/>
              </a:spcBef>
              <a:defRPr>
                <a:solidFill>
                  <a:srgbClr val="9A9FA0"/>
                </a:solidFill>
              </a:defRPr>
            </a:pPr>
            <a:r>
              <a:t>(Article 13) and</a:t>
            </a:r>
          </a:p>
          <a:p>
            <a:pPr defTabSz="457200">
              <a:spcBef>
                <a:spcPts val="1600"/>
              </a:spcBef>
              <a:defRPr b="1">
                <a:solidFill>
                  <a:srgbClr val="575F60"/>
                </a:solidFill>
                <a:latin typeface="+mj-lt"/>
                <a:ea typeface="+mj-ea"/>
                <a:cs typeface="+mj-cs"/>
                <a:sym typeface="ProximaNova-Bold"/>
              </a:defRPr>
            </a:pPr>
            <a:r>
              <a:t>Information to be provided where personal data have not been obtained from the data subject</a:t>
            </a:r>
          </a:p>
          <a:p>
            <a:pPr defTabSz="457200">
              <a:spcBef>
                <a:spcPts val="600"/>
              </a:spcBef>
              <a:defRPr>
                <a:solidFill>
                  <a:srgbClr val="9A9FA0"/>
                </a:solidFill>
              </a:defRPr>
            </a:pPr>
            <a:r>
              <a:t>(Article 14)</a:t>
            </a:r>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952500" y="4445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Shape 3"/>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hape 4"/>
          <p:cNvSpPr/>
          <p:nvPr>
            <p:ph type="sldNum" sz="quarter" idx="2"/>
          </p:nvPr>
        </p:nvSpPr>
        <p:spPr>
          <a:xfrm>
            <a:off x="6311798" y="9251950"/>
            <a:ext cx="368504" cy="381000"/>
          </a:xfrm>
          <a:prstGeom prst="rect">
            <a:avLst/>
          </a:prstGeom>
          <a:ln w="12700">
            <a:miter lim="400000"/>
          </a:ln>
        </p:spPr>
        <p:txBody>
          <a:bodyPr wrap="none" lIns="50800" tIns="50800" rIns="50800" bIns="50800">
            <a:spAutoFit/>
          </a:bodyPr>
          <a:lstStyle>
            <a:lvl1pPr>
              <a:defRPr sz="1800">
                <a:solidFill>
                  <a:srgbClr val="000000"/>
                </a:solidFill>
                <a:latin typeface="Helvetica Light"/>
                <a:ea typeface="Helvetica Light"/>
                <a:cs typeface="Helvetica Light"/>
                <a:sym typeface="Helvetica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1" baseline="0" cap="none" i="0" spc="0" strike="noStrike" sz="7200" u="none">
          <a:ln>
            <a:noFill/>
          </a:ln>
          <a:solidFill>
            <a:srgbClr val="575F60"/>
          </a:solidFill>
          <a:uFillTx/>
          <a:latin typeface="+mj-lt"/>
          <a:ea typeface="+mj-ea"/>
          <a:cs typeface="+mj-cs"/>
          <a:sym typeface="ProximaNova-Bold"/>
        </a:defRPr>
      </a:lvl1pPr>
      <a:lvl2pPr marL="0" marR="0" indent="228600" algn="ctr" defTabSz="584200" rtl="0" latinLnBrk="0">
        <a:lnSpc>
          <a:spcPct val="100000"/>
        </a:lnSpc>
        <a:spcBef>
          <a:spcPts val="0"/>
        </a:spcBef>
        <a:spcAft>
          <a:spcPts val="0"/>
        </a:spcAft>
        <a:buClrTx/>
        <a:buSzTx/>
        <a:buFontTx/>
        <a:buNone/>
        <a:tabLst/>
        <a:defRPr b="1" baseline="0" cap="none" i="0" spc="0" strike="noStrike" sz="7200" u="none">
          <a:ln>
            <a:noFill/>
          </a:ln>
          <a:solidFill>
            <a:srgbClr val="575F60"/>
          </a:solidFill>
          <a:uFillTx/>
          <a:latin typeface="+mj-lt"/>
          <a:ea typeface="+mj-ea"/>
          <a:cs typeface="+mj-cs"/>
          <a:sym typeface="ProximaNova-Bold"/>
        </a:defRPr>
      </a:lvl2pPr>
      <a:lvl3pPr marL="0" marR="0" indent="457200" algn="ctr" defTabSz="584200" rtl="0" latinLnBrk="0">
        <a:lnSpc>
          <a:spcPct val="100000"/>
        </a:lnSpc>
        <a:spcBef>
          <a:spcPts val="0"/>
        </a:spcBef>
        <a:spcAft>
          <a:spcPts val="0"/>
        </a:spcAft>
        <a:buClrTx/>
        <a:buSzTx/>
        <a:buFontTx/>
        <a:buNone/>
        <a:tabLst/>
        <a:defRPr b="1" baseline="0" cap="none" i="0" spc="0" strike="noStrike" sz="7200" u="none">
          <a:ln>
            <a:noFill/>
          </a:ln>
          <a:solidFill>
            <a:srgbClr val="575F60"/>
          </a:solidFill>
          <a:uFillTx/>
          <a:latin typeface="+mj-lt"/>
          <a:ea typeface="+mj-ea"/>
          <a:cs typeface="+mj-cs"/>
          <a:sym typeface="ProximaNova-Bold"/>
        </a:defRPr>
      </a:lvl3pPr>
      <a:lvl4pPr marL="0" marR="0" indent="685800" algn="ctr" defTabSz="584200" rtl="0" latinLnBrk="0">
        <a:lnSpc>
          <a:spcPct val="100000"/>
        </a:lnSpc>
        <a:spcBef>
          <a:spcPts val="0"/>
        </a:spcBef>
        <a:spcAft>
          <a:spcPts val="0"/>
        </a:spcAft>
        <a:buClrTx/>
        <a:buSzTx/>
        <a:buFontTx/>
        <a:buNone/>
        <a:tabLst/>
        <a:defRPr b="1" baseline="0" cap="none" i="0" spc="0" strike="noStrike" sz="7200" u="none">
          <a:ln>
            <a:noFill/>
          </a:ln>
          <a:solidFill>
            <a:srgbClr val="575F60"/>
          </a:solidFill>
          <a:uFillTx/>
          <a:latin typeface="+mj-lt"/>
          <a:ea typeface="+mj-ea"/>
          <a:cs typeface="+mj-cs"/>
          <a:sym typeface="ProximaNova-Bold"/>
        </a:defRPr>
      </a:lvl4pPr>
      <a:lvl5pPr marL="0" marR="0" indent="914400" algn="ctr" defTabSz="584200" rtl="0" latinLnBrk="0">
        <a:lnSpc>
          <a:spcPct val="100000"/>
        </a:lnSpc>
        <a:spcBef>
          <a:spcPts val="0"/>
        </a:spcBef>
        <a:spcAft>
          <a:spcPts val="0"/>
        </a:spcAft>
        <a:buClrTx/>
        <a:buSzTx/>
        <a:buFontTx/>
        <a:buNone/>
        <a:tabLst/>
        <a:defRPr b="1" baseline="0" cap="none" i="0" spc="0" strike="noStrike" sz="7200" u="none">
          <a:ln>
            <a:noFill/>
          </a:ln>
          <a:solidFill>
            <a:srgbClr val="575F60"/>
          </a:solidFill>
          <a:uFillTx/>
          <a:latin typeface="+mj-lt"/>
          <a:ea typeface="+mj-ea"/>
          <a:cs typeface="+mj-cs"/>
          <a:sym typeface="ProximaNova-Bold"/>
        </a:defRPr>
      </a:lvl5pPr>
      <a:lvl6pPr marL="0" marR="0" indent="1143000" algn="ctr" defTabSz="584200" rtl="0" latinLnBrk="0">
        <a:lnSpc>
          <a:spcPct val="100000"/>
        </a:lnSpc>
        <a:spcBef>
          <a:spcPts val="0"/>
        </a:spcBef>
        <a:spcAft>
          <a:spcPts val="0"/>
        </a:spcAft>
        <a:buClrTx/>
        <a:buSzTx/>
        <a:buFontTx/>
        <a:buNone/>
        <a:tabLst/>
        <a:defRPr b="1" baseline="0" cap="none" i="0" spc="0" strike="noStrike" sz="7200" u="none">
          <a:ln>
            <a:noFill/>
          </a:ln>
          <a:solidFill>
            <a:srgbClr val="575F60"/>
          </a:solidFill>
          <a:uFillTx/>
          <a:latin typeface="+mj-lt"/>
          <a:ea typeface="+mj-ea"/>
          <a:cs typeface="+mj-cs"/>
          <a:sym typeface="ProximaNova-Bold"/>
        </a:defRPr>
      </a:lvl6pPr>
      <a:lvl7pPr marL="0" marR="0" indent="1371600" algn="ctr" defTabSz="584200" rtl="0" latinLnBrk="0">
        <a:lnSpc>
          <a:spcPct val="100000"/>
        </a:lnSpc>
        <a:spcBef>
          <a:spcPts val="0"/>
        </a:spcBef>
        <a:spcAft>
          <a:spcPts val="0"/>
        </a:spcAft>
        <a:buClrTx/>
        <a:buSzTx/>
        <a:buFontTx/>
        <a:buNone/>
        <a:tabLst/>
        <a:defRPr b="1" baseline="0" cap="none" i="0" spc="0" strike="noStrike" sz="7200" u="none">
          <a:ln>
            <a:noFill/>
          </a:ln>
          <a:solidFill>
            <a:srgbClr val="575F60"/>
          </a:solidFill>
          <a:uFillTx/>
          <a:latin typeface="+mj-lt"/>
          <a:ea typeface="+mj-ea"/>
          <a:cs typeface="+mj-cs"/>
          <a:sym typeface="ProximaNova-Bold"/>
        </a:defRPr>
      </a:lvl7pPr>
      <a:lvl8pPr marL="0" marR="0" indent="1600200" algn="ctr" defTabSz="584200" rtl="0" latinLnBrk="0">
        <a:lnSpc>
          <a:spcPct val="100000"/>
        </a:lnSpc>
        <a:spcBef>
          <a:spcPts val="0"/>
        </a:spcBef>
        <a:spcAft>
          <a:spcPts val="0"/>
        </a:spcAft>
        <a:buClrTx/>
        <a:buSzTx/>
        <a:buFontTx/>
        <a:buNone/>
        <a:tabLst/>
        <a:defRPr b="1" baseline="0" cap="none" i="0" spc="0" strike="noStrike" sz="7200" u="none">
          <a:ln>
            <a:noFill/>
          </a:ln>
          <a:solidFill>
            <a:srgbClr val="575F60"/>
          </a:solidFill>
          <a:uFillTx/>
          <a:latin typeface="+mj-lt"/>
          <a:ea typeface="+mj-ea"/>
          <a:cs typeface="+mj-cs"/>
          <a:sym typeface="ProximaNova-Bold"/>
        </a:defRPr>
      </a:lvl8pPr>
      <a:lvl9pPr marL="0" marR="0" indent="1828800" algn="ctr" defTabSz="584200" rtl="0" latinLnBrk="0">
        <a:lnSpc>
          <a:spcPct val="100000"/>
        </a:lnSpc>
        <a:spcBef>
          <a:spcPts val="0"/>
        </a:spcBef>
        <a:spcAft>
          <a:spcPts val="0"/>
        </a:spcAft>
        <a:buClrTx/>
        <a:buSzTx/>
        <a:buFontTx/>
        <a:buNone/>
        <a:tabLst/>
        <a:defRPr b="1" baseline="0" cap="none" i="0" spc="0" strike="noStrike" sz="7200" u="none">
          <a:ln>
            <a:noFill/>
          </a:ln>
          <a:solidFill>
            <a:srgbClr val="575F60"/>
          </a:solidFill>
          <a:uFillTx/>
          <a:latin typeface="+mj-lt"/>
          <a:ea typeface="+mj-ea"/>
          <a:cs typeface="+mj-cs"/>
          <a:sym typeface="ProximaNova-Bold"/>
        </a:defRPr>
      </a:lvl9pPr>
    </p:titleStyle>
    <p:bodyStyle>
      <a:lvl1pPr marL="889000" marR="0" indent="-889000" algn="ctr" defTabSz="584200" rtl="0" latinLnBrk="0">
        <a:lnSpc>
          <a:spcPct val="100000"/>
        </a:lnSpc>
        <a:spcBef>
          <a:spcPts val="0"/>
        </a:spcBef>
        <a:spcAft>
          <a:spcPts val="0"/>
        </a:spcAft>
        <a:buClrTx/>
        <a:buSzPct val="75000"/>
        <a:buFontTx/>
        <a:buChar char="•"/>
        <a:tabLst/>
        <a:defRPr b="1" baseline="0" cap="none" i="0" spc="0" strike="noStrike" sz="7200" u="none">
          <a:ln>
            <a:noFill/>
          </a:ln>
          <a:solidFill>
            <a:srgbClr val="575F60"/>
          </a:solidFill>
          <a:uFillTx/>
          <a:latin typeface="+mj-lt"/>
          <a:ea typeface="+mj-ea"/>
          <a:cs typeface="+mj-cs"/>
          <a:sym typeface="ProximaNova-Bold"/>
        </a:defRPr>
      </a:lvl1pPr>
      <a:lvl2pPr marL="1333500" marR="0" indent="-889000" algn="ctr" defTabSz="584200" rtl="0" latinLnBrk="0">
        <a:lnSpc>
          <a:spcPct val="100000"/>
        </a:lnSpc>
        <a:spcBef>
          <a:spcPts val="0"/>
        </a:spcBef>
        <a:spcAft>
          <a:spcPts val="0"/>
        </a:spcAft>
        <a:buClrTx/>
        <a:buSzPct val="75000"/>
        <a:buFontTx/>
        <a:buChar char="•"/>
        <a:tabLst/>
        <a:defRPr b="1" baseline="0" cap="none" i="0" spc="0" strike="noStrike" sz="7200" u="none">
          <a:ln>
            <a:noFill/>
          </a:ln>
          <a:solidFill>
            <a:srgbClr val="575F60"/>
          </a:solidFill>
          <a:uFillTx/>
          <a:latin typeface="+mj-lt"/>
          <a:ea typeface="+mj-ea"/>
          <a:cs typeface="+mj-cs"/>
          <a:sym typeface="ProximaNova-Bold"/>
        </a:defRPr>
      </a:lvl2pPr>
      <a:lvl3pPr marL="1778000" marR="0" indent="-889000" algn="ctr" defTabSz="584200" rtl="0" latinLnBrk="0">
        <a:lnSpc>
          <a:spcPct val="100000"/>
        </a:lnSpc>
        <a:spcBef>
          <a:spcPts val="0"/>
        </a:spcBef>
        <a:spcAft>
          <a:spcPts val="0"/>
        </a:spcAft>
        <a:buClrTx/>
        <a:buSzPct val="75000"/>
        <a:buFontTx/>
        <a:buChar char="•"/>
        <a:tabLst/>
        <a:defRPr b="1" baseline="0" cap="none" i="0" spc="0" strike="noStrike" sz="7200" u="none">
          <a:ln>
            <a:noFill/>
          </a:ln>
          <a:solidFill>
            <a:srgbClr val="575F60"/>
          </a:solidFill>
          <a:uFillTx/>
          <a:latin typeface="+mj-lt"/>
          <a:ea typeface="+mj-ea"/>
          <a:cs typeface="+mj-cs"/>
          <a:sym typeface="ProximaNova-Bold"/>
        </a:defRPr>
      </a:lvl3pPr>
      <a:lvl4pPr marL="2222500" marR="0" indent="-889000" algn="ctr" defTabSz="584200" rtl="0" latinLnBrk="0">
        <a:lnSpc>
          <a:spcPct val="100000"/>
        </a:lnSpc>
        <a:spcBef>
          <a:spcPts val="0"/>
        </a:spcBef>
        <a:spcAft>
          <a:spcPts val="0"/>
        </a:spcAft>
        <a:buClrTx/>
        <a:buSzPct val="75000"/>
        <a:buFontTx/>
        <a:buChar char="•"/>
        <a:tabLst/>
        <a:defRPr b="1" baseline="0" cap="none" i="0" spc="0" strike="noStrike" sz="7200" u="none">
          <a:ln>
            <a:noFill/>
          </a:ln>
          <a:solidFill>
            <a:srgbClr val="575F60"/>
          </a:solidFill>
          <a:uFillTx/>
          <a:latin typeface="+mj-lt"/>
          <a:ea typeface="+mj-ea"/>
          <a:cs typeface="+mj-cs"/>
          <a:sym typeface="ProximaNova-Bold"/>
        </a:defRPr>
      </a:lvl4pPr>
      <a:lvl5pPr marL="2667000" marR="0" indent="-889000" algn="ctr" defTabSz="584200" rtl="0" latinLnBrk="0">
        <a:lnSpc>
          <a:spcPct val="100000"/>
        </a:lnSpc>
        <a:spcBef>
          <a:spcPts val="0"/>
        </a:spcBef>
        <a:spcAft>
          <a:spcPts val="0"/>
        </a:spcAft>
        <a:buClrTx/>
        <a:buSzPct val="75000"/>
        <a:buFontTx/>
        <a:buChar char="•"/>
        <a:tabLst/>
        <a:defRPr b="1" baseline="0" cap="none" i="0" spc="0" strike="noStrike" sz="7200" u="none">
          <a:ln>
            <a:noFill/>
          </a:ln>
          <a:solidFill>
            <a:srgbClr val="575F60"/>
          </a:solidFill>
          <a:uFillTx/>
          <a:latin typeface="+mj-lt"/>
          <a:ea typeface="+mj-ea"/>
          <a:cs typeface="+mj-cs"/>
          <a:sym typeface="ProximaNova-Bold"/>
        </a:defRPr>
      </a:lvl5pPr>
      <a:lvl6pPr marL="3111500" marR="0" indent="-889000" algn="ctr" defTabSz="584200" rtl="0" latinLnBrk="0">
        <a:lnSpc>
          <a:spcPct val="100000"/>
        </a:lnSpc>
        <a:spcBef>
          <a:spcPts val="0"/>
        </a:spcBef>
        <a:spcAft>
          <a:spcPts val="0"/>
        </a:spcAft>
        <a:buClrTx/>
        <a:buSzPct val="75000"/>
        <a:buFontTx/>
        <a:buChar char="•"/>
        <a:tabLst/>
        <a:defRPr b="1" baseline="0" cap="none" i="0" spc="0" strike="noStrike" sz="7200" u="none">
          <a:ln>
            <a:noFill/>
          </a:ln>
          <a:solidFill>
            <a:srgbClr val="575F60"/>
          </a:solidFill>
          <a:uFillTx/>
          <a:latin typeface="+mj-lt"/>
          <a:ea typeface="+mj-ea"/>
          <a:cs typeface="+mj-cs"/>
          <a:sym typeface="ProximaNova-Bold"/>
        </a:defRPr>
      </a:lvl6pPr>
      <a:lvl7pPr marL="3556000" marR="0" indent="-889000" algn="ctr" defTabSz="584200" rtl="0" latinLnBrk="0">
        <a:lnSpc>
          <a:spcPct val="100000"/>
        </a:lnSpc>
        <a:spcBef>
          <a:spcPts val="0"/>
        </a:spcBef>
        <a:spcAft>
          <a:spcPts val="0"/>
        </a:spcAft>
        <a:buClrTx/>
        <a:buSzPct val="75000"/>
        <a:buFontTx/>
        <a:buChar char="•"/>
        <a:tabLst/>
        <a:defRPr b="1" baseline="0" cap="none" i="0" spc="0" strike="noStrike" sz="7200" u="none">
          <a:ln>
            <a:noFill/>
          </a:ln>
          <a:solidFill>
            <a:srgbClr val="575F60"/>
          </a:solidFill>
          <a:uFillTx/>
          <a:latin typeface="+mj-lt"/>
          <a:ea typeface="+mj-ea"/>
          <a:cs typeface="+mj-cs"/>
          <a:sym typeface="ProximaNova-Bold"/>
        </a:defRPr>
      </a:lvl7pPr>
      <a:lvl8pPr marL="4000500" marR="0" indent="-889000" algn="ctr" defTabSz="584200" rtl="0" latinLnBrk="0">
        <a:lnSpc>
          <a:spcPct val="100000"/>
        </a:lnSpc>
        <a:spcBef>
          <a:spcPts val="0"/>
        </a:spcBef>
        <a:spcAft>
          <a:spcPts val="0"/>
        </a:spcAft>
        <a:buClrTx/>
        <a:buSzPct val="75000"/>
        <a:buFontTx/>
        <a:buChar char="•"/>
        <a:tabLst/>
        <a:defRPr b="1" baseline="0" cap="none" i="0" spc="0" strike="noStrike" sz="7200" u="none">
          <a:ln>
            <a:noFill/>
          </a:ln>
          <a:solidFill>
            <a:srgbClr val="575F60"/>
          </a:solidFill>
          <a:uFillTx/>
          <a:latin typeface="+mj-lt"/>
          <a:ea typeface="+mj-ea"/>
          <a:cs typeface="+mj-cs"/>
          <a:sym typeface="ProximaNova-Bold"/>
        </a:defRPr>
      </a:lvl8pPr>
      <a:lvl9pPr marL="4445000" marR="0" indent="-889000" algn="ctr" defTabSz="584200" rtl="0" latinLnBrk="0">
        <a:lnSpc>
          <a:spcPct val="100000"/>
        </a:lnSpc>
        <a:spcBef>
          <a:spcPts val="0"/>
        </a:spcBef>
        <a:spcAft>
          <a:spcPts val="0"/>
        </a:spcAft>
        <a:buClrTx/>
        <a:buSzPct val="75000"/>
        <a:buFontTx/>
        <a:buChar char="•"/>
        <a:tabLst/>
        <a:defRPr b="1" baseline="0" cap="none" i="0" spc="0" strike="noStrike" sz="7200" u="none">
          <a:ln>
            <a:noFill/>
          </a:ln>
          <a:solidFill>
            <a:srgbClr val="575F60"/>
          </a:solidFill>
          <a:uFillTx/>
          <a:latin typeface="+mj-lt"/>
          <a:ea typeface="+mj-ea"/>
          <a:cs typeface="+mj-cs"/>
          <a:sym typeface="ProximaNova-Bold"/>
        </a:defRPr>
      </a:lvl9pPr>
    </p:bodyStyle>
    <p:otherStyle>
      <a:lvl1pPr marL="0" marR="0" indent="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1pPr>
      <a:lvl2pPr marL="0" marR="0" indent="22860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2pPr>
      <a:lvl3pPr marL="0" marR="0" indent="45720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3pPr>
      <a:lvl4pPr marL="0" marR="0" indent="68580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4pPr>
      <a:lvl5pPr marL="0" marR="0" indent="91440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5pPr>
      <a:lvl6pPr marL="0" marR="0" indent="114300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6pPr>
      <a:lvl7pPr marL="0" marR="0" indent="137160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7pPr>
      <a:lvl8pPr marL="0" marR="0" indent="160020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8pPr>
      <a:lvl9pPr marL="0" marR="0" indent="182880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png"/><Relationship Id="rId3" Type="http://schemas.openxmlformats.org/officeDocument/2006/relationships/image" Target="../media/image15.png"/><Relationship Id="rId4" Type="http://schemas.openxmlformats.org/officeDocument/2006/relationships/image" Target="../media/image16.png"/><Relationship Id="rId5" Type="http://schemas.openxmlformats.org/officeDocument/2006/relationships/image" Target="../media/image17.png"/><Relationship Id="rId6" Type="http://schemas.openxmlformats.org/officeDocument/2006/relationships/image" Target="../media/image18.pn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image" Target="../media/image2.pn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hyperlink" Target="mailto:bernhard.obenhuber@zoa.me?subject=" TargetMode="Externa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 Id="rId3" Type="http://schemas.openxmlformats.org/officeDocument/2006/relationships/image" Target="../media/image9.png"/><Relationship Id="rId4" Type="http://schemas.openxmlformats.org/officeDocument/2006/relationships/image" Target="../media/image10.png"/><Relationship Id="rId5" Type="http://schemas.openxmlformats.org/officeDocument/2006/relationships/image" Target="../media/image11.png"/><Relationship Id="rId6" Type="http://schemas.openxmlformats.org/officeDocument/2006/relationships/image" Target="../media/image12.png"/><Relationship Id="rId7" Type="http://schemas.openxmlformats.org/officeDocument/2006/relationships/image" Target="../media/image13.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8" name="Shape 328"/>
          <p:cNvSpPr/>
          <p:nvPr>
            <p:ph type="title"/>
          </p:nvPr>
        </p:nvSpPr>
        <p:spPr>
          <a:prstGeom prst="rect">
            <a:avLst/>
          </a:prstGeom>
        </p:spPr>
        <p:txBody>
          <a:bodyPr/>
          <a:lstStyle/>
          <a:p>
            <a:pPr/>
            <a:r>
              <a:t>zoa service offering</a:t>
            </a:r>
          </a:p>
        </p:txBody>
      </p:sp>
      <p:sp>
        <p:nvSpPr>
          <p:cNvPr id="329" name="Shape 329"/>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30" name="Shape 330"/>
          <p:cNvSpPr/>
          <p:nvPr/>
        </p:nvSpPr>
        <p:spPr>
          <a:xfrm>
            <a:off x="9944459" y="2862062"/>
            <a:ext cx="895055" cy="58549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lvl1pPr algn="l" defTabSz="457200">
              <a:defRPr b="1" sz="2800">
                <a:latin typeface="+mj-lt"/>
                <a:ea typeface="+mj-ea"/>
                <a:cs typeface="+mj-cs"/>
                <a:sym typeface="ProximaNova-Bold"/>
              </a:defRPr>
            </a:lvl1pPr>
          </a:lstStyle>
          <a:p>
            <a:pPr/>
            <a:r>
              <a:t>B2B</a:t>
            </a:r>
          </a:p>
        </p:txBody>
      </p:sp>
      <p:sp>
        <p:nvSpPr>
          <p:cNvPr id="331" name="Shape 331"/>
          <p:cNvSpPr/>
          <p:nvPr/>
        </p:nvSpPr>
        <p:spPr>
          <a:xfrm>
            <a:off x="2913176" y="2862062"/>
            <a:ext cx="895055" cy="58549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lvl1pPr algn="l" defTabSz="457200">
              <a:defRPr b="1" sz="2800">
                <a:latin typeface="+mj-lt"/>
                <a:ea typeface="+mj-ea"/>
                <a:cs typeface="+mj-cs"/>
                <a:sym typeface="ProximaNova-Bold"/>
              </a:defRPr>
            </a:lvl1pPr>
          </a:lstStyle>
          <a:p>
            <a:pPr/>
            <a:r>
              <a:t>B2C</a:t>
            </a:r>
          </a:p>
        </p:txBody>
      </p:sp>
      <p:pic>
        <p:nvPicPr>
          <p:cNvPr id="332" name="pasted-image.pdf"/>
          <p:cNvPicPr>
            <a:picLocks noChangeAspect="1"/>
          </p:cNvPicPr>
          <p:nvPr/>
        </p:nvPicPr>
        <p:blipFill>
          <a:blip r:embed="rId2">
            <a:extLst/>
          </a:blip>
          <a:stretch>
            <a:fillRect/>
          </a:stretch>
        </p:blipFill>
        <p:spPr>
          <a:xfrm>
            <a:off x="822472" y="4086261"/>
            <a:ext cx="895056" cy="895055"/>
          </a:xfrm>
          <a:prstGeom prst="rect">
            <a:avLst/>
          </a:prstGeom>
          <a:ln w="12700">
            <a:miter lim="400000"/>
          </a:ln>
        </p:spPr>
      </p:pic>
      <p:pic>
        <p:nvPicPr>
          <p:cNvPr id="333" name="pasted-image.pdf"/>
          <p:cNvPicPr>
            <a:picLocks noChangeAspect="1"/>
          </p:cNvPicPr>
          <p:nvPr/>
        </p:nvPicPr>
        <p:blipFill>
          <a:blip r:embed="rId3">
            <a:extLst/>
          </a:blip>
          <a:srcRect l="46328" t="0" r="42907" b="75745"/>
          <a:stretch>
            <a:fillRect/>
          </a:stretch>
        </p:blipFill>
        <p:spPr>
          <a:xfrm>
            <a:off x="822523" y="7005525"/>
            <a:ext cx="895046" cy="941929"/>
          </a:xfrm>
          <a:prstGeom prst="rect">
            <a:avLst/>
          </a:prstGeom>
          <a:ln w="12700">
            <a:miter lim="400000"/>
          </a:ln>
        </p:spPr>
      </p:pic>
      <p:pic>
        <p:nvPicPr>
          <p:cNvPr id="334" name="pasted-image.pdf"/>
          <p:cNvPicPr>
            <a:picLocks noChangeAspect="1"/>
          </p:cNvPicPr>
          <p:nvPr/>
        </p:nvPicPr>
        <p:blipFill>
          <a:blip r:embed="rId4">
            <a:extLst/>
          </a:blip>
          <a:stretch>
            <a:fillRect/>
          </a:stretch>
        </p:blipFill>
        <p:spPr>
          <a:xfrm>
            <a:off x="822472" y="5357562"/>
            <a:ext cx="895056" cy="1124869"/>
          </a:xfrm>
          <a:prstGeom prst="rect">
            <a:avLst/>
          </a:prstGeom>
          <a:ln w="12700">
            <a:miter lim="400000"/>
          </a:ln>
        </p:spPr>
      </p:pic>
      <p:sp>
        <p:nvSpPr>
          <p:cNvPr id="335" name="Shape 335"/>
          <p:cNvSpPr/>
          <p:nvPr/>
        </p:nvSpPr>
        <p:spPr>
          <a:xfrm>
            <a:off x="2115951" y="4186697"/>
            <a:ext cx="2923897" cy="561849"/>
          </a:xfrm>
          <a:prstGeom prst="rect">
            <a:avLst/>
          </a:prstGeom>
          <a:ln w="12700">
            <a:miter lim="400000"/>
          </a:ln>
          <a:extLst>
            <a:ext uri="{C572A759-6A51-4108-AA02-DFA0A04FC94B}">
              <ma14:wrappingTextBoxFlag xmlns:ma14="http://schemas.microsoft.com/office/mac/drawingml/2011/main" val="1"/>
            </a:ext>
          </a:extLst>
        </p:spPr>
        <p:txBody>
          <a:bodyPr wrap="none" lIns="65023" tIns="65023" rIns="65023" bIns="65023">
            <a:spAutoFit/>
          </a:bodyPr>
          <a:lstStyle>
            <a:lvl1pPr algn="l" defTabSz="457200">
              <a:defRPr sz="2800"/>
            </a:lvl1pPr>
          </a:lstStyle>
          <a:p>
            <a:pPr/>
            <a:r>
              <a:t>zoa privacy shield</a:t>
            </a:r>
          </a:p>
        </p:txBody>
      </p:sp>
      <p:sp>
        <p:nvSpPr>
          <p:cNvPr id="336" name="Shape 336"/>
          <p:cNvSpPr/>
          <p:nvPr/>
        </p:nvSpPr>
        <p:spPr>
          <a:xfrm>
            <a:off x="2413219" y="5620022"/>
            <a:ext cx="1778154" cy="561849"/>
          </a:xfrm>
          <a:prstGeom prst="rect">
            <a:avLst/>
          </a:prstGeom>
          <a:ln w="12700">
            <a:miter lim="400000"/>
          </a:ln>
          <a:extLst>
            <a:ext uri="{C572A759-6A51-4108-AA02-DFA0A04FC94B}">
              <ma14:wrappingTextBoxFlag xmlns:ma14="http://schemas.microsoft.com/office/mac/drawingml/2011/main" val="1"/>
            </a:ext>
          </a:extLst>
        </p:spPr>
        <p:txBody>
          <a:bodyPr wrap="none" lIns="65023" tIns="65023" rIns="65023" bIns="65023">
            <a:spAutoFit/>
          </a:bodyPr>
          <a:lstStyle>
            <a:lvl1pPr algn="l" defTabSz="457200">
              <a:defRPr sz="2800"/>
            </a:lvl1pPr>
          </a:lstStyle>
          <a:p>
            <a:pPr/>
            <a:r>
              <a:t>zoa profile</a:t>
            </a:r>
          </a:p>
        </p:txBody>
      </p:sp>
      <p:sp>
        <p:nvSpPr>
          <p:cNvPr id="337" name="Shape 337"/>
          <p:cNvSpPr/>
          <p:nvPr/>
        </p:nvSpPr>
        <p:spPr>
          <a:xfrm>
            <a:off x="2126707" y="7176443"/>
            <a:ext cx="2810461" cy="561849"/>
          </a:xfrm>
          <a:prstGeom prst="rect">
            <a:avLst/>
          </a:prstGeom>
          <a:ln w="12700">
            <a:miter lim="400000"/>
          </a:ln>
          <a:extLst>
            <a:ext uri="{C572A759-6A51-4108-AA02-DFA0A04FC94B}">
              <ma14:wrappingTextBoxFlag xmlns:ma14="http://schemas.microsoft.com/office/mac/drawingml/2011/main" val="1"/>
            </a:ext>
          </a:extLst>
        </p:spPr>
        <p:txBody>
          <a:bodyPr wrap="none" lIns="65023" tIns="65023" rIns="65023" bIns="65023">
            <a:spAutoFit/>
          </a:bodyPr>
          <a:lstStyle>
            <a:lvl1pPr algn="l" defTabSz="457200">
              <a:defRPr sz="2800"/>
            </a:lvl1pPr>
          </a:lstStyle>
          <a:p>
            <a:pPr/>
            <a:r>
              <a:t>zoa market place</a:t>
            </a:r>
          </a:p>
        </p:txBody>
      </p:sp>
      <p:pic>
        <p:nvPicPr>
          <p:cNvPr id="338" name="platform-icon-2-2.png"/>
          <p:cNvPicPr>
            <a:picLocks noChangeAspect="1"/>
          </p:cNvPicPr>
          <p:nvPr/>
        </p:nvPicPr>
        <p:blipFill>
          <a:blip r:embed="rId5">
            <a:extLst/>
          </a:blip>
          <a:stretch>
            <a:fillRect/>
          </a:stretch>
        </p:blipFill>
        <p:spPr>
          <a:xfrm>
            <a:off x="7138120" y="4152427"/>
            <a:ext cx="762723" cy="762723"/>
          </a:xfrm>
          <a:prstGeom prst="rect">
            <a:avLst/>
          </a:prstGeom>
          <a:ln w="12700">
            <a:miter lim="400000"/>
          </a:ln>
        </p:spPr>
      </p:pic>
      <p:pic>
        <p:nvPicPr>
          <p:cNvPr id="339" name="Identity-icon.png"/>
          <p:cNvPicPr>
            <a:picLocks noChangeAspect="1"/>
          </p:cNvPicPr>
          <p:nvPr/>
        </p:nvPicPr>
        <p:blipFill>
          <a:blip r:embed="rId6">
            <a:extLst/>
          </a:blip>
          <a:stretch>
            <a:fillRect/>
          </a:stretch>
        </p:blipFill>
        <p:spPr>
          <a:xfrm>
            <a:off x="7138120" y="5538635"/>
            <a:ext cx="762723" cy="762724"/>
          </a:xfrm>
          <a:prstGeom prst="rect">
            <a:avLst/>
          </a:prstGeom>
          <a:ln w="12700">
            <a:miter lim="400000"/>
          </a:ln>
        </p:spPr>
      </p:pic>
      <p:sp>
        <p:nvSpPr>
          <p:cNvPr id="340" name="Shape 340"/>
          <p:cNvSpPr/>
          <p:nvPr/>
        </p:nvSpPr>
        <p:spPr>
          <a:xfrm>
            <a:off x="8870298" y="3970797"/>
            <a:ext cx="3043379" cy="993649"/>
          </a:xfrm>
          <a:prstGeom prst="rect">
            <a:avLst/>
          </a:prstGeom>
          <a:ln w="12700">
            <a:miter lim="400000"/>
          </a:ln>
          <a:extLst>
            <a:ext uri="{C572A759-6A51-4108-AA02-DFA0A04FC94B}">
              <ma14:wrappingTextBoxFlag xmlns:ma14="http://schemas.microsoft.com/office/mac/drawingml/2011/main" val="1"/>
            </a:ext>
          </a:extLst>
        </p:spPr>
        <p:txBody>
          <a:bodyPr wrap="none" lIns="65023" tIns="65023" rIns="65023" bIns="65023">
            <a:spAutoFit/>
          </a:bodyPr>
          <a:lstStyle/>
          <a:p>
            <a:pPr algn="l" defTabSz="457200">
              <a:defRPr sz="2800"/>
            </a:pPr>
            <a:r>
              <a:t>GDPR compliance </a:t>
            </a:r>
            <a:br/>
            <a:r>
              <a:t>platform</a:t>
            </a:r>
          </a:p>
        </p:txBody>
      </p:sp>
      <p:sp>
        <p:nvSpPr>
          <p:cNvPr id="341" name="Shape 341"/>
          <p:cNvSpPr/>
          <p:nvPr/>
        </p:nvSpPr>
        <p:spPr>
          <a:xfrm>
            <a:off x="8784243" y="5620022"/>
            <a:ext cx="3215489" cy="561849"/>
          </a:xfrm>
          <a:prstGeom prst="rect">
            <a:avLst/>
          </a:prstGeom>
          <a:ln w="12700">
            <a:miter lim="400000"/>
          </a:ln>
          <a:extLst>
            <a:ext uri="{C572A759-6A51-4108-AA02-DFA0A04FC94B}">
              <ma14:wrappingTextBoxFlag xmlns:ma14="http://schemas.microsoft.com/office/mac/drawingml/2011/main" val="1"/>
            </a:ext>
          </a:extLst>
        </p:spPr>
        <p:txBody>
          <a:bodyPr wrap="none" lIns="65023" tIns="65023" rIns="65023" bIns="65023">
            <a:spAutoFit/>
          </a:bodyPr>
          <a:lstStyle>
            <a:lvl1pPr algn="l" defTabSz="457200">
              <a:defRPr sz="2800"/>
            </a:lvl1pPr>
          </a:lstStyle>
          <a:p>
            <a:pPr/>
            <a:r>
              <a:t>identity as a service</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43" name="Shape 343"/>
          <p:cNvSpPr/>
          <p:nvPr>
            <p:ph type="title" idx="4294967295"/>
          </p:nvPr>
        </p:nvSpPr>
        <p:spPr>
          <a:xfrm>
            <a:off x="5543574" y="6615560"/>
            <a:ext cx="1955157" cy="585492"/>
          </a:xfrm>
          <a:prstGeom prst="rect">
            <a:avLst/>
          </a:prstGeom>
        </p:spPr>
        <p:txBody>
          <a:bodyPr/>
          <a:lstStyle>
            <a:lvl1pPr algn="l" defTabSz="457200">
              <a:defRPr sz="2800">
                <a:solidFill>
                  <a:srgbClr val="53585F"/>
                </a:solidFill>
              </a:defRPr>
            </a:lvl1pPr>
          </a:lstStyle>
          <a:p>
            <a:pPr/>
            <a:r>
              <a:t>Thank you</a:t>
            </a:r>
          </a:p>
        </p:txBody>
      </p:sp>
      <p:pic>
        <p:nvPicPr>
          <p:cNvPr id="344" name="pasted-image.pdf"/>
          <p:cNvPicPr>
            <a:picLocks noChangeAspect="1"/>
          </p:cNvPicPr>
          <p:nvPr/>
        </p:nvPicPr>
        <p:blipFill>
          <a:blip r:embed="rId2">
            <a:extLst/>
          </a:blip>
          <a:stretch>
            <a:fillRect/>
          </a:stretch>
        </p:blipFill>
        <p:spPr>
          <a:xfrm>
            <a:off x="4762500" y="3479651"/>
            <a:ext cx="3479800" cy="2780248"/>
          </a:xfrm>
          <a:prstGeom prst="rect">
            <a:avLst/>
          </a:prstGeom>
          <a:ln w="12700">
            <a:miter lim="400000"/>
          </a:ln>
        </p:spPr>
      </p:pic>
      <p:sp>
        <p:nvSpPr>
          <p:cNvPr id="345" name="Shape 345"/>
          <p:cNvSpPr/>
          <p:nvPr/>
        </p:nvSpPr>
        <p:spPr>
          <a:xfrm>
            <a:off x="60444" y="38732"/>
            <a:ext cx="12883912" cy="9676137"/>
          </a:xfrm>
          <a:prstGeom prst="rect">
            <a:avLst/>
          </a:prstGeom>
          <a:ln w="127000">
            <a:solidFill>
              <a:srgbClr val="FFFB00"/>
            </a:solidFill>
            <a:miter lim="400000"/>
          </a:ln>
        </p:spPr>
        <p:txBody>
          <a:bodyPr lIns="50800" tIns="50800" rIns="50800" bIns="50800" anchor="ctr"/>
          <a:lstStyle/>
          <a:p>
            <a:pPr algn="l" defTabSz="914400">
              <a:spcBef>
                <a:spcPts val="1000"/>
              </a:spcBef>
              <a:defRPr sz="2000">
                <a:solidFill>
                  <a:srgbClr val="575F60"/>
                </a:solidFill>
              </a:defRPr>
            </a:pP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47" name="Shape 347"/>
          <p:cNvSpPr/>
          <p:nvPr>
            <p:ph type="title"/>
          </p:nvPr>
        </p:nvSpPr>
        <p:spPr>
          <a:prstGeom prst="rect">
            <a:avLst/>
          </a:prstGeom>
        </p:spPr>
        <p:txBody>
          <a:bodyPr/>
          <a:lstStyle/>
          <a:p>
            <a:pPr/>
            <a:r>
              <a:t>Contact</a:t>
            </a:r>
          </a:p>
        </p:txBody>
      </p:sp>
      <p:sp>
        <p:nvSpPr>
          <p:cNvPr id="348" name="Shape 348"/>
          <p:cNvSpPr/>
          <p:nvPr>
            <p:ph type="sldNum" sz="quarter" idx="2"/>
          </p:nvPr>
        </p:nvSpPr>
        <p:spPr>
          <a:xfrm>
            <a:off x="12125656" y="9226550"/>
            <a:ext cx="279121" cy="3175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49" name="Shape 349"/>
          <p:cNvSpPr/>
          <p:nvPr/>
        </p:nvSpPr>
        <p:spPr>
          <a:xfrm>
            <a:off x="637180" y="3961655"/>
            <a:ext cx="11466105" cy="32004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l" defTabSz="914400">
              <a:spcBef>
                <a:spcPts val="1000"/>
              </a:spcBef>
              <a:defRPr b="1" sz="2000">
                <a:solidFill>
                  <a:srgbClr val="575F60"/>
                </a:solidFill>
                <a:latin typeface="+mj-lt"/>
                <a:ea typeface="+mj-ea"/>
                <a:cs typeface="+mj-cs"/>
                <a:sym typeface="ProximaNova-Bold"/>
              </a:defRPr>
            </a:pPr>
            <a:r>
              <a:t>Bernhard Obenhuber</a:t>
            </a:r>
          </a:p>
          <a:p>
            <a:pPr algn="l" defTabSz="914400">
              <a:spcBef>
                <a:spcPts val="1000"/>
              </a:spcBef>
              <a:defRPr sz="2000">
                <a:solidFill>
                  <a:srgbClr val="575F60"/>
                </a:solidFill>
              </a:defRPr>
            </a:pPr>
            <a:r>
              <a:t>MyDataMint GmbH</a:t>
            </a:r>
          </a:p>
          <a:p>
            <a:pPr algn="l" defTabSz="914400">
              <a:spcBef>
                <a:spcPts val="1000"/>
              </a:spcBef>
              <a:defRPr sz="2000">
                <a:solidFill>
                  <a:srgbClr val="575F60"/>
                </a:solidFill>
              </a:defRPr>
            </a:pPr>
          </a:p>
          <a:p>
            <a:pPr algn="l" defTabSz="914400">
              <a:spcBef>
                <a:spcPts val="1000"/>
              </a:spcBef>
              <a:defRPr sz="2000">
                <a:solidFill>
                  <a:srgbClr val="575F60"/>
                </a:solidFill>
              </a:defRPr>
            </a:pPr>
            <a:r>
              <a:t>Giesshübelstrasse 62e</a:t>
            </a:r>
            <a:br/>
            <a:r>
              <a:t>8045 Zürich</a:t>
            </a:r>
          </a:p>
          <a:p>
            <a:pPr algn="l" defTabSz="914400">
              <a:spcBef>
                <a:spcPts val="1000"/>
              </a:spcBef>
              <a:defRPr sz="2000">
                <a:solidFill>
                  <a:srgbClr val="575F60"/>
                </a:solidFill>
              </a:defRPr>
            </a:pPr>
          </a:p>
          <a:p>
            <a:pPr algn="l" defTabSz="914400">
              <a:spcBef>
                <a:spcPts val="1000"/>
              </a:spcBef>
              <a:defRPr b="1" sz="2000">
                <a:solidFill>
                  <a:srgbClr val="575F60"/>
                </a:solidFill>
                <a:latin typeface="+mj-lt"/>
                <a:ea typeface="+mj-ea"/>
                <a:cs typeface="+mj-cs"/>
                <a:sym typeface="ProximaNova-Bold"/>
              </a:defRPr>
            </a:pPr>
            <a:r>
              <a:t>+41 76 22 18 488</a:t>
            </a:r>
          </a:p>
          <a:p>
            <a:pPr algn="l" defTabSz="914400">
              <a:spcBef>
                <a:spcPts val="1000"/>
              </a:spcBef>
              <a:defRPr sz="2000">
                <a:solidFill>
                  <a:srgbClr val="575F60"/>
                </a:solidFill>
              </a:defRPr>
            </a:pPr>
            <a:r>
              <a:rPr b="1" u="sng">
                <a:latin typeface="+mj-lt"/>
                <a:ea typeface="+mj-ea"/>
                <a:cs typeface="+mj-cs"/>
                <a:sym typeface="ProximaNova-Bold"/>
                <a:hlinkClick r:id="rId2" invalidUrl="" action="" tgtFrame="" tooltip="" history="1" highlightClick="0" endSnd="0"/>
              </a:rPr>
              <a:t>bernhard.obenhuber@zoa.me</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51" name="Shape 351"/>
          <p:cNvSpPr/>
          <p:nvPr>
            <p:ph type="title"/>
          </p:nvPr>
        </p:nvSpPr>
        <p:spPr>
          <a:prstGeom prst="rect">
            <a:avLst/>
          </a:prstGeom>
        </p:spPr>
        <p:txBody>
          <a:bodyPr/>
          <a:lstStyle/>
          <a:p>
            <a:pPr/>
            <a:r>
              <a:t>Disclaimer</a:t>
            </a:r>
          </a:p>
        </p:txBody>
      </p:sp>
      <p:sp>
        <p:nvSpPr>
          <p:cNvPr id="352" name="Shape 352"/>
          <p:cNvSpPr/>
          <p:nvPr>
            <p:ph type="sldNum" sz="quarter" idx="2"/>
          </p:nvPr>
        </p:nvSpPr>
        <p:spPr>
          <a:xfrm>
            <a:off x="12131168" y="9226550"/>
            <a:ext cx="273609" cy="3175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53" name="Shape 353"/>
          <p:cNvSpPr/>
          <p:nvPr/>
        </p:nvSpPr>
        <p:spPr>
          <a:xfrm>
            <a:off x="637180" y="5942855"/>
            <a:ext cx="7608992" cy="12192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l" defTabSz="914400">
              <a:spcBef>
                <a:spcPts val="1000"/>
              </a:spcBef>
              <a:defRPr sz="2000">
                <a:solidFill>
                  <a:srgbClr val="575F60"/>
                </a:solidFill>
              </a:defRPr>
            </a:lvl1pPr>
          </a:lstStyle>
          <a:p>
            <a:pPr/>
            <a:r>
              <a:t>The information, data, and charts embodied in this presentation are strictly confidential and are supplied on the understanding that they will be held confidentially and not disclosed to third parties without the prior written consent of the authors.</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71" name="Shape 271"/>
          <p:cNvSpPr/>
          <p:nvPr>
            <p:ph type="title"/>
          </p:nvPr>
        </p:nvSpPr>
        <p:spPr>
          <a:prstGeom prst="rect">
            <a:avLst/>
          </a:prstGeom>
        </p:spPr>
        <p:txBody>
          <a:bodyPr/>
          <a:lstStyle/>
          <a:p>
            <a:pPr/>
            <a:r>
              <a:t>Personal data as a new asset</a:t>
            </a:r>
          </a:p>
        </p:txBody>
      </p:sp>
      <p:sp>
        <p:nvSpPr>
          <p:cNvPr id="272" name="Shape 272"/>
          <p:cNvSpPr/>
          <p:nvPr>
            <p:ph type="sldNum" sz="quarter" idx="2"/>
          </p:nvPr>
        </p:nvSpPr>
        <p:spPr>
          <a:xfrm>
            <a:off x="12185930" y="9226550"/>
            <a:ext cx="218847" cy="3175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73" name="Shape 273"/>
          <p:cNvSpPr/>
          <p:nvPr/>
        </p:nvSpPr>
        <p:spPr>
          <a:xfrm>
            <a:off x="1343723" y="2686049"/>
            <a:ext cx="10317355" cy="52959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r" defTabSz="457200">
              <a:defRPr sz="1200"/>
            </a:pPr>
          </a:p>
          <a:p>
            <a:pPr defTabSz="457200">
              <a:defRPr sz="3000"/>
            </a:pPr>
            <a:r>
              <a:t>"Identity will be the most valuable commodity for citizens in the future, and it will exist primarily online."</a:t>
            </a:r>
          </a:p>
          <a:p>
            <a:pPr algn="r" defTabSz="457200">
              <a:defRPr sz="1200"/>
            </a:pPr>
          </a:p>
          <a:p>
            <a:pPr algn="r" defTabSz="457200">
              <a:defRPr sz="2000"/>
            </a:pPr>
            <a:r>
              <a:t>Eric Schmidt</a:t>
            </a:r>
          </a:p>
          <a:p>
            <a:pPr algn="r" defTabSz="457200">
              <a:defRPr sz="2000"/>
            </a:pPr>
            <a:r>
              <a:t>Executive Chairman Google</a:t>
            </a:r>
          </a:p>
          <a:p>
            <a:pPr algn="r" defTabSz="457200">
              <a:defRPr sz="1200"/>
            </a:pPr>
          </a:p>
          <a:p>
            <a:pPr algn="r" defTabSz="457200">
              <a:defRPr sz="1200"/>
            </a:pPr>
          </a:p>
          <a:p>
            <a:pPr algn="r" defTabSz="457200">
              <a:defRPr sz="1200"/>
            </a:pPr>
          </a:p>
          <a:p>
            <a:pPr algn="r" defTabSz="457200">
              <a:defRPr sz="1200"/>
            </a:pPr>
          </a:p>
          <a:p>
            <a:pPr defTabSz="457200">
              <a:defRPr sz="3000"/>
            </a:pPr>
            <a:r>
              <a:t>“Personal data is the new oil of the Internet and the new currency of the digital world.”</a:t>
            </a:r>
          </a:p>
          <a:p>
            <a:pPr algn="l" defTabSz="457200">
              <a:defRPr sz="1200"/>
            </a:pPr>
          </a:p>
          <a:p>
            <a:pPr algn="r" defTabSz="457200">
              <a:defRPr sz="2000"/>
            </a:pPr>
            <a:r>
              <a:t>Meglena Kuneva </a:t>
            </a:r>
          </a:p>
          <a:p>
            <a:pPr algn="r" defTabSz="457200">
              <a:defRPr sz="2000"/>
            </a:pPr>
            <a:r>
              <a:t>European Consumer Commissioner</a:t>
            </a:r>
          </a:p>
          <a:p>
            <a:pPr algn="r" defTabSz="457200">
              <a:defRPr sz="1200"/>
            </a:pPr>
          </a:p>
          <a:p>
            <a:pPr algn="r" defTabSz="457200">
              <a:defRPr sz="1200"/>
            </a:pPr>
          </a:p>
          <a:p>
            <a:pPr algn="r" defTabSz="457200">
              <a:defRPr sz="1200"/>
            </a:pPr>
            <a:r>
              <a:t>    </a:t>
            </a:r>
          </a:p>
        </p:txBody>
      </p:sp>
    </p:spTree>
  </p:cSld>
  <p:clrMapOvr>
    <a:masterClrMapping/>
  </p:clrMapOvr>
  <mc:AlternateContent xmlns:mc="http://schemas.openxmlformats.org/markup-compatibility/2006">
    <mc:Choice xmlns:p14="http://schemas.microsoft.com/office/powerpoint/2010/main" Requires="p14">
      <p:transition spd="fast" advClick="1" p14:dur="500">
        <p:dissolve/>
      </p:transition>
    </mc:Choice>
    <mc:Fallback>
      <p:transition spd="fast">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75" name="Shape 275"/>
          <p:cNvSpPr/>
          <p:nvPr>
            <p:ph type="title"/>
          </p:nvPr>
        </p:nvSpPr>
        <p:spPr>
          <a:prstGeom prst="rect">
            <a:avLst/>
          </a:prstGeom>
        </p:spPr>
        <p:txBody>
          <a:bodyPr/>
          <a:lstStyle/>
          <a:p>
            <a:pPr/>
            <a:r>
              <a:t>Personal data are manifold</a:t>
            </a:r>
          </a:p>
        </p:txBody>
      </p:sp>
      <p:sp>
        <p:nvSpPr>
          <p:cNvPr id="276" name="Shape 276"/>
          <p:cNvSpPr/>
          <p:nvPr>
            <p:ph type="sldNum" sz="quarter" idx="2"/>
          </p:nvPr>
        </p:nvSpPr>
        <p:spPr>
          <a:xfrm>
            <a:off x="12191442" y="9226550"/>
            <a:ext cx="213335" cy="3175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277" name="pasted-image.pdf"/>
          <p:cNvPicPr>
            <a:picLocks noChangeAspect="1"/>
          </p:cNvPicPr>
          <p:nvPr/>
        </p:nvPicPr>
        <p:blipFill>
          <a:blip r:embed="rId2">
            <a:extLst/>
          </a:blip>
          <a:stretch>
            <a:fillRect/>
          </a:stretch>
        </p:blipFill>
        <p:spPr>
          <a:xfrm>
            <a:off x="3730556" y="1443866"/>
            <a:ext cx="5062286" cy="5168255"/>
          </a:xfrm>
          <a:prstGeom prst="rect">
            <a:avLst/>
          </a:prstGeom>
          <a:ln w="12700">
            <a:miter lim="400000"/>
          </a:ln>
        </p:spPr>
      </p:pic>
      <p:sp>
        <p:nvSpPr>
          <p:cNvPr id="278" name="Shape 278"/>
          <p:cNvSpPr/>
          <p:nvPr/>
        </p:nvSpPr>
        <p:spPr>
          <a:xfrm>
            <a:off x="824435" y="6836047"/>
            <a:ext cx="11355930" cy="2197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r" defTabSz="457200">
              <a:defRPr sz="1200"/>
            </a:pPr>
          </a:p>
          <a:p>
            <a:pPr defTabSz="457200">
              <a:defRPr sz="3000"/>
            </a:pPr>
            <a:r>
              <a:t>“Personal data means any information relating to an identified or identifiable natural person. An identifiable natural person is one who can be identified, directly or indirectly.”</a:t>
            </a:r>
          </a:p>
          <a:p>
            <a:pPr algn="r" defTabSz="457200">
              <a:defRPr sz="1200"/>
            </a:pPr>
          </a:p>
          <a:p>
            <a:pPr algn="r" defTabSz="457200">
              <a:defRPr sz="2000"/>
            </a:pPr>
            <a:r>
              <a:t>EU General Data Protection Regulation</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80" name="Shape 280"/>
          <p:cNvSpPr/>
          <p:nvPr>
            <p:ph type="title"/>
          </p:nvPr>
        </p:nvSpPr>
        <p:spPr>
          <a:prstGeom prst="rect">
            <a:avLst/>
          </a:prstGeom>
        </p:spPr>
        <p:txBody>
          <a:bodyPr/>
          <a:lstStyle/>
          <a:p>
            <a:pPr/>
            <a:r>
              <a:t>What has changed in recent years</a:t>
            </a:r>
          </a:p>
        </p:txBody>
      </p:sp>
      <p:sp>
        <p:nvSpPr>
          <p:cNvPr id="281" name="Shape 281"/>
          <p:cNvSpPr/>
          <p:nvPr>
            <p:ph type="sldNum" sz="quarter" idx="2"/>
          </p:nvPr>
        </p:nvSpPr>
        <p:spPr>
          <a:xfrm>
            <a:off x="12191264" y="9226550"/>
            <a:ext cx="213513" cy="3175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82" name="Shape 282"/>
          <p:cNvSpPr/>
          <p:nvPr/>
        </p:nvSpPr>
        <p:spPr>
          <a:xfrm>
            <a:off x="2682482" y="3072940"/>
            <a:ext cx="8102067" cy="834767"/>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lgn="l" defTabSz="914400">
              <a:lnSpc>
                <a:spcPct val="110000"/>
              </a:lnSpc>
              <a:spcBef>
                <a:spcPts val="1200"/>
              </a:spcBef>
              <a:defRPr sz="2200">
                <a:solidFill>
                  <a:srgbClr val="4C4A43"/>
                </a:solidFill>
              </a:defRPr>
            </a:pPr>
            <a:r>
              <a:t>We do more and </a:t>
            </a:r>
            <a:r>
              <a:rPr b="1">
                <a:latin typeface="+mj-lt"/>
                <a:ea typeface="+mj-ea"/>
                <a:cs typeface="+mj-cs"/>
                <a:sym typeface="ProximaNova-Bold"/>
              </a:rPr>
              <a:t>more activities online</a:t>
            </a:r>
            <a:r>
              <a:t>. From online shopping to </a:t>
            </a:r>
            <a:br/>
            <a:r>
              <a:t>banking and online media consumption. </a:t>
            </a:r>
          </a:p>
        </p:txBody>
      </p:sp>
      <p:sp>
        <p:nvSpPr>
          <p:cNvPr id="283" name="Shape 283"/>
          <p:cNvSpPr/>
          <p:nvPr/>
        </p:nvSpPr>
        <p:spPr>
          <a:xfrm>
            <a:off x="2683724" y="4459417"/>
            <a:ext cx="7422846" cy="834766"/>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lgn="l" defTabSz="914400">
              <a:lnSpc>
                <a:spcPct val="110000"/>
              </a:lnSpc>
              <a:spcBef>
                <a:spcPts val="1200"/>
              </a:spcBef>
              <a:defRPr sz="2200">
                <a:solidFill>
                  <a:srgbClr val="4C4A43"/>
                </a:solidFill>
              </a:defRPr>
            </a:pPr>
            <a:r>
              <a:t>Powerful </a:t>
            </a:r>
            <a:r>
              <a:rPr b="1">
                <a:latin typeface="+mj-lt"/>
                <a:ea typeface="+mj-ea"/>
                <a:cs typeface="+mj-cs"/>
                <a:sym typeface="ProximaNova-Bold"/>
              </a:rPr>
              <a:t>data analytics </a:t>
            </a:r>
            <a:r>
              <a:t>capabilities emerging (i.e. semantic </a:t>
            </a:r>
            <a:br/>
            <a:r>
              <a:t>analysis, natural language processing, artificial intelligence) </a:t>
            </a:r>
          </a:p>
        </p:txBody>
      </p:sp>
      <p:sp>
        <p:nvSpPr>
          <p:cNvPr id="284" name="Shape 284"/>
          <p:cNvSpPr/>
          <p:nvPr/>
        </p:nvSpPr>
        <p:spPr>
          <a:xfrm>
            <a:off x="2695365" y="5845893"/>
            <a:ext cx="7298234" cy="834767"/>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lgn="l" defTabSz="914400">
              <a:lnSpc>
                <a:spcPct val="110000"/>
              </a:lnSpc>
              <a:spcBef>
                <a:spcPts val="1200"/>
              </a:spcBef>
              <a:defRPr sz="2200">
                <a:solidFill>
                  <a:srgbClr val="4C4A43"/>
                </a:solidFill>
              </a:defRPr>
            </a:pPr>
            <a:r>
              <a:rPr b="1">
                <a:latin typeface="+mj-lt"/>
                <a:ea typeface="+mj-ea"/>
                <a:cs typeface="+mj-cs"/>
                <a:sym typeface="ProximaNova-Bold"/>
              </a:rPr>
              <a:t>Linked Data</a:t>
            </a:r>
            <a:r>
              <a:t>: Data from various sources can be connected </a:t>
            </a:r>
            <a:br/>
            <a:r>
              <a:t>and linked for data analysis purposes.  </a:t>
            </a:r>
          </a:p>
        </p:txBody>
      </p:sp>
      <p:sp>
        <p:nvSpPr>
          <p:cNvPr id="285" name="Shape 285"/>
          <p:cNvSpPr/>
          <p:nvPr/>
        </p:nvSpPr>
        <p:spPr>
          <a:xfrm>
            <a:off x="2012388" y="3058523"/>
            <a:ext cx="325760" cy="863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sz="5000">
                <a:solidFill>
                  <a:srgbClr val="93C2E5"/>
                </a:solidFill>
                <a:latin typeface="Helvetica"/>
                <a:ea typeface="Helvetica"/>
                <a:cs typeface="Helvetica"/>
                <a:sym typeface="Helvetica"/>
              </a:defRPr>
            </a:lvl1pPr>
          </a:lstStyle>
          <a:p>
            <a:pPr/>
            <a:r>
              <a:t>!</a:t>
            </a:r>
          </a:p>
        </p:txBody>
      </p:sp>
      <p:sp>
        <p:nvSpPr>
          <p:cNvPr id="286" name="Shape 286"/>
          <p:cNvSpPr/>
          <p:nvPr/>
        </p:nvSpPr>
        <p:spPr>
          <a:xfrm>
            <a:off x="2012388" y="4444999"/>
            <a:ext cx="325760" cy="863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sz="5000">
                <a:solidFill>
                  <a:srgbClr val="93C2E5"/>
                </a:solidFill>
                <a:latin typeface="Helvetica"/>
                <a:ea typeface="Helvetica"/>
                <a:cs typeface="Helvetica"/>
                <a:sym typeface="Helvetica"/>
              </a:defRPr>
            </a:lvl1pPr>
          </a:lstStyle>
          <a:p>
            <a:pPr/>
            <a:r>
              <a:t>!</a:t>
            </a:r>
          </a:p>
        </p:txBody>
      </p:sp>
      <p:sp>
        <p:nvSpPr>
          <p:cNvPr id="287" name="Shape 287"/>
          <p:cNvSpPr/>
          <p:nvPr/>
        </p:nvSpPr>
        <p:spPr>
          <a:xfrm>
            <a:off x="2012388" y="5831476"/>
            <a:ext cx="325760" cy="863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sz="5000">
                <a:solidFill>
                  <a:srgbClr val="93C2E5"/>
                </a:solidFill>
                <a:latin typeface="Helvetica"/>
                <a:ea typeface="Helvetica"/>
                <a:cs typeface="Helvetica"/>
                <a:sym typeface="Helvetica"/>
              </a:defRPr>
            </a:lvl1pPr>
          </a:lstStyle>
          <a:p>
            <a:pPr/>
            <a:r>
              <a:t>!</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89" name="Shape 289"/>
          <p:cNvSpPr/>
          <p:nvPr>
            <p:ph type="title"/>
          </p:nvPr>
        </p:nvSpPr>
        <p:spPr>
          <a:prstGeom prst="rect">
            <a:avLst/>
          </a:prstGeom>
        </p:spPr>
        <p:txBody>
          <a:bodyPr/>
          <a:lstStyle/>
          <a:p>
            <a:pPr/>
            <a:r>
              <a:t>Value of personal data</a:t>
            </a:r>
          </a:p>
        </p:txBody>
      </p:sp>
      <p:sp>
        <p:nvSpPr>
          <p:cNvPr id="290" name="Shape 290"/>
          <p:cNvSpPr/>
          <p:nvPr>
            <p:ph type="sldNum" sz="quarter" idx="2"/>
          </p:nvPr>
        </p:nvSpPr>
        <p:spPr>
          <a:xfrm>
            <a:off x="12185574" y="9226550"/>
            <a:ext cx="219203" cy="3175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aphicFrame>
        <p:nvGraphicFramePr>
          <p:cNvPr id="291" name="Chart 291"/>
          <p:cNvGraphicFramePr/>
          <p:nvPr/>
        </p:nvGraphicFramePr>
        <p:xfrm>
          <a:off x="3264871" y="3651386"/>
          <a:ext cx="6089647" cy="3642772"/>
        </p:xfrm>
        <a:graphic xmlns:a="http://schemas.openxmlformats.org/drawingml/2006/main">
          <a:graphicData uri="http://schemas.openxmlformats.org/drawingml/2006/chart">
            <c:chart xmlns:c="http://schemas.openxmlformats.org/drawingml/2006/chart" r:id="rId2"/>
          </a:graphicData>
        </a:graphic>
      </p:graphicFrame>
      <p:sp>
        <p:nvSpPr>
          <p:cNvPr id="292" name="Shape 292"/>
          <p:cNvSpPr/>
          <p:nvPr/>
        </p:nvSpPr>
        <p:spPr>
          <a:xfrm>
            <a:off x="3242621" y="2474428"/>
            <a:ext cx="6519558" cy="1219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defTabSz="457200">
              <a:defRPr sz="2400"/>
            </a:pPr>
            <a:r>
              <a:t>Value of personal data according to the Boston Consulting Group, in EUR bn</a:t>
            </a:r>
          </a:p>
          <a:p>
            <a:pPr algn="r" defTabSz="457200">
              <a:defRPr sz="1200"/>
            </a:pPr>
            <a:r>
              <a:t>    </a:t>
            </a:r>
          </a:p>
        </p:txBody>
      </p:sp>
      <p:sp>
        <p:nvSpPr>
          <p:cNvPr id="293" name="Shape 293"/>
          <p:cNvSpPr/>
          <p:nvPr/>
        </p:nvSpPr>
        <p:spPr>
          <a:xfrm>
            <a:off x="2367017" y="7277100"/>
            <a:ext cx="7106739" cy="384048"/>
          </a:xfrm>
          <a:prstGeom prst="rect">
            <a:avLst/>
          </a:prstGeom>
          <a:ln w="12700">
            <a:miter lim="400000"/>
          </a:ln>
          <a:extLst>
            <a:ext uri="{C572A759-6A51-4108-AA02-DFA0A04FC94B}">
              <ma14:wrappingTextBoxFlag xmlns:ma14="http://schemas.microsoft.com/office/mac/drawingml/2011/main" val="1"/>
            </a:ext>
          </a:extLst>
        </p:spPr>
        <p:txBody>
          <a:bodyPr lIns="65023" tIns="65023" rIns="65023" bIns="65023">
            <a:spAutoFit/>
          </a:bodyPr>
          <a:lstStyle>
            <a:lvl1pPr algn="r" defTabSz="457200"/>
          </a:lstStyle>
          <a:p>
            <a:pPr/>
            <a:r>
              <a:t>Source: Boston Consulting Group</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95" name="Shape 295"/>
          <p:cNvSpPr/>
          <p:nvPr>
            <p:ph type="title"/>
          </p:nvPr>
        </p:nvSpPr>
        <p:spPr>
          <a:prstGeom prst="rect">
            <a:avLst/>
          </a:prstGeom>
        </p:spPr>
        <p:txBody>
          <a:bodyPr/>
          <a:lstStyle/>
          <a:p>
            <a:pPr/>
            <a:r>
              <a:t>Privacy concerns are rising </a:t>
            </a:r>
          </a:p>
        </p:txBody>
      </p:sp>
      <p:sp>
        <p:nvSpPr>
          <p:cNvPr id="296" name="Shape 296"/>
          <p:cNvSpPr/>
          <p:nvPr>
            <p:ph type="sldNum" sz="quarter" idx="2"/>
          </p:nvPr>
        </p:nvSpPr>
        <p:spPr>
          <a:xfrm>
            <a:off x="12185397" y="9226550"/>
            <a:ext cx="219380" cy="3175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aphicFrame>
        <p:nvGraphicFramePr>
          <p:cNvPr id="297" name="Chart 297"/>
          <p:cNvGraphicFramePr/>
          <p:nvPr/>
        </p:nvGraphicFramePr>
        <p:xfrm>
          <a:off x="779294" y="2630391"/>
          <a:ext cx="11442736" cy="5031413"/>
        </p:xfrm>
        <a:graphic xmlns:a="http://schemas.openxmlformats.org/drawingml/2006/main">
          <a:graphicData uri="http://schemas.openxmlformats.org/drawingml/2006/chart">
            <c:chart xmlns:c="http://schemas.openxmlformats.org/drawingml/2006/chart" r:id="rId2"/>
          </a:graphicData>
        </a:graphic>
      </p:graphicFrame>
      <p:sp>
        <p:nvSpPr>
          <p:cNvPr id="298" name="Shape 298"/>
          <p:cNvSpPr/>
          <p:nvPr/>
        </p:nvSpPr>
        <p:spPr>
          <a:xfrm>
            <a:off x="603392" y="1558620"/>
            <a:ext cx="7648374" cy="866649"/>
          </a:xfrm>
          <a:prstGeom prst="rect">
            <a:avLst/>
          </a:prstGeom>
          <a:ln w="12700">
            <a:miter lim="400000"/>
          </a:ln>
          <a:extLst>
            <a:ext uri="{C572A759-6A51-4108-AA02-DFA0A04FC94B}">
              <ma14:wrappingTextBoxFlag xmlns:ma14="http://schemas.microsoft.com/office/mac/drawingml/2011/main" val="1"/>
            </a:ext>
          </a:extLst>
        </p:spPr>
        <p:txBody>
          <a:bodyPr lIns="65023" tIns="65023" rIns="65023" bIns="65023">
            <a:spAutoFit/>
          </a:bodyPr>
          <a:lstStyle>
            <a:lvl1pPr algn="l" defTabSz="457200">
              <a:defRPr sz="2400"/>
            </a:lvl1pPr>
          </a:lstStyle>
          <a:p>
            <a:pPr/>
            <a:r>
              <a:t>How concerned are you about advertisers and companies tracking your behavior across the web?</a:t>
            </a:r>
          </a:p>
        </p:txBody>
      </p:sp>
      <p:sp>
        <p:nvSpPr>
          <p:cNvPr id="299" name="Shape 299"/>
          <p:cNvSpPr/>
          <p:nvPr/>
        </p:nvSpPr>
        <p:spPr>
          <a:xfrm>
            <a:off x="5262898" y="7712240"/>
            <a:ext cx="7106738" cy="384049"/>
          </a:xfrm>
          <a:prstGeom prst="rect">
            <a:avLst/>
          </a:prstGeom>
          <a:ln w="12700">
            <a:miter lim="400000"/>
          </a:ln>
          <a:extLst>
            <a:ext uri="{C572A759-6A51-4108-AA02-DFA0A04FC94B}">
              <ma14:wrappingTextBoxFlag xmlns:ma14="http://schemas.microsoft.com/office/mac/drawingml/2011/main" val="1"/>
            </a:ext>
          </a:extLst>
        </p:spPr>
        <p:txBody>
          <a:bodyPr lIns="65023" tIns="65023" rIns="65023" bIns="65023">
            <a:spAutoFit/>
          </a:bodyPr>
          <a:lstStyle/>
          <a:p>
            <a:pPr algn="r" defTabSz="457200"/>
            <a:r>
              <a:t>Source: Wallstreet Journal, </a:t>
            </a:r>
            <a:r>
              <a:t>http://blogs.wsj.com/wtk/</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01" name="Shape 301"/>
          <p:cNvSpPr/>
          <p:nvPr>
            <p:ph type="title"/>
          </p:nvPr>
        </p:nvSpPr>
        <p:spPr>
          <a:prstGeom prst="rect">
            <a:avLst/>
          </a:prstGeom>
        </p:spPr>
        <p:txBody>
          <a:bodyPr/>
          <a:lstStyle/>
          <a:p>
            <a:pPr/>
            <a:r>
              <a:t>EU GDPR - new personal data regulation</a:t>
            </a:r>
          </a:p>
        </p:txBody>
      </p:sp>
      <p:sp>
        <p:nvSpPr>
          <p:cNvPr id="302" name="Shape 302"/>
          <p:cNvSpPr/>
          <p:nvPr>
            <p:ph type="sldNum" sz="quarter" idx="2"/>
          </p:nvPr>
        </p:nvSpPr>
        <p:spPr>
          <a:xfrm>
            <a:off x="12198909" y="9226550"/>
            <a:ext cx="205868" cy="3175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03" name="Shape 303"/>
          <p:cNvSpPr/>
          <p:nvPr/>
        </p:nvSpPr>
        <p:spPr>
          <a:xfrm>
            <a:off x="4120233" y="4298602"/>
            <a:ext cx="8238280" cy="152908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l" defTabSz="457200">
              <a:lnSpc>
                <a:spcPct val="90000"/>
              </a:lnSpc>
              <a:defRPr b="1" sz="3600">
                <a:solidFill>
                  <a:srgbClr val="9A9FA0"/>
                </a:solidFill>
                <a:latin typeface="+mj-lt"/>
                <a:ea typeface="+mj-ea"/>
                <a:cs typeface="+mj-cs"/>
                <a:sym typeface="ProximaNova-Bold"/>
              </a:defRPr>
            </a:pPr>
            <a:r>
              <a:rPr sz="7200">
                <a:solidFill>
                  <a:srgbClr val="DB552C"/>
                </a:solidFill>
              </a:rPr>
              <a:t>87%</a:t>
            </a:r>
            <a:r>
              <a:rPr sz="7200"/>
              <a:t> </a:t>
            </a:r>
            <a:r>
              <a:t>of </a:t>
            </a:r>
            <a:r>
              <a:rPr>
                <a:solidFill>
                  <a:srgbClr val="DB552C"/>
                </a:solidFill>
              </a:rPr>
              <a:t>CIOs are concerned</a:t>
            </a:r>
          </a:p>
          <a:p>
            <a:pPr algn="l" defTabSz="457200">
              <a:defRPr b="1" sz="3600">
                <a:solidFill>
                  <a:srgbClr val="9A9FA0"/>
                </a:solidFill>
                <a:latin typeface="+mj-lt"/>
                <a:ea typeface="+mj-ea"/>
                <a:cs typeface="+mj-cs"/>
                <a:sym typeface="ProximaNova-Bold"/>
              </a:defRPr>
            </a:pPr>
            <a:r>
              <a:t>about new EU GDPR regulation</a:t>
            </a:r>
          </a:p>
        </p:txBody>
      </p:sp>
      <p:sp>
        <p:nvSpPr>
          <p:cNvPr id="304" name="Shape 304"/>
          <p:cNvSpPr/>
          <p:nvPr/>
        </p:nvSpPr>
        <p:spPr>
          <a:xfrm>
            <a:off x="4120233" y="6635208"/>
            <a:ext cx="8238280" cy="152908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l" defTabSz="457200">
              <a:lnSpc>
                <a:spcPct val="90000"/>
              </a:lnSpc>
              <a:defRPr b="1" sz="3600">
                <a:solidFill>
                  <a:srgbClr val="9A9FA0"/>
                </a:solidFill>
                <a:latin typeface="+mj-lt"/>
                <a:ea typeface="+mj-ea"/>
                <a:cs typeface="+mj-cs"/>
                <a:sym typeface="ProximaNova-Bold"/>
              </a:defRPr>
            </a:pPr>
            <a:r>
              <a:rPr sz="7200">
                <a:solidFill>
                  <a:srgbClr val="DB552C"/>
                </a:solidFill>
              </a:rPr>
              <a:t>Fines</a:t>
            </a:r>
            <a:r>
              <a:t> of up </a:t>
            </a:r>
            <a:r>
              <a:rPr sz="7200">
                <a:solidFill>
                  <a:srgbClr val="DB552C"/>
                </a:solidFill>
              </a:rPr>
              <a:t>4%</a:t>
            </a:r>
            <a:r>
              <a:t> </a:t>
            </a:r>
            <a:r>
              <a:t>of </a:t>
            </a:r>
            <a:r>
              <a:rPr>
                <a:solidFill>
                  <a:srgbClr val="DB552C"/>
                </a:solidFill>
              </a:rPr>
              <a:t>annual worldwide sales</a:t>
            </a:r>
          </a:p>
        </p:txBody>
      </p:sp>
      <p:sp>
        <p:nvSpPr>
          <p:cNvPr id="305" name="Shape 305"/>
          <p:cNvSpPr/>
          <p:nvPr/>
        </p:nvSpPr>
        <p:spPr>
          <a:xfrm>
            <a:off x="-4956253" y="1928227"/>
            <a:ext cx="11730440" cy="202057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r" defTabSz="457200">
              <a:lnSpc>
                <a:spcPct val="90000"/>
              </a:lnSpc>
              <a:defRPr b="1" sz="3600">
                <a:solidFill>
                  <a:srgbClr val="63BE7D"/>
                </a:solidFill>
                <a:latin typeface="+mj-lt"/>
                <a:ea typeface="+mj-ea"/>
                <a:cs typeface="+mj-cs"/>
                <a:sym typeface="ProximaNova-Bold"/>
              </a:defRPr>
            </a:pPr>
            <a:r>
              <a:rPr sz="7200">
                <a:solidFill>
                  <a:srgbClr val="258ABE"/>
                </a:solidFill>
              </a:rPr>
              <a:t>25 May 2018</a:t>
            </a:r>
            <a:br>
              <a:rPr sz="7200"/>
            </a:br>
            <a:r>
              <a:rPr>
                <a:solidFill>
                  <a:srgbClr val="9A9FA0"/>
                </a:solidFill>
              </a:rPr>
              <a:t>EU </a:t>
            </a:r>
            <a:r>
              <a:rPr>
                <a:solidFill>
                  <a:srgbClr val="9A9FA0"/>
                </a:solidFill>
              </a:rPr>
              <a:t>General Data </a:t>
            </a:r>
            <a:endParaRPr>
              <a:solidFill>
                <a:srgbClr val="9A9FA0"/>
              </a:solidFill>
            </a:endParaRPr>
          </a:p>
          <a:p>
            <a:pPr algn="r" defTabSz="457200">
              <a:lnSpc>
                <a:spcPct val="90000"/>
              </a:lnSpc>
              <a:defRPr b="1" sz="3600">
                <a:solidFill>
                  <a:srgbClr val="63BE7D"/>
                </a:solidFill>
                <a:latin typeface="+mj-lt"/>
                <a:ea typeface="+mj-ea"/>
                <a:cs typeface="+mj-cs"/>
                <a:sym typeface="ProximaNova-Bold"/>
              </a:defRPr>
            </a:pPr>
            <a:r>
              <a:rPr>
                <a:solidFill>
                  <a:srgbClr val="9A9FA0"/>
                </a:solidFill>
              </a:rPr>
              <a:t>Protection Regulation (GDPR)</a:t>
            </a:r>
            <a:r>
              <a:t> </a:t>
            </a:r>
          </a:p>
        </p:txBody>
      </p:sp>
      <p:sp>
        <p:nvSpPr>
          <p:cNvPr id="306" name="Shape 306"/>
          <p:cNvSpPr/>
          <p:nvPr/>
        </p:nvSpPr>
        <p:spPr>
          <a:xfrm>
            <a:off x="7193535" y="2093380"/>
            <a:ext cx="5385183" cy="1943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defRPr>
                <a:solidFill>
                  <a:srgbClr val="A6AAA9"/>
                </a:solidFill>
              </a:defRPr>
            </a:pPr>
            <a:r>
              <a:rPr sz="2400"/>
              <a:t>Far reaching rights for individuals: data access, data rectification, data deletion and data portability. Consent to marketing, profiling, automated decision making.  </a:t>
            </a:r>
            <a:r>
              <a:t> </a:t>
            </a:r>
          </a:p>
        </p:txBody>
      </p:sp>
      <p:sp>
        <p:nvSpPr>
          <p:cNvPr id="307" name="Shape 307"/>
          <p:cNvSpPr/>
          <p:nvPr/>
        </p:nvSpPr>
        <p:spPr>
          <a:xfrm flipV="1">
            <a:off x="6983861" y="2173972"/>
            <a:ext cx="1" cy="1781917"/>
          </a:xfrm>
          <a:prstGeom prst="line">
            <a:avLst/>
          </a:prstGeom>
          <a:ln w="50800">
            <a:solidFill>
              <a:srgbClr val="A6AAA9"/>
            </a:solidFill>
            <a:miter lim="400000"/>
          </a:ln>
        </p:spPr>
        <p:txBody>
          <a:bodyPr lIns="50800" tIns="50800" rIns="50800" bIns="50800" anchor="ctr"/>
          <a:lstStyle/>
          <a:p>
            <a:pPr algn="l" defTabSz="914400">
              <a:spcBef>
                <a:spcPts val="1000"/>
              </a:spcBef>
              <a:defRPr sz="2000">
                <a:solidFill>
                  <a:srgbClr val="575F60"/>
                </a:solidFill>
              </a:defRPr>
            </a:pP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09" name="Shape 309"/>
          <p:cNvSpPr/>
          <p:nvPr>
            <p:ph type="title"/>
          </p:nvPr>
        </p:nvSpPr>
        <p:spPr>
          <a:prstGeom prst="rect">
            <a:avLst/>
          </a:prstGeom>
        </p:spPr>
        <p:txBody>
          <a:bodyPr/>
          <a:lstStyle/>
          <a:p>
            <a:pPr/>
            <a:r>
              <a:t>Personal data market places emerging</a:t>
            </a:r>
          </a:p>
        </p:txBody>
      </p:sp>
      <p:sp>
        <p:nvSpPr>
          <p:cNvPr id="310" name="Shape 310"/>
          <p:cNvSpPr/>
          <p:nvPr>
            <p:ph type="sldNum" sz="quarter" idx="2"/>
          </p:nvPr>
        </p:nvSpPr>
        <p:spPr>
          <a:xfrm>
            <a:off x="12187175" y="9226550"/>
            <a:ext cx="217602" cy="3175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311" name="CkVLCWAXAAA2Q-9.png"/>
          <p:cNvPicPr>
            <a:picLocks noChangeAspect="1"/>
          </p:cNvPicPr>
          <p:nvPr/>
        </p:nvPicPr>
        <p:blipFill>
          <a:blip r:embed="rId2">
            <a:extLst/>
          </a:blip>
          <a:stretch>
            <a:fillRect/>
          </a:stretch>
        </p:blipFill>
        <p:spPr>
          <a:xfrm>
            <a:off x="1099030" y="2806521"/>
            <a:ext cx="2184401" cy="1092201"/>
          </a:xfrm>
          <a:prstGeom prst="rect">
            <a:avLst/>
          </a:prstGeom>
          <a:ln w="12700">
            <a:miter lim="400000"/>
          </a:ln>
        </p:spPr>
      </p:pic>
      <p:pic>
        <p:nvPicPr>
          <p:cNvPr id="312" name="logo2.png"/>
          <p:cNvPicPr>
            <a:picLocks noChangeAspect="1"/>
          </p:cNvPicPr>
          <p:nvPr/>
        </p:nvPicPr>
        <p:blipFill>
          <a:blip r:embed="rId3">
            <a:extLst/>
          </a:blip>
          <a:stretch>
            <a:fillRect/>
          </a:stretch>
        </p:blipFill>
        <p:spPr>
          <a:xfrm>
            <a:off x="1305634" y="6411074"/>
            <a:ext cx="1771193" cy="507743"/>
          </a:xfrm>
          <a:prstGeom prst="rect">
            <a:avLst/>
          </a:prstGeom>
          <a:ln w="12700">
            <a:miter lim="400000"/>
          </a:ln>
        </p:spPr>
      </p:pic>
      <p:pic>
        <p:nvPicPr>
          <p:cNvPr id="313" name="gI_59320_Datacoup_Logo.png"/>
          <p:cNvPicPr>
            <a:picLocks noChangeAspect="1"/>
          </p:cNvPicPr>
          <p:nvPr/>
        </p:nvPicPr>
        <p:blipFill>
          <a:blip r:embed="rId4">
            <a:extLst/>
          </a:blip>
          <a:stretch>
            <a:fillRect/>
          </a:stretch>
        </p:blipFill>
        <p:spPr>
          <a:xfrm>
            <a:off x="1556230" y="4297459"/>
            <a:ext cx="1270001" cy="1270001"/>
          </a:xfrm>
          <a:prstGeom prst="rect">
            <a:avLst/>
          </a:prstGeom>
          <a:ln w="12700">
            <a:miter lim="400000"/>
          </a:ln>
        </p:spPr>
      </p:pic>
      <p:pic>
        <p:nvPicPr>
          <p:cNvPr id="314" name="Screen Shot 2016-10-14 at 08.30.04.png"/>
          <p:cNvPicPr>
            <a:picLocks noChangeAspect="1"/>
          </p:cNvPicPr>
          <p:nvPr/>
        </p:nvPicPr>
        <p:blipFill>
          <a:blip r:embed="rId5">
            <a:extLst/>
          </a:blip>
          <a:stretch>
            <a:fillRect/>
          </a:stretch>
        </p:blipFill>
        <p:spPr>
          <a:xfrm>
            <a:off x="7289825" y="2806521"/>
            <a:ext cx="1498601" cy="858496"/>
          </a:xfrm>
          <a:prstGeom prst="rect">
            <a:avLst/>
          </a:prstGeom>
          <a:ln w="12700">
            <a:miter lim="400000"/>
          </a:ln>
        </p:spPr>
      </p:pic>
      <p:pic>
        <p:nvPicPr>
          <p:cNvPr id="315" name="logo-zoa II.png"/>
          <p:cNvPicPr>
            <a:picLocks noChangeAspect="1"/>
          </p:cNvPicPr>
          <p:nvPr/>
        </p:nvPicPr>
        <p:blipFill>
          <a:blip r:embed="rId6">
            <a:extLst/>
          </a:blip>
          <a:stretch>
            <a:fillRect/>
          </a:stretch>
        </p:blipFill>
        <p:spPr>
          <a:xfrm>
            <a:off x="7494489" y="6074395"/>
            <a:ext cx="1089273" cy="858496"/>
          </a:xfrm>
          <a:prstGeom prst="rect">
            <a:avLst/>
          </a:prstGeom>
          <a:ln w="12700">
            <a:miter lim="400000"/>
          </a:ln>
        </p:spPr>
      </p:pic>
      <p:pic>
        <p:nvPicPr>
          <p:cNvPr id="316" name="Screen Shot 2016-10-14 at 08.42.43.png"/>
          <p:cNvPicPr>
            <a:picLocks noChangeAspect="1"/>
          </p:cNvPicPr>
          <p:nvPr/>
        </p:nvPicPr>
        <p:blipFill>
          <a:blip r:embed="rId7">
            <a:extLst/>
          </a:blip>
          <a:stretch>
            <a:fillRect/>
          </a:stretch>
        </p:blipFill>
        <p:spPr>
          <a:xfrm>
            <a:off x="7191069" y="4316274"/>
            <a:ext cx="1696113" cy="942285"/>
          </a:xfrm>
          <a:prstGeom prst="rect">
            <a:avLst/>
          </a:prstGeom>
          <a:ln w="12700">
            <a:miter lim="400000"/>
          </a:ln>
        </p:spPr>
      </p:pic>
      <p:sp>
        <p:nvSpPr>
          <p:cNvPr id="317" name="Shape 317"/>
          <p:cNvSpPr/>
          <p:nvPr/>
        </p:nvSpPr>
        <p:spPr>
          <a:xfrm>
            <a:off x="3296511" y="2981680"/>
            <a:ext cx="2927301" cy="431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914400">
              <a:lnSpc>
                <a:spcPct val="110000"/>
              </a:lnSpc>
              <a:spcBef>
                <a:spcPts val="1200"/>
              </a:spcBef>
              <a:defRPr b="1" sz="2200">
                <a:solidFill>
                  <a:srgbClr val="4C4A43"/>
                </a:solidFill>
                <a:latin typeface="+mj-lt"/>
                <a:ea typeface="+mj-ea"/>
                <a:cs typeface="+mj-cs"/>
                <a:sym typeface="ProximaNova-Bold"/>
              </a:defRPr>
            </a:lvl1pPr>
          </a:lstStyle>
          <a:p>
            <a:pPr/>
            <a:r>
              <a:t>Emvolution (Germany)</a:t>
            </a:r>
          </a:p>
        </p:txBody>
      </p:sp>
      <p:sp>
        <p:nvSpPr>
          <p:cNvPr id="318" name="Shape 318"/>
          <p:cNvSpPr/>
          <p:nvPr/>
        </p:nvSpPr>
        <p:spPr>
          <a:xfrm>
            <a:off x="3296511" y="4571516"/>
            <a:ext cx="2098600" cy="431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914400">
              <a:lnSpc>
                <a:spcPct val="110000"/>
              </a:lnSpc>
              <a:spcBef>
                <a:spcPts val="1200"/>
              </a:spcBef>
              <a:defRPr b="1" sz="2200">
                <a:solidFill>
                  <a:srgbClr val="4C4A43"/>
                </a:solidFill>
                <a:latin typeface="+mj-lt"/>
                <a:ea typeface="+mj-ea"/>
                <a:cs typeface="+mj-cs"/>
                <a:sym typeface="ProximaNova-Bold"/>
              </a:defRPr>
            </a:lvl1pPr>
          </a:lstStyle>
          <a:p>
            <a:pPr/>
            <a:r>
              <a:t>datacoup (USA)</a:t>
            </a:r>
          </a:p>
        </p:txBody>
      </p:sp>
      <p:sp>
        <p:nvSpPr>
          <p:cNvPr id="319" name="Shape 319"/>
          <p:cNvSpPr/>
          <p:nvPr/>
        </p:nvSpPr>
        <p:spPr>
          <a:xfrm>
            <a:off x="3296511" y="6449045"/>
            <a:ext cx="1901344" cy="431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914400">
              <a:lnSpc>
                <a:spcPct val="110000"/>
              </a:lnSpc>
              <a:spcBef>
                <a:spcPts val="1200"/>
              </a:spcBef>
              <a:defRPr b="1" sz="2200">
                <a:solidFill>
                  <a:srgbClr val="4C4A43"/>
                </a:solidFill>
                <a:latin typeface="+mj-lt"/>
                <a:ea typeface="+mj-ea"/>
                <a:cs typeface="+mj-cs"/>
                <a:sym typeface="ProximaNova-Bold"/>
              </a:defRPr>
            </a:lvl1pPr>
          </a:lstStyle>
          <a:p>
            <a:pPr/>
            <a:r>
              <a:t>people.io (UK)</a:t>
            </a:r>
          </a:p>
        </p:txBody>
      </p:sp>
      <p:sp>
        <p:nvSpPr>
          <p:cNvPr id="320" name="Shape 320"/>
          <p:cNvSpPr/>
          <p:nvPr/>
        </p:nvSpPr>
        <p:spPr>
          <a:xfrm>
            <a:off x="9274857" y="2981680"/>
            <a:ext cx="2105585" cy="431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914400">
              <a:lnSpc>
                <a:spcPct val="110000"/>
              </a:lnSpc>
              <a:spcBef>
                <a:spcPts val="1200"/>
              </a:spcBef>
              <a:defRPr b="1" sz="2200">
                <a:solidFill>
                  <a:srgbClr val="4C4A43"/>
                </a:solidFill>
                <a:latin typeface="+mj-lt"/>
                <a:ea typeface="+mj-ea"/>
                <a:cs typeface="+mj-cs"/>
                <a:sym typeface="ProximaNova-Bold"/>
              </a:defRPr>
            </a:lvl1pPr>
          </a:lstStyle>
          <a:p>
            <a:pPr/>
            <a:r>
              <a:t>DataWallet (UK)</a:t>
            </a:r>
          </a:p>
        </p:txBody>
      </p:sp>
      <p:sp>
        <p:nvSpPr>
          <p:cNvPr id="321" name="Shape 321"/>
          <p:cNvSpPr/>
          <p:nvPr/>
        </p:nvSpPr>
        <p:spPr>
          <a:xfrm>
            <a:off x="9274857" y="4571516"/>
            <a:ext cx="2117320" cy="431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914400">
              <a:lnSpc>
                <a:spcPct val="110000"/>
              </a:lnSpc>
              <a:spcBef>
                <a:spcPts val="1200"/>
              </a:spcBef>
              <a:defRPr b="1" sz="2200">
                <a:solidFill>
                  <a:srgbClr val="4C4A43"/>
                </a:solidFill>
                <a:latin typeface="+mj-lt"/>
                <a:ea typeface="+mj-ea"/>
                <a:cs typeface="+mj-cs"/>
                <a:sym typeface="ProximaNova-Bold"/>
              </a:defRPr>
            </a:lvl1pPr>
          </a:lstStyle>
          <a:p>
            <a:pPr/>
            <a:r>
              <a:t>handshake (UK)</a:t>
            </a:r>
          </a:p>
        </p:txBody>
      </p:sp>
      <p:sp>
        <p:nvSpPr>
          <p:cNvPr id="322" name="Shape 322"/>
          <p:cNvSpPr/>
          <p:nvPr/>
        </p:nvSpPr>
        <p:spPr>
          <a:xfrm>
            <a:off x="9274857" y="6287743"/>
            <a:ext cx="2281048" cy="431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914400">
              <a:lnSpc>
                <a:spcPct val="110000"/>
              </a:lnSpc>
              <a:spcBef>
                <a:spcPts val="1200"/>
              </a:spcBef>
              <a:defRPr b="1" sz="2200">
                <a:solidFill>
                  <a:srgbClr val="4C4A43"/>
                </a:solidFill>
                <a:latin typeface="+mj-lt"/>
                <a:ea typeface="+mj-ea"/>
                <a:cs typeface="+mj-cs"/>
                <a:sym typeface="ProximaNova-Bold"/>
              </a:defRPr>
            </a:lvl1pPr>
          </a:lstStyle>
          <a:p>
            <a:pPr/>
            <a:r>
              <a:t>zoa (Switzerland)</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4" name="Shape 324"/>
          <p:cNvSpPr/>
          <p:nvPr>
            <p:ph type="title" idx="4294967295"/>
          </p:nvPr>
        </p:nvSpPr>
        <p:spPr>
          <a:xfrm>
            <a:off x="5543574" y="6615560"/>
            <a:ext cx="1955157" cy="585492"/>
          </a:xfrm>
          <a:prstGeom prst="rect">
            <a:avLst/>
          </a:prstGeom>
        </p:spPr>
        <p:txBody>
          <a:bodyPr/>
          <a:lstStyle>
            <a:lvl1pPr algn="l" defTabSz="457200">
              <a:defRPr sz="2800">
                <a:solidFill>
                  <a:srgbClr val="53585F"/>
                </a:solidFill>
              </a:defRPr>
            </a:lvl1pPr>
          </a:lstStyle>
          <a:p>
            <a:pPr/>
            <a:r>
              <a:t>Demo time</a:t>
            </a:r>
          </a:p>
        </p:txBody>
      </p:sp>
      <p:pic>
        <p:nvPicPr>
          <p:cNvPr id="325" name="pasted-image.pdf"/>
          <p:cNvPicPr>
            <a:picLocks noChangeAspect="1"/>
          </p:cNvPicPr>
          <p:nvPr/>
        </p:nvPicPr>
        <p:blipFill>
          <a:blip r:embed="rId2">
            <a:extLst/>
          </a:blip>
          <a:stretch>
            <a:fillRect/>
          </a:stretch>
        </p:blipFill>
        <p:spPr>
          <a:xfrm>
            <a:off x="4762500" y="3479651"/>
            <a:ext cx="3479800" cy="2780248"/>
          </a:xfrm>
          <a:prstGeom prst="rect">
            <a:avLst/>
          </a:prstGeom>
          <a:ln w="12700">
            <a:miter lim="400000"/>
          </a:ln>
        </p:spPr>
      </p:pic>
      <p:sp>
        <p:nvSpPr>
          <p:cNvPr id="326" name="Shape 326"/>
          <p:cNvSpPr/>
          <p:nvPr/>
        </p:nvSpPr>
        <p:spPr>
          <a:xfrm>
            <a:off x="60444" y="38732"/>
            <a:ext cx="12883912" cy="9676137"/>
          </a:xfrm>
          <a:prstGeom prst="rect">
            <a:avLst/>
          </a:prstGeom>
          <a:ln w="127000">
            <a:solidFill>
              <a:srgbClr val="FFFB00"/>
            </a:solidFill>
            <a:miter lim="400000"/>
          </a:ln>
        </p:spPr>
        <p:txBody>
          <a:bodyPr lIns="50800" tIns="50800" rIns="50800" bIns="50800" anchor="ctr"/>
          <a:lstStyle/>
          <a:p>
            <a:pPr algn="l" defTabSz="914400">
              <a:spcBef>
                <a:spcPts val="1000"/>
              </a:spcBef>
              <a:defRPr sz="2000">
                <a:solidFill>
                  <a:srgbClr val="575F60"/>
                </a:solidFill>
              </a:defRPr>
            </a:pPr>
          </a:p>
        </p:txBody>
      </p:sp>
    </p:spTree>
  </p:cSld>
  <p:clrMapOvr>
    <a:masterClrMapping/>
  </p:clrMapOvr>
  <p:transition xmlns:p14="http://schemas.microsoft.com/office/powerpoint/2010/mai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1.png"/></Relationships>

</file>

<file path=ppt/theme/_rels/theme2.xml.rels><?xml version="1.0" encoding="UTF-8" standalone="yes"?><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xmlns:r="http://schemas.openxmlformats.org/officeDocument/2006/relationships" name="White">
  <a:themeElements>
    <a:clrScheme name="White">
      <a:dk1>
        <a:srgbClr val="53585F"/>
      </a:dk1>
      <a:lt1>
        <a:srgbClr val="5F3E0C"/>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ProximaNova-Bold"/>
        <a:ea typeface="ProximaNova-Bold"/>
        <a:cs typeface="ProximaNova-Bold"/>
      </a:majorFont>
      <a:minorFont>
        <a:latin typeface="Proxima Nova Regular"/>
        <a:ea typeface="Proxima Nova Regular"/>
        <a:cs typeface="Proxima Nova Regular"/>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l" defTabSz="914400" rtl="0" fontAlgn="auto" latinLnBrk="0" hangingPunct="0">
          <a:lnSpc>
            <a:spcPct val="100000"/>
          </a:lnSpc>
          <a:spcBef>
            <a:spcPts val="1000"/>
          </a:spcBef>
          <a:spcAft>
            <a:spcPts val="0"/>
          </a:spcAft>
          <a:buClrTx/>
          <a:buSzTx/>
          <a:buFontTx/>
          <a:buNone/>
          <a:tabLst/>
          <a:defRPr b="0" baseline="0" cap="none" i="0" spc="0" strike="noStrike" sz="2000" u="none" kumimoji="0" normalizeH="0">
            <a:ln>
              <a:noFill/>
            </a:ln>
            <a:solidFill>
              <a:srgbClr val="575F60"/>
            </a:solidFill>
            <a:effectLst/>
            <a:uFillTx/>
            <a:latin typeface="+mn-lt"/>
            <a:ea typeface="+mn-ea"/>
            <a:cs typeface="+mn-cs"/>
            <a:sym typeface="Proxima Nova Regula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3585F"/>
            </a:solidFill>
            <a:effectLst/>
            <a:uFillTx/>
            <a:latin typeface="+mn-lt"/>
            <a:ea typeface="+mn-ea"/>
            <a:cs typeface="+mn-cs"/>
            <a:sym typeface="Proxima Nova Regula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ProximaNova-Bold"/>
        <a:ea typeface="ProximaNova-Bold"/>
        <a:cs typeface="ProximaNova-Bold"/>
      </a:majorFont>
      <a:minorFont>
        <a:latin typeface="Proxima Nova Regular"/>
        <a:ea typeface="Proxima Nova Regular"/>
        <a:cs typeface="Proxima Nova Regular"/>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l" defTabSz="914400" rtl="0" fontAlgn="auto" latinLnBrk="0" hangingPunct="0">
          <a:lnSpc>
            <a:spcPct val="100000"/>
          </a:lnSpc>
          <a:spcBef>
            <a:spcPts val="1000"/>
          </a:spcBef>
          <a:spcAft>
            <a:spcPts val="0"/>
          </a:spcAft>
          <a:buClrTx/>
          <a:buSzTx/>
          <a:buFontTx/>
          <a:buNone/>
          <a:tabLst/>
          <a:defRPr b="0" baseline="0" cap="none" i="0" spc="0" strike="noStrike" sz="2000" u="none" kumimoji="0" normalizeH="0">
            <a:ln>
              <a:noFill/>
            </a:ln>
            <a:solidFill>
              <a:srgbClr val="575F60"/>
            </a:solidFill>
            <a:effectLst/>
            <a:uFillTx/>
            <a:latin typeface="+mn-lt"/>
            <a:ea typeface="+mn-ea"/>
            <a:cs typeface="+mn-cs"/>
            <a:sym typeface="Proxima Nova Regula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1600" u="none" kumimoji="0" normalizeH="0">
            <a:ln>
              <a:noFill/>
            </a:ln>
            <a:solidFill>
              <a:srgbClr val="53585F"/>
            </a:solidFill>
            <a:effectLst/>
            <a:uFillTx/>
            <a:latin typeface="+mn-lt"/>
            <a:ea typeface="+mn-ea"/>
            <a:cs typeface="+mn-cs"/>
            <a:sym typeface="Proxima Nova Regula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