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61" r:id="rId3"/>
    <p:sldId id="258" r:id="rId4"/>
    <p:sldId id="259" r:id="rId5"/>
    <p:sldId id="260" r:id="rId6"/>
    <p:sldId id="262" r:id="rId7"/>
    <p:sldId id="263" r:id="rId8"/>
    <p:sldId id="264" r:id="rId9"/>
    <p:sldId id="268" r:id="rId10"/>
    <p:sldId id="269" r:id="rId11"/>
    <p:sldId id="270"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32" autoAdjust="0"/>
  </p:normalViewPr>
  <p:slideViewPr>
    <p:cSldViewPr>
      <p:cViewPr>
        <p:scale>
          <a:sx n="90" d="100"/>
          <a:sy n="90" d="100"/>
        </p:scale>
        <p:origin x="42" y="6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4B190B-94AD-4A90-80D3-05CE257ED9AE}" type="datetimeFigureOut">
              <a:rPr lang="en-GB" smtClean="0"/>
              <a:pPr/>
              <a:t>11/04/2012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7E0A3-4045-45FA-945A-63EE0300C2B7}"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42725-7BC4-4C99-B3D6-222D695430EA}" type="datetimeFigureOut">
              <a:rPr lang="en-GB" smtClean="0"/>
              <a:pPr/>
              <a:t>11/04/2012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B02503-C1F6-400D-A5E8-6A884253A7C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42725-7BC4-4C99-B3D6-222D695430EA}" type="datetimeFigureOut">
              <a:rPr lang="en-GB" smtClean="0"/>
              <a:pPr/>
              <a:t>11/04/2012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02503-C1F6-400D-A5E8-6A884253A7C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feature=player_embedded&amp;v=HD4gj1X3cJ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acebook.com/Boatshop24Deutschland"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www.facebook.com/Boatshop24Deutschland"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rwrappingbristol.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tricly.com/reports/leadspring1/bristol_blue/leadspringrepor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lu8IT2TEoAk"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hyperlink" Target="http://twitter.com/MastersRenault"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facebook.com/MastersRenault?sk=app_175456335854933"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96752"/>
            <a:ext cx="8892480" cy="1446550"/>
          </a:xfrm>
          <a:prstGeom prst="rect">
            <a:avLst/>
          </a:prstGeom>
        </p:spPr>
        <p:txBody>
          <a:bodyPr wrap="square">
            <a:spAutoFit/>
          </a:bodyPr>
          <a:lstStyle/>
          <a:p>
            <a:endParaRPr lang="en-GB" sz="1600" dirty="0" smtClean="0"/>
          </a:p>
          <a:p>
            <a:r>
              <a:rPr lang="en-GB" dirty="0" smtClean="0"/>
              <a:t> </a:t>
            </a:r>
          </a:p>
          <a:p>
            <a:endParaRPr lang="en-GB" dirty="0" smtClean="0"/>
          </a:p>
          <a:p>
            <a:endParaRPr lang="en-GB" dirty="0" smtClean="0"/>
          </a:p>
          <a:p>
            <a:endParaRPr lang="en-GB" dirty="0"/>
          </a:p>
        </p:txBody>
      </p:sp>
      <p:sp>
        <p:nvSpPr>
          <p:cNvPr id="3" name="TextBox 2"/>
          <p:cNvSpPr txBox="1"/>
          <p:nvPr/>
        </p:nvSpPr>
        <p:spPr>
          <a:xfrm>
            <a:off x="4211960" y="1196752"/>
            <a:ext cx="4536504" cy="584775"/>
          </a:xfrm>
          <a:prstGeom prst="rect">
            <a:avLst/>
          </a:prstGeom>
          <a:noFill/>
        </p:spPr>
        <p:txBody>
          <a:bodyPr wrap="square" rtlCol="0">
            <a:spAutoFit/>
          </a:bodyPr>
          <a:lstStyle/>
          <a:p>
            <a:endParaRPr lang="en-GB" sz="1600" dirty="0" smtClean="0"/>
          </a:p>
          <a:p>
            <a:endParaRPr lang="en-GB" sz="1600" dirty="0"/>
          </a:p>
        </p:txBody>
      </p:sp>
      <p:sp>
        <p:nvSpPr>
          <p:cNvPr id="6146" name="AutoShape 2" descr="data:image/jpeg;base64,/9j/4AAQSkZJRgABAQAAAQABAAD/2wCEAAkGBhAQEBAPDRAPEA8QEBAPDxAPDw8PEA8PFBQVFRQQFBIXGyYfFxkjGRQSIC8gIycpLCwsFR4xNTAqQSYrLCkBCQoKDAwNDQwMDSkYFBgpKSkpKSkpKSkpKSkpKSkpKSkpKSkpKSkpKSkpKSkpKSkpKSkpKSkpKSkpKSkpKSkpKf/AABEIAOEA4QMBIgACEQEDEQH/xAAcAAEAAQUBAQAAAAAAAAAAAAAABAECAwUGBwj/xABCEAACAQICBgcFBQYEBwAAAAAAAQIDBAUREiExQVFhBgcTIjJxgVJykaGxFDNCgsEjorLR4fAkYmPxFRZDU5LCw//EABYBAQEBAAAAAAAAAAAAAAAAAAABAv/EABURAQEAAAAAAAAAAAAAAAAAAAAB/9oADAMBAAIRAxEAPwD3EAAAAAAAAAxVrmMdr18FtAyls6qj4mka+rfSezurlt+JGb3v5gbGeIRWxN/JGGWIy3JL4shOZY6oVLlez9rL0RY7yXtS+JEdQtdUCW7uftP4lVfVF+L4pELtCmmBsY4rJbdF+mRmp4xH8UWvLWajTGmB0VK6hLwyT5bH8DKcu5kihiVSG/SXCWv57QjoAQ7bFIT1Puy4PY/JkwAAAAAAAAAAAAAAAAAUlJJZvUi2rVUVm/6s1le4c3r2bkBmr3zeqGpcd7/kRGykpZGCdYKyyqGKVUjzrmCVYCVKsY3WIsqpY5gSnWLe2IukMyKk9sV7Ui5jMCX2pVVCJpFVMCYqg0yMqhcqgRmbJlnis6eqXehwe1eT/Q16mGwOtt7mNRaUHmt/FPg0ZTkbe5lTelB5P5NcGjosPxKNZatU14o/quKKJgACAAAAAAAABZVqqKzf+/IulLJZvYjVXFfTee5bEBbWrOTzfouBhnUKTqEWrVCrqlYi1KpbUqGFyILpTLHIpmUCgAAAAAAAAAArmVUi0AZFIvUjCmXJgXtladaUJKUHlJbGWaRQDrMMxJVo8JrxR/VciacPQupU5KcHk18Gt6fI7CxvI1YKcd+prfGW9MqJAACAAAAGK5raEW9+xeYEW/uPwrYvF58DXzmJSb2mCpMKtq1CJUqF1WZHkyCjZaAFAC2dRLW3kBcCPG/pt5Kcc/MkJgAAAAAAAAAAAKlABcmGy0qBjqMk4Li3YVO8/wBnPKM+XCfp9CLUIdRgemA0fRTFO1pdnJ9+lkubh+F/VehvCsgAAGrxKtnLRWyP1ZspzSTb2JNs5+pVzbe9vNgWzkRqszJORFqyCsc5GNlZMtIoAAByvTzFJUaSUNTZ1Rw3WUu7HyQR5vDpNONSSc5xak1pZ5p+a3Ha4H1gyjkqvej7SeaPKr37yfvy+pShcyg84Nrlufmio+kMNx+jXScZLPhmbJM+d8N6SSg083B8Vm4vzW473A+sGUclW70faTzQV6WDW4bj9Guk4SXlmbJMigAAAAAAAAAAx1CDX3k+ZBuN4F+CYn2FxCbeUG9CfuS2v0eT9D0o8hrv9T0joviHb2tKT8UV2c/ehqz9Vk/UrLbAACHilTKnl7TS/V/Q0kmbLGamuMeTf6fozVSYVZUkRajM02RpsgtAAUAAA4brJ8MfI7k4brJ8MfII8XvfvJ+/L6mEzXv3k/fl9TCVAy0LmcHnBtctz80YgBv8N6SSg1rdOXFZuL9Nx3uB9YMo5Kt3o+0nmjyMy0LmcHnBtctz9APpDDseo10nCS8szZJnzxhvSWUGtbpvis3F+m473A+sKUclW70faTzQV6UDXYdj1Gsk4SXxNimRQAAAABbIg3KJ7IN0gNVcvb/e86jq5v8AvV6D/wAtWP8ADL/0OVuiZ0IvNC/pLPVVVSm/WLkvnFFR6sAAjRYvLOr5RS+r/U182TMVl+1n+X+FEFsKx1GR5GaZhZFUAAAAADhusnwx8juThusnwx8gjxe9+8n78vqYTNe/eT9+X1MJUAAAAAAy0LqcHnBtctz9DEAOgwzpLKDTzdOXFZuL9Nx3uB9YMo5Ktrj7SeaPIjLQupwfcbXLc/QD6Rw7HaNZJwktfM2KZ4B0d6RKNWCqT7FNrOWvQ9eB7xYUZKnHSeeaTzzzTXFMis4ACjIN2TiDdsDS3b2kfBrjQvLaXCvRXo5pP5NmW8ltNVCrlVpNbqsJfCSyCPe8gVBUc5iy/bT/AC/wogyZOxyOVV84xf1X6GvIqyZiZkkY2FUAAAAADhusnwx8juThusnwx8gjxe9+8n78vqYTNe/eT9+X1MJUAAAAAAA3XRvode4hPQsqE6iTynUfdpU/eqPUvLbwQGlNz0c6H3uIT0LKhOok8p1PDSp+/UfdXlnnwR7H0U6iLW30auKVPtVRZPsYOULeL4N6pVP3VyZ6GrmlQhGlQhCnCCyhCnGMIRXBRWpAeedE+om1t9GtidRXVVZS7GGcbeL4PPvVPXRXFM7a9lHZHJJaklqSXBItr30pbyO2RVAAFDXXrNizVX09oGkvZmog86tNLa6tOK83JIn39Tb/AH/e4h4HDtL60htzuaGe/Uppv5JlR9AApmAjR9I4ZShLinH4a/1Zp3I6PH6OdHP2JKXpsf1+RzOkRYrIxsubLWFUAAAAADhusnwx8juThusnwx8gjxe9+8n78vqYTNe/eT9+X1MJUADd9Guht7iM9GyoTqJPKdV9yjT96o9S8tvIDSG66N9Db3EZ6FlQnUSeU6j7lGn71R6l5beCPZOinUTaW+jVxOf2qqsn2UdKFvF89kqnrorkz0H7XSowjSoQhCEFlCFOMYQiuEYrUgPPeinUTaW+jVxOp9qqrJ9lDShbxfB7JVP3VyZ6ErqlRhGlQhCEILKEKcYwhFcFFakQK97KW8j5hUivfSlvI+ZQEUAAAAAW1HqNJiFTabW5nkjncSrbQNNf1id1cWva4pQeWapKrWfpBxX704mjv6+07nqWw9uV1dNakoW8Hxb78/8A5fEqPVAAEWVqSlGUXskmn6nE1E4txlti2n5rUdycr0mtdCoqi8NRa/fW35ZfMLGvzKMxRqF6kRVQMwAAAA4rrFouUY6Kz1HakW7wyFZrTWaQHzTfLKrUT26cvqbTo10MvcRno2VCU4p5TqvuUafvVHqT5beR7fh/VDhv2md1cKpX05uoqFSSVGEm89aik5LPc3lxzO1d5TowjTowhCEFlCEIxhCK4RitSXkVl5/0U6irS30auJz+11Vk+yjpQt4vnslU9clyPQPtdKjBU6EIQhBZQhCMYQiuEYrUvQ19e9lLeYMwqRXvZS3kfMoCKAAAAAAAAFJMqzBXqZAQ76tkmctidztNtid1tOSxK72lRAva+0956u8H+y4dbwksqlSPb1Fv0qneSfNR0F+U8W6GYG7+/o0Gs6al2tbh2MGnJer0Y/mPo4IAAAQsXsO2pSgvF4oN7prZ/L1JoA80cmm01k08mtjTW1GWFU2vTDCdCX2iCejJpVMvwz3S8n9fM52FcitpGZcmQqVYkwmFZQUTKgCuZQAXdo+LKFAAAAAAAAAAAAAAsnPIClSeRrL66yTMt1dZHNYpiO3WEQ8Vvtpy95c5sz4hfZ5m16uuiLxK7XaL/C0HGpcPdPX3aP5mnnyUuRR6Z1P9Fvs1o7qqsq12ozWa1wt192vzZuXk48DvyiWWpbEVCAAAAADHXoRnGUJpSjJNST3pnmeO4VO1quEm3CWbpzf4o8HzW/8AqeoELF8Jp3NJ0qi5xkvFCW6SA8wp3BNo3Br8Xw6pa1XSqp57YyXhnH2l/LcYKV0RXRU6pmUjS0LwnUrkKnAxQqmRSAqAAAAAAAAAAAzLXMwVbhIDLOpkQLq7SI93iCW85/EcW26wjPiWJ7dZyeJYlnnrLMQxPPPWa60tatxVhRowlUq1JaMIR1uT/vN57Ek2yjNhWF1r2vTt7eOlUqSyS3RW+cnuilrbPpLop0apYfbQtqOvLvVJtZOrVeWlN/BJLckluNV1fdBKeGUc5aM7uql29Ra0ltVKH+VfN6+CXWhAAAAAAAAAAAQMYwaldU3TrLnGS8UJe1F/3meVY/gdazqaNWOcG/2dVZ6M1+kuX12nshhvLOnWhKnWhGcJLJxks0/68wPEad3l/X+ZNo3/ADNv0m6vK1HOrZaValtdPbVh5e2vnye04tXDT17Vqe558Arq6N+TKd6jj6d8S6WI8yDrYXSMsayOWp4lzJEMS5hXSKaK5nPrE+Zd/wAT5gb7Mo5o0LxXmYp4rzA6CVdcTBUvUjnauLcyFXxfmEdDXxNLeam7xfmaG5xfmae6xXmUbi+xjmc/eYi5bCJVuXI6zob1Y3eIONSadvavX21SPeqL/Sg/F7zyXnsA53B8GuL2tGha05VKkteS1RjHfOctkYri/wCh7/0F6v6GGU9LVVu5xyq12ti1Z06a/DDNeb2vcltujvRi2sKXY2lPRTyc5vvVKsl+Kct7+S3JG1CAAAAAAAAAAAAAAAABocf6F2l5nKpDQq/96llGf5t0vVfA3wA8Zxzq4vrduVFK5pbpUl+0S50tv/jpHJSuHFuMs1Jammmmnwaew+kzXYr0etbpZXVCnV3KUo5TXlNd5ejA8Ajf8zLHEeZ6TinU1bTzdtXrUHujLKtTXo8pfvM5e/6ncQhm6NS3rLd350pv0ay/eCtCsS5/UPE+ZdddX2L09tnUlzpzo1F+7PM18+jGJrbYXvpb1n9EBMlinMwTxTmR/wDlfE3qVhe+ttWXzcTPQ6v8XqeGyrr3+zpfxyXACNVxTmQq2JtnW2XUtidT737PRX+pWc5fCnFr5nT4X1D0Y5O8u6lTjChCNJZ8NKWk2vRAeP1LlvedH0e6t8RvcpQoulSf/WuM6UMuMYtaUvRZcz3PBOg2H2eTt7amprZVmu1q58VOebXpkb4I4Xot1R2Vno1K/wDi6616VWKVKD4wpa16ybfDI7oAAAAAAAAAAAAAAAAAAAAAAAAAAAAKMtAAF0QAKg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data:image/jpeg;base64,/9j/4AAQSkZJRgABAQAAAQABAAD/2wCEAAkGBhAQEBAPDRAPEA8QEBAPDxAPDw8PEA8PFBQVFRQQFBIXGyYfFxkjGRQSIC8gIycpLCwsFR4xNTAqQSYrLCkBCQoKDAwNDQwMDSkYFBgpKSkpKSkpKSkpKSkpKSkpKSkpKSkpKSkpKSkpKSkpKSkpKSkpKSkpKSkpKSkpKSkpKf/AABEIAOEA4QMBIgACEQEDEQH/xAAcAAEAAQUBAQAAAAAAAAAAAAAABAECAwUGBwj/xABCEAACAQICBgcFBQYEBwAAAAAAAQIDBAUREiExQVFhBgcTIjJxgVJykaGxFDNCgsEjorLR4fAkYmPxFRZDU5LCw//EABYBAQEBAAAAAAAAAAAAAAAAAAABAv/EABURAQEAAAAAAAAAAAAAAAAAAAAB/9oADAMBAAIRAxEAPwD3EAAAAAAAAAxVrmMdr18FtAyls6qj4mka+rfSezurlt+JGb3v5gbGeIRWxN/JGGWIy3JL4shOZY6oVLlez9rL0RY7yXtS+JEdQtdUCW7uftP4lVfVF+L4pELtCmmBsY4rJbdF+mRmp4xH8UWvLWajTGmB0VK6hLwyT5bH8DKcu5kihiVSG/SXCWv57QjoAQ7bFIT1Puy4PY/JkwAAAAAAAAAAAAAAAAAUlJJZvUi2rVUVm/6s1le4c3r2bkBmr3zeqGpcd7/kRGykpZGCdYKyyqGKVUjzrmCVYCVKsY3WIsqpY5gSnWLe2IukMyKk9sV7Ui5jMCX2pVVCJpFVMCYqg0yMqhcqgRmbJlnis6eqXehwe1eT/Q16mGwOtt7mNRaUHmt/FPg0ZTkbe5lTelB5P5NcGjosPxKNZatU14o/quKKJgACAAAAAAAABZVqqKzf+/IulLJZvYjVXFfTee5bEBbWrOTzfouBhnUKTqEWrVCrqlYi1KpbUqGFyILpTLHIpmUCgAAAAAAAAAArmVUi0AZFIvUjCmXJgXtladaUJKUHlJbGWaRQDrMMxJVo8JrxR/VciacPQupU5KcHk18Gt6fI7CxvI1YKcd+prfGW9MqJAACAAAAGK5raEW9+xeYEW/uPwrYvF58DXzmJSb2mCpMKtq1CJUqF1WZHkyCjZaAFAC2dRLW3kBcCPG/pt5Kcc/MkJgAAAAAAAAAAAKlABcmGy0qBjqMk4Li3YVO8/wBnPKM+XCfp9CLUIdRgemA0fRTFO1pdnJ9+lkubh+F/VehvCsgAAGrxKtnLRWyP1ZspzSTb2JNs5+pVzbe9vNgWzkRqszJORFqyCsc5GNlZMtIoAAByvTzFJUaSUNTZ1Rw3WUu7HyQR5vDpNONSSc5xak1pZ5p+a3Ha4H1gyjkqvej7SeaPKr37yfvy+pShcyg84Nrlufmio+kMNx+jXScZLPhmbJM+d8N6SSg083B8Vm4vzW473A+sGUclW70faTzQV6WDW4bj9Guk4SXlmbJMigAAAAAAAAAAx1CDX3k+ZBuN4F+CYn2FxCbeUG9CfuS2v0eT9D0o8hrv9T0joviHb2tKT8UV2c/ehqz9Vk/UrLbAACHilTKnl7TS/V/Q0kmbLGamuMeTf6fozVSYVZUkRajM02RpsgtAAUAAA4brJ8MfI7k4brJ8MfII8XvfvJ+/L6mEzXv3k/fl9TCVAy0LmcHnBtctz80YgBv8N6SSg1rdOXFZuL9Nx3uB9YMo5Kt3o+0nmjyMy0LmcHnBtctz9APpDDseo10nCS8szZJnzxhvSWUGtbpvis3F+m473A+sKUclW70faTzQV6UDXYdj1Gsk4SXxNimRQAAAABbIg3KJ7IN0gNVcvb/e86jq5v8AvV6D/wAtWP8ADL/0OVuiZ0IvNC/pLPVVVSm/WLkvnFFR6sAAjRYvLOr5RS+r/U182TMVl+1n+X+FEFsKx1GR5GaZhZFUAAAAADhusnwx8juThusnwx8gjxe9+8n78vqYTNe/eT9+X1MJUAAAAAAy0LqcHnBtctz9DEAOgwzpLKDTzdOXFZuL9Nx3uB9YMo5Ktrj7SeaPIjLQupwfcbXLc/QD6Rw7HaNZJwktfM2KZ4B0d6RKNWCqT7FNrOWvQ9eB7xYUZKnHSeeaTzzzTXFMis4ACjIN2TiDdsDS3b2kfBrjQvLaXCvRXo5pP5NmW8ltNVCrlVpNbqsJfCSyCPe8gVBUc5iy/bT/AC/wogyZOxyOVV84xf1X6GvIqyZiZkkY2FUAAAAADhusnwx8juThusnwx8gjxe9+8n78vqYTNe/eT9+X1MJUAAAAAAA3XRvode4hPQsqE6iTynUfdpU/eqPUvLbwQGlNz0c6H3uIT0LKhOok8p1PDSp+/UfdXlnnwR7H0U6iLW30auKVPtVRZPsYOULeL4N6pVP3VyZ6GrmlQhGlQhCnCCyhCnGMIRXBRWpAeedE+om1t9GtidRXVVZS7GGcbeL4PPvVPXRXFM7a9lHZHJJaklqSXBItr30pbyO2RVAAFDXXrNizVX09oGkvZmog86tNLa6tOK83JIn39Tb/AH/e4h4HDtL60htzuaGe/Uppv5JlR9AApmAjR9I4ZShLinH4a/1Zp3I6PH6OdHP2JKXpsf1+RzOkRYrIxsubLWFUAAAAADhusnwx8juThusnwx8gjxe9+8n78vqYTNe/eT9+X1MJUADd9Guht7iM9GyoTqJPKdV9yjT96o9S8tvIDSG66N9Db3EZ6FlQnUSeU6j7lGn71R6l5beCPZOinUTaW+jVxOf2qqsn2UdKFvF89kqnrorkz0H7XSowjSoQhCEFlCFOMYQiuEYrUgPPeinUTaW+jVxOp9qqrJ9lDShbxfB7JVP3VyZ6ErqlRhGlQhCEILKEKcYwhFcFFakQK97KW8j5hUivfSlvI+ZQEUAAAAAW1HqNJiFTabW5nkjncSrbQNNf1id1cWva4pQeWapKrWfpBxX704mjv6+07nqWw9uV1dNakoW8Hxb78/8A5fEqPVAAEWVqSlGUXskmn6nE1E4txlti2n5rUdycr0mtdCoqi8NRa/fW35ZfMLGvzKMxRqF6kRVQMwAAAA4rrFouUY6Kz1HakW7wyFZrTWaQHzTfLKrUT26cvqbTo10MvcRno2VCU4p5TqvuUafvVHqT5beR7fh/VDhv2md1cKpX05uoqFSSVGEm89aik5LPc3lxzO1d5TowjTowhCEFlCEIxhCK4RitSXkVl5/0U6irS30auJz+11Vk+yjpQt4vnslU9clyPQPtdKjBU6EIQhBZQhCMYQiuEYrUvQ19e9lLeYMwqRXvZS3kfMoCKAAAAAAAAFJMqzBXqZAQ76tkmctidztNtid1tOSxK72lRAva+0956u8H+y4dbwksqlSPb1Fv0qneSfNR0F+U8W6GYG7+/o0Gs6al2tbh2MGnJer0Y/mPo4IAAAQsXsO2pSgvF4oN7prZ/L1JoA80cmm01k08mtjTW1GWFU2vTDCdCX2iCejJpVMvwz3S8n9fM52FcitpGZcmQqVYkwmFZQUTKgCuZQAXdo+LKFAAAAAAAAAAAAAAsnPIClSeRrL66yTMt1dZHNYpiO3WEQ8Vvtpy95c5sz4hfZ5m16uuiLxK7XaL/C0HGpcPdPX3aP5mnnyUuRR6Z1P9Fvs1o7qqsq12ozWa1wt192vzZuXk48DvyiWWpbEVCAAAAADHXoRnGUJpSjJNST3pnmeO4VO1quEm3CWbpzf4o8HzW/8AqeoELF8Jp3NJ0qi5xkvFCW6SA8wp3BNo3Br8Xw6pa1XSqp57YyXhnH2l/LcYKV0RXRU6pmUjS0LwnUrkKnAxQqmRSAqAAAAAAAAAAAzLXMwVbhIDLOpkQLq7SI93iCW85/EcW26wjPiWJ7dZyeJYlnnrLMQxPPPWa60tatxVhRowlUq1JaMIR1uT/vN57Ek2yjNhWF1r2vTt7eOlUqSyS3RW+cnuilrbPpLop0apYfbQtqOvLvVJtZOrVeWlN/BJLckluNV1fdBKeGUc5aM7uql29Ra0ltVKH+VfN6+CXWhAAAAAAAAAAAQMYwaldU3TrLnGS8UJe1F/3meVY/gdazqaNWOcG/2dVZ6M1+kuX12nshhvLOnWhKnWhGcJLJxks0/68wPEad3l/X+ZNo3/ADNv0m6vK1HOrZaValtdPbVh5e2vnye04tXDT17Vqe558Arq6N+TKd6jj6d8S6WI8yDrYXSMsayOWp4lzJEMS5hXSKaK5nPrE+Zd/wAT5gb7Mo5o0LxXmYp4rzA6CVdcTBUvUjnauLcyFXxfmEdDXxNLeam7xfmaG5xfmae6xXmUbi+xjmc/eYi5bCJVuXI6zob1Y3eIONSadvavX21SPeqL/Sg/F7zyXnsA53B8GuL2tGha05VKkteS1RjHfOctkYri/wCh7/0F6v6GGU9LVVu5xyq12ti1Z06a/DDNeb2vcltujvRi2sKXY2lPRTyc5vvVKsl+Kct7+S3JG1CAAAAAAAAAAAAAAAABocf6F2l5nKpDQq/96llGf5t0vVfA3wA8Zxzq4vrduVFK5pbpUl+0S50tv/jpHJSuHFuMs1Jammmmnwaew+kzXYr0etbpZXVCnV3KUo5TXlNd5ejA8Ajf8zLHEeZ6TinU1bTzdtXrUHujLKtTXo8pfvM5e/6ncQhm6NS3rLd350pv0ay/eCtCsS5/UPE+ZdddX2L09tnUlzpzo1F+7PM18+jGJrbYXvpb1n9EBMlinMwTxTmR/wDlfE3qVhe+ttWXzcTPQ6v8XqeGyrr3+zpfxyXACNVxTmQq2JtnW2XUtidT737PRX+pWc5fCnFr5nT4X1D0Y5O8u6lTjChCNJZ8NKWk2vRAeP1LlvedH0e6t8RvcpQoulSf/WuM6UMuMYtaUvRZcz3PBOg2H2eTt7amprZVmu1q58VOebXpkb4I4Xot1R2Vno1K/wDi6616VWKVKD4wpa16ybfDI7oAAAAAAAAAAAAAAAAAAAAAAAAAAAAKMtAAF0QAKg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149" name="Picture 5">
            <a:hlinkClick r:id="rId2"/>
          </p:cNvPr>
          <p:cNvPicPr>
            <a:picLocks noChangeAspect="1" noChangeArrowheads="1"/>
          </p:cNvPicPr>
          <p:nvPr/>
        </p:nvPicPr>
        <p:blipFill>
          <a:blip r:embed="rId3" cstate="print"/>
          <a:srcRect/>
          <a:stretch>
            <a:fillRect/>
          </a:stretch>
        </p:blipFill>
        <p:spPr bwMode="auto">
          <a:xfrm>
            <a:off x="3419872" y="1916832"/>
            <a:ext cx="2448272" cy="2429188"/>
          </a:xfrm>
          <a:prstGeom prst="rect">
            <a:avLst/>
          </a:prstGeom>
          <a:noFill/>
          <a:ln w="9525">
            <a:noFill/>
            <a:miter lim="800000"/>
            <a:headEnd/>
            <a:tailEnd/>
          </a:ln>
        </p:spPr>
      </p:pic>
      <p:sp>
        <p:nvSpPr>
          <p:cNvPr id="7" name="Rectangle 6"/>
          <p:cNvSpPr/>
          <p:nvPr/>
        </p:nvSpPr>
        <p:spPr>
          <a:xfrm>
            <a:off x="5004048" y="476672"/>
            <a:ext cx="3672408" cy="400110"/>
          </a:xfrm>
          <a:prstGeom prst="rect">
            <a:avLst/>
          </a:prstGeom>
        </p:spPr>
        <p:txBody>
          <a:bodyPr wrap="square">
            <a:spAutoFit/>
          </a:bodyPr>
          <a:lstStyle/>
          <a:p>
            <a:pPr fontAlgn="base"/>
            <a:r>
              <a:rPr lang="en-GB" sz="2000" b="1" dirty="0" smtClean="0">
                <a:solidFill>
                  <a:schemeClr val="bg1"/>
                </a:solidFill>
              </a:rPr>
              <a:t>Local advertising made simple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412" name="Picture 4" descr="boats-screen">
            <a:hlinkClick r:id="rId3"/>
          </p:cNvPr>
          <p:cNvPicPr>
            <a:picLocks noChangeAspect="1" noChangeArrowheads="1"/>
          </p:cNvPicPr>
          <p:nvPr/>
        </p:nvPicPr>
        <p:blipFill>
          <a:blip r:embed="rId4" cstate="print"/>
          <a:srcRect/>
          <a:stretch>
            <a:fillRect/>
          </a:stretch>
        </p:blipFill>
        <p:spPr bwMode="auto">
          <a:xfrm>
            <a:off x="6084168" y="2204864"/>
            <a:ext cx="2230438" cy="2311400"/>
          </a:xfrm>
          <a:prstGeom prst="rect">
            <a:avLst/>
          </a:prstGeom>
          <a:noFill/>
        </p:spPr>
      </p:pic>
      <p:sp>
        <p:nvSpPr>
          <p:cNvPr id="4" name="Rectangle 3"/>
          <p:cNvSpPr/>
          <p:nvPr/>
        </p:nvSpPr>
        <p:spPr>
          <a:xfrm>
            <a:off x="0" y="764705"/>
            <a:ext cx="5184576" cy="5386090"/>
          </a:xfrm>
          <a:prstGeom prst="rect">
            <a:avLst/>
          </a:prstGeom>
        </p:spPr>
        <p:txBody>
          <a:bodyPr wrap="square">
            <a:spAutoFit/>
          </a:bodyPr>
          <a:lstStyle/>
          <a:p>
            <a:r>
              <a:rPr lang="en-GB" sz="4000" b="1" dirty="0" smtClean="0">
                <a:ln w="1905"/>
                <a:solidFill>
                  <a:schemeClr val="tx2">
                    <a:lumMod val="60000"/>
                    <a:lumOff val="40000"/>
                  </a:schemeClr>
                </a:solidFill>
                <a:effectLst>
                  <a:innerShdw blurRad="69850" dist="43180" dir="5400000">
                    <a:srgbClr val="000000">
                      <a:alpha val="65000"/>
                    </a:srgbClr>
                  </a:innerShdw>
                </a:effectLst>
                <a:latin typeface="Calibri" pitchFamily="34" charset="0"/>
              </a:rPr>
              <a:t>The Implementation</a:t>
            </a:r>
          </a:p>
          <a:p>
            <a:endParaRPr lang="en-GB" sz="1600" dirty="0" smtClean="0">
              <a:solidFill>
                <a:schemeClr val="tx2">
                  <a:lumMod val="60000"/>
                  <a:lumOff val="40000"/>
                </a:schemeClr>
              </a:solidFill>
              <a:latin typeface="Calibri" pitchFamily="34" charset="0"/>
            </a:endParaRPr>
          </a:p>
          <a:p>
            <a:r>
              <a:rPr lang="en-GB" b="1" dirty="0" smtClean="0">
                <a:solidFill>
                  <a:schemeClr val="tx2">
                    <a:lumMod val="60000"/>
                    <a:lumOff val="40000"/>
                  </a:schemeClr>
                </a:solidFill>
                <a:latin typeface="Calibri" pitchFamily="34" charset="0"/>
              </a:rPr>
              <a:t>Development</a:t>
            </a:r>
          </a:p>
          <a:p>
            <a:r>
              <a:rPr lang="en-GB" dirty="0" smtClean="0">
                <a:solidFill>
                  <a:schemeClr val="tx2">
                    <a:lumMod val="60000"/>
                    <a:lumOff val="40000"/>
                  </a:schemeClr>
                </a:solidFill>
                <a:latin typeface="Calibri" pitchFamily="34" charset="0"/>
              </a:rPr>
              <a:t>In-house keeping costs &amp; time down to a minimum.</a:t>
            </a:r>
          </a:p>
          <a:p>
            <a:r>
              <a:rPr lang="en-GB" dirty="0" smtClean="0">
                <a:solidFill>
                  <a:schemeClr val="tx2">
                    <a:lumMod val="60000"/>
                    <a:lumOff val="40000"/>
                  </a:schemeClr>
                </a:solidFill>
                <a:latin typeface="Calibri" pitchFamily="34" charset="0"/>
              </a:rPr>
              <a:t>The project was completed from specification to delivery within 3 weeks.</a:t>
            </a:r>
          </a:p>
          <a:p>
            <a:endParaRPr lang="en-GB" dirty="0" smtClean="0">
              <a:solidFill>
                <a:schemeClr val="tx2">
                  <a:lumMod val="60000"/>
                  <a:lumOff val="40000"/>
                </a:schemeClr>
              </a:solidFill>
              <a:latin typeface="Calibri" pitchFamily="34" charset="0"/>
            </a:endParaRPr>
          </a:p>
          <a:p>
            <a:r>
              <a:rPr lang="en-GB" b="1" dirty="0" smtClean="0">
                <a:solidFill>
                  <a:schemeClr val="tx2">
                    <a:lumMod val="60000"/>
                    <a:lumOff val="40000"/>
                  </a:schemeClr>
                </a:solidFill>
                <a:latin typeface="Calibri" pitchFamily="34" charset="0"/>
              </a:rPr>
              <a:t>Set-Up</a:t>
            </a:r>
          </a:p>
          <a:p>
            <a:r>
              <a:rPr lang="en-GB" dirty="0" smtClean="0">
                <a:solidFill>
                  <a:schemeClr val="tx2">
                    <a:lumMod val="60000"/>
                    <a:lumOff val="40000"/>
                  </a:schemeClr>
                </a:solidFill>
                <a:latin typeface="Calibri" pitchFamily="34" charset="0"/>
              </a:rPr>
              <a:t>Each new customer could be up and running with </a:t>
            </a:r>
            <a:r>
              <a:rPr lang="en-GB" dirty="0" err="1" smtClean="0">
                <a:solidFill>
                  <a:schemeClr val="tx2">
                    <a:lumMod val="60000"/>
                    <a:lumOff val="40000"/>
                  </a:schemeClr>
                </a:solidFill>
                <a:latin typeface="Calibri" pitchFamily="34" charset="0"/>
              </a:rPr>
              <a:t>Spidersnet</a:t>
            </a:r>
            <a:r>
              <a:rPr lang="en-GB" dirty="0" smtClean="0">
                <a:solidFill>
                  <a:schemeClr val="tx2">
                    <a:lumMod val="60000"/>
                    <a:lumOff val="40000"/>
                  </a:schemeClr>
                </a:solidFill>
                <a:latin typeface="Calibri" pitchFamily="34" charset="0"/>
              </a:rPr>
              <a:t> Social within 30 minutes. </a:t>
            </a:r>
          </a:p>
          <a:p>
            <a:endParaRPr lang="en-GB" dirty="0" smtClean="0">
              <a:solidFill>
                <a:schemeClr val="tx2">
                  <a:lumMod val="60000"/>
                  <a:lumOff val="40000"/>
                </a:schemeClr>
              </a:solidFill>
              <a:latin typeface="Calibri" pitchFamily="34" charset="0"/>
            </a:endParaRPr>
          </a:p>
          <a:p>
            <a:r>
              <a:rPr lang="en-GB" b="1" dirty="0" smtClean="0">
                <a:solidFill>
                  <a:schemeClr val="tx2">
                    <a:lumMod val="60000"/>
                    <a:lumOff val="40000"/>
                  </a:schemeClr>
                </a:solidFill>
                <a:latin typeface="Calibri" pitchFamily="34" charset="0"/>
              </a:rPr>
              <a:t>Marketing</a:t>
            </a:r>
          </a:p>
          <a:p>
            <a:r>
              <a:rPr lang="en-GB" dirty="0" smtClean="0">
                <a:solidFill>
                  <a:schemeClr val="tx2">
                    <a:lumMod val="60000"/>
                    <a:lumOff val="40000"/>
                  </a:schemeClr>
                </a:solidFill>
                <a:latin typeface="Calibri" pitchFamily="34" charset="0"/>
              </a:rPr>
              <a:t>Video </a:t>
            </a:r>
          </a:p>
          <a:p>
            <a:r>
              <a:rPr lang="en-GB" dirty="0" smtClean="0">
                <a:solidFill>
                  <a:schemeClr val="tx2">
                    <a:lumMod val="60000"/>
                    <a:lumOff val="40000"/>
                  </a:schemeClr>
                </a:solidFill>
                <a:latin typeface="Calibri" pitchFamily="34" charset="0"/>
              </a:rPr>
              <a:t>Promotional email detailing the product and a limited offer.</a:t>
            </a:r>
          </a:p>
          <a:p>
            <a:endParaRPr lang="en-GB" b="1" dirty="0" smtClean="0">
              <a:solidFill>
                <a:schemeClr val="tx2">
                  <a:lumMod val="60000"/>
                  <a:lumOff val="40000"/>
                </a:schemeClr>
              </a:solidFill>
              <a:latin typeface="Calibri" pitchFamily="34" charset="0"/>
            </a:endParaRPr>
          </a:p>
          <a:p>
            <a:r>
              <a:rPr lang="en-GB" b="1" dirty="0" smtClean="0">
                <a:solidFill>
                  <a:schemeClr val="tx2">
                    <a:lumMod val="60000"/>
                    <a:lumOff val="40000"/>
                  </a:schemeClr>
                </a:solidFill>
                <a:latin typeface="Calibri" pitchFamily="34" charset="0"/>
              </a:rPr>
              <a:t>Sales Process</a:t>
            </a:r>
          </a:p>
          <a:p>
            <a:r>
              <a:rPr lang="en-GB" dirty="0" smtClean="0">
                <a:solidFill>
                  <a:schemeClr val="tx2">
                    <a:lumMod val="60000"/>
                    <a:lumOff val="40000"/>
                  </a:schemeClr>
                </a:solidFill>
                <a:latin typeface="Calibri" pitchFamily="34" charset="0"/>
              </a:rPr>
              <a:t>Promotion           Follow up </a:t>
            </a:r>
            <a:endParaRPr lang="en-GB" dirty="0">
              <a:solidFill>
                <a:schemeClr val="tx2">
                  <a:lumMod val="60000"/>
                  <a:lumOff val="40000"/>
                </a:schemeClr>
              </a:solidFill>
              <a:latin typeface="Calibri" pitchFamily="34" charset="0"/>
            </a:endParaRPr>
          </a:p>
        </p:txBody>
      </p:sp>
      <p:sp>
        <p:nvSpPr>
          <p:cNvPr id="5" name="Right Arrow 4"/>
          <p:cNvSpPr/>
          <p:nvPr/>
        </p:nvSpPr>
        <p:spPr>
          <a:xfrm>
            <a:off x="1259632" y="558924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468313" y="908050"/>
            <a:ext cx="5903912" cy="5191125"/>
          </a:xfrm>
          <a:prstGeom prst="rect">
            <a:avLst/>
          </a:prstGeom>
          <a:noFill/>
          <a:ln w="9525">
            <a:noFill/>
            <a:miter lim="800000"/>
            <a:headEnd/>
            <a:tailEnd/>
          </a:ln>
        </p:spPr>
        <p:txBody>
          <a:bodyPr>
            <a:spAutoFit/>
          </a:bodyPr>
          <a:lstStyle/>
          <a:p>
            <a:r>
              <a:rPr lang="en-GB" sz="2400" b="1" dirty="0">
                <a:ln w="1905"/>
                <a:solidFill>
                  <a:schemeClr val="tx2">
                    <a:lumMod val="60000"/>
                    <a:lumOff val="40000"/>
                  </a:schemeClr>
                </a:solidFill>
                <a:effectLst>
                  <a:innerShdw blurRad="69850" dist="43180" dir="5400000">
                    <a:srgbClr val="000000">
                      <a:alpha val="65000"/>
                    </a:srgbClr>
                  </a:innerShdw>
                </a:effectLst>
                <a:latin typeface="Calibri" pitchFamily="34" charset="0"/>
              </a:rPr>
              <a:t>The </a:t>
            </a:r>
            <a:r>
              <a:rPr lang="en-GB" sz="2400" b="1" dirty="0" smtClean="0">
                <a:ln w="1905"/>
                <a:solidFill>
                  <a:schemeClr val="tx2">
                    <a:lumMod val="60000"/>
                    <a:lumOff val="40000"/>
                  </a:schemeClr>
                </a:solidFill>
                <a:effectLst>
                  <a:innerShdw blurRad="69850" dist="43180" dir="5400000">
                    <a:srgbClr val="000000">
                      <a:alpha val="65000"/>
                    </a:srgbClr>
                  </a:innerShdw>
                </a:effectLst>
                <a:latin typeface="Calibri" pitchFamily="34" charset="0"/>
              </a:rPr>
              <a:t>Success </a:t>
            </a:r>
            <a:r>
              <a:rPr lang="en-GB" sz="2400" b="1" dirty="0">
                <a:ln w="1905"/>
                <a:solidFill>
                  <a:schemeClr val="tx2">
                    <a:lumMod val="60000"/>
                    <a:lumOff val="40000"/>
                  </a:schemeClr>
                </a:solidFill>
                <a:effectLst>
                  <a:innerShdw blurRad="69850" dist="43180" dir="5400000">
                    <a:srgbClr val="000000">
                      <a:alpha val="65000"/>
                    </a:srgbClr>
                  </a:innerShdw>
                </a:effectLst>
                <a:latin typeface="Calibri" pitchFamily="34" charset="0"/>
              </a:rPr>
              <a:t>(to date)</a:t>
            </a:r>
          </a:p>
          <a:p>
            <a:endParaRPr lang="en-GB" sz="1600" dirty="0">
              <a:solidFill>
                <a:schemeClr val="tx2">
                  <a:lumMod val="60000"/>
                  <a:lumOff val="40000"/>
                </a:schemeClr>
              </a:solidFill>
              <a:latin typeface="Calibri" pitchFamily="34" charset="0"/>
            </a:endParaRPr>
          </a:p>
          <a:p>
            <a:r>
              <a:rPr lang="en-GB" sz="1600" dirty="0">
                <a:solidFill>
                  <a:schemeClr val="tx2">
                    <a:lumMod val="60000"/>
                    <a:lumOff val="40000"/>
                  </a:schemeClr>
                </a:solidFill>
                <a:latin typeface="Calibri" pitchFamily="34" charset="0"/>
              </a:rPr>
              <a:t>The Spidersnet Social product has seen us;</a:t>
            </a:r>
          </a:p>
          <a:p>
            <a:endParaRPr lang="en-GB" sz="1600" dirty="0">
              <a:solidFill>
                <a:schemeClr val="tx2">
                  <a:lumMod val="60000"/>
                  <a:lumOff val="40000"/>
                </a:schemeClr>
              </a:solidFill>
              <a:latin typeface="Calibri" pitchFamily="34" charset="0"/>
            </a:endParaRPr>
          </a:p>
          <a:p>
            <a:pPr>
              <a:buFont typeface="Wingdings" pitchFamily="2" charset="2"/>
              <a:buChar char="Ø"/>
            </a:pPr>
            <a:r>
              <a:rPr lang="en-GB" sz="1600" dirty="0">
                <a:solidFill>
                  <a:schemeClr val="tx2">
                    <a:lumMod val="60000"/>
                    <a:lumOff val="40000"/>
                  </a:schemeClr>
                </a:solidFill>
                <a:latin typeface="Calibri" pitchFamily="34" charset="0"/>
              </a:rPr>
              <a:t>Improve our offering to our existing &amp; potential customers</a:t>
            </a:r>
          </a:p>
          <a:p>
            <a:pPr>
              <a:buFont typeface="Wingdings" pitchFamily="2" charset="2"/>
              <a:buChar char="Ø"/>
            </a:pPr>
            <a:r>
              <a:rPr lang="en-GB" sz="1600" dirty="0">
                <a:solidFill>
                  <a:schemeClr val="tx2">
                    <a:lumMod val="60000"/>
                    <a:lumOff val="40000"/>
                  </a:schemeClr>
                </a:solidFill>
                <a:latin typeface="Calibri" pitchFamily="34" charset="0"/>
              </a:rPr>
              <a:t>Increase our revenue base </a:t>
            </a:r>
          </a:p>
          <a:p>
            <a:pPr>
              <a:buFont typeface="Wingdings" pitchFamily="2" charset="2"/>
              <a:buChar char="Ø"/>
            </a:pPr>
            <a:r>
              <a:rPr lang="en-GB" sz="1600" dirty="0">
                <a:solidFill>
                  <a:schemeClr val="tx2">
                    <a:lumMod val="60000"/>
                    <a:lumOff val="40000"/>
                  </a:schemeClr>
                </a:solidFill>
                <a:latin typeface="Calibri" pitchFamily="34" charset="0"/>
              </a:rPr>
              <a:t>Build on our brand through the exclusivity of the product</a:t>
            </a:r>
          </a:p>
          <a:p>
            <a:pPr>
              <a:buFont typeface="Wingdings" pitchFamily="2" charset="2"/>
              <a:buChar char="Ø"/>
            </a:pPr>
            <a:r>
              <a:rPr lang="en-GB" sz="1600" dirty="0">
                <a:solidFill>
                  <a:schemeClr val="tx2">
                    <a:lumMod val="60000"/>
                    <a:lumOff val="40000"/>
                  </a:schemeClr>
                </a:solidFill>
                <a:latin typeface="Calibri" pitchFamily="34" charset="0"/>
              </a:rPr>
              <a:t>Improve customer retention</a:t>
            </a:r>
          </a:p>
          <a:p>
            <a:pPr>
              <a:buFont typeface="Wingdings" pitchFamily="2" charset="2"/>
              <a:buChar char="Ø"/>
            </a:pPr>
            <a:r>
              <a:rPr lang="en-GB" sz="1600" dirty="0">
                <a:solidFill>
                  <a:schemeClr val="tx2">
                    <a:lumMod val="60000"/>
                    <a:lumOff val="40000"/>
                  </a:schemeClr>
                </a:solidFill>
                <a:latin typeface="Calibri" pitchFamily="34" charset="0"/>
              </a:rPr>
              <a:t>Sell quickly &amp; relatively easily</a:t>
            </a:r>
          </a:p>
          <a:p>
            <a:pPr>
              <a:buFont typeface="Wingdings" pitchFamily="2" charset="2"/>
              <a:buChar char="Ø"/>
            </a:pPr>
            <a:r>
              <a:rPr lang="en-GB" sz="1600" dirty="0">
                <a:solidFill>
                  <a:schemeClr val="tx2">
                    <a:lumMod val="60000"/>
                    <a:lumOff val="40000"/>
                  </a:schemeClr>
                </a:solidFill>
                <a:latin typeface="Calibri" pitchFamily="34" charset="0"/>
              </a:rPr>
              <a:t>Maximise profit margins due to the low maintenance cost</a:t>
            </a:r>
          </a:p>
          <a:p>
            <a:endParaRPr lang="en-GB" sz="1600" dirty="0">
              <a:solidFill>
                <a:schemeClr val="tx2">
                  <a:lumMod val="60000"/>
                  <a:lumOff val="40000"/>
                </a:schemeClr>
              </a:solidFill>
              <a:latin typeface="Calibri" pitchFamily="34" charset="0"/>
            </a:endParaRPr>
          </a:p>
          <a:p>
            <a:endParaRPr lang="en-GB" sz="1600" dirty="0">
              <a:solidFill>
                <a:schemeClr val="tx2">
                  <a:lumMod val="60000"/>
                  <a:lumOff val="40000"/>
                </a:schemeClr>
              </a:solidFill>
              <a:latin typeface="Calibri" pitchFamily="34" charset="0"/>
            </a:endParaRPr>
          </a:p>
          <a:p>
            <a:r>
              <a:rPr lang="en-GB" sz="2400" b="1" dirty="0">
                <a:ln w="1905"/>
                <a:solidFill>
                  <a:schemeClr val="tx2">
                    <a:lumMod val="60000"/>
                    <a:lumOff val="40000"/>
                  </a:schemeClr>
                </a:solidFill>
                <a:effectLst>
                  <a:innerShdw blurRad="69850" dist="43180" dir="5400000">
                    <a:srgbClr val="000000">
                      <a:alpha val="65000"/>
                    </a:srgbClr>
                  </a:innerShdw>
                </a:effectLst>
                <a:latin typeface="Calibri" pitchFamily="34" charset="0"/>
              </a:rPr>
              <a:t>What Next?</a:t>
            </a:r>
          </a:p>
          <a:p>
            <a:endParaRPr lang="en-GB" sz="1400" dirty="0">
              <a:solidFill>
                <a:schemeClr val="tx2">
                  <a:lumMod val="60000"/>
                  <a:lumOff val="40000"/>
                </a:schemeClr>
              </a:solidFill>
              <a:latin typeface="Calibri" pitchFamily="34" charset="0"/>
            </a:endParaRPr>
          </a:p>
          <a:p>
            <a:r>
              <a:rPr lang="en-GB" sz="1600" dirty="0">
                <a:solidFill>
                  <a:schemeClr val="tx2">
                    <a:lumMod val="60000"/>
                    <a:lumOff val="40000"/>
                  </a:schemeClr>
                </a:solidFill>
                <a:latin typeface="Calibri" pitchFamily="34" charset="0"/>
              </a:rPr>
              <a:t>In the last month we have used the framework of the Spidersnet Social product to replicate this success for our Boat’s business and within the coming months the plan is to make the product available to other businesses within the Friday Media Group such as Caravan &amp; Horse </a:t>
            </a:r>
            <a:r>
              <a:rPr lang="en-GB" sz="1600" dirty="0" smtClean="0">
                <a:solidFill>
                  <a:schemeClr val="tx2">
                    <a:lumMod val="60000"/>
                    <a:lumOff val="40000"/>
                  </a:schemeClr>
                </a:solidFill>
                <a:latin typeface="Calibri" pitchFamily="34" charset="0"/>
              </a:rPr>
              <a:t>dealers and a further campaign to our existing customer base.</a:t>
            </a:r>
            <a:endParaRPr lang="en-GB" sz="1600" dirty="0">
              <a:solidFill>
                <a:schemeClr val="tx2">
                  <a:lumMod val="60000"/>
                  <a:lumOff val="40000"/>
                </a:schemeClr>
              </a:solidFill>
              <a:latin typeface="Calibri" pitchFamily="34" charset="0"/>
            </a:endParaRPr>
          </a:p>
          <a:p>
            <a:endParaRPr lang="en-GB" sz="1600" dirty="0">
              <a:latin typeface="Calibri" pitchFamily="34" charset="0"/>
            </a:endParaRPr>
          </a:p>
        </p:txBody>
      </p:sp>
      <p:pic>
        <p:nvPicPr>
          <p:cNvPr id="17412" name="Picture 4" descr="boats-screen">
            <a:hlinkClick r:id="rId3"/>
          </p:cNvPr>
          <p:cNvPicPr>
            <a:picLocks noChangeAspect="1" noChangeArrowheads="1"/>
          </p:cNvPicPr>
          <p:nvPr/>
        </p:nvPicPr>
        <p:blipFill>
          <a:blip r:embed="rId4" cstate="print"/>
          <a:srcRect/>
          <a:stretch>
            <a:fillRect/>
          </a:stretch>
        </p:blipFill>
        <p:spPr bwMode="auto">
          <a:xfrm>
            <a:off x="6084168" y="2204864"/>
            <a:ext cx="2230438" cy="2311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7504" y="1988840"/>
            <a:ext cx="8229600" cy="1143000"/>
          </a:xfrm>
        </p:spPr>
        <p:txBody>
          <a:bodyPr>
            <a:noAutofit/>
          </a:bodyPr>
          <a:lstStyle/>
          <a:p>
            <a:r>
              <a:rPr lang="en-GB" sz="7200" b="1" dirty="0" err="1" smtClean="0">
                <a:ln w="1905"/>
                <a:solidFill>
                  <a:schemeClr val="tx2">
                    <a:lumMod val="60000"/>
                    <a:lumOff val="40000"/>
                  </a:schemeClr>
                </a:solidFill>
                <a:effectLst>
                  <a:innerShdw blurRad="69850" dist="43180" dir="5400000">
                    <a:srgbClr val="000000">
                      <a:alpha val="65000"/>
                    </a:srgbClr>
                  </a:innerShdw>
                </a:effectLst>
              </a:rPr>
              <a:t>Thankyou</a:t>
            </a:r>
            <a:r>
              <a:rPr lang="en-GB" sz="7200" b="1" dirty="0" smtClean="0">
                <a:ln w="1905"/>
                <a:solidFill>
                  <a:schemeClr val="tx2">
                    <a:lumMod val="60000"/>
                    <a:lumOff val="40000"/>
                  </a:schemeClr>
                </a:solidFill>
                <a:effectLst>
                  <a:innerShdw blurRad="69850" dist="43180" dir="5400000">
                    <a:srgbClr val="000000">
                      <a:alpha val="65000"/>
                    </a:srgbClr>
                  </a:innerShdw>
                </a:effectLst>
              </a:rPr>
              <a:t>! </a:t>
            </a:r>
            <a:endParaRPr lang="en-GB" sz="7200" b="1" dirty="0">
              <a:ln w="1905"/>
              <a:solidFill>
                <a:schemeClr val="tx2">
                  <a:lumMod val="60000"/>
                  <a:lumOff val="4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8892480" cy="1200329"/>
          </a:xfrm>
          <a:prstGeom prst="rect">
            <a:avLst/>
          </a:prstGeom>
        </p:spPr>
        <p:txBody>
          <a:bodyPr wrap="square">
            <a:spAutoFit/>
          </a:bodyPr>
          <a:lstStyle/>
          <a:p>
            <a:pPr algn="just"/>
            <a:endParaRPr lang="en-GB" dirty="0" smtClean="0"/>
          </a:p>
          <a:p>
            <a:endParaRPr lang="en-GB" dirty="0" smtClean="0"/>
          </a:p>
          <a:p>
            <a:endParaRPr lang="en-GB" dirty="0" smtClean="0"/>
          </a:p>
          <a:p>
            <a:endParaRPr lang="en-GB" dirty="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1475656" y="2060848"/>
            <a:ext cx="5904656" cy="3615657"/>
          </a:xfrm>
          <a:prstGeom prst="rect">
            <a:avLst/>
          </a:prstGeom>
          <a:noFill/>
          <a:ln w="9525">
            <a:noFill/>
            <a:miter lim="800000"/>
            <a:headEnd/>
            <a:tailEnd/>
          </a:ln>
        </p:spPr>
      </p:pic>
      <p:sp>
        <p:nvSpPr>
          <p:cNvPr id="4" name="Rectangle 3"/>
          <p:cNvSpPr/>
          <p:nvPr/>
        </p:nvSpPr>
        <p:spPr>
          <a:xfrm>
            <a:off x="611560" y="1052736"/>
            <a:ext cx="3600400" cy="1015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6000" b="1" cap="all" dirty="0" smtClean="0">
                <a:ln w="0"/>
                <a:solidFill>
                  <a:srgbClr val="00B0F0"/>
                </a:solidFill>
                <a:effectLst>
                  <a:reflection blurRad="12700" stA="50000" endPos="50000" dist="5000" dir="5400000" sy="-100000" rotWithShape="0"/>
                </a:effectLst>
                <a:latin typeface="Arial Black" pitchFamily="34" charset="0"/>
              </a:rPr>
              <a:t>WHAT?</a:t>
            </a:r>
            <a:endParaRPr lang="en-GB" sz="6000" b="1" cap="all" dirty="0">
              <a:ln w="0"/>
              <a:solidFill>
                <a:srgbClr val="00B0F0"/>
              </a:solidFill>
              <a:effectLst>
                <a:reflection blurRad="12700" stA="50000" endPos="50000" dist="5000" dir="5400000" sy="-100000" rotWithShape="0"/>
              </a:effectLst>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96752"/>
            <a:ext cx="8892480" cy="495520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8000" b="1" cap="all" dirty="0" smtClean="0">
                <a:ln w="0"/>
                <a:solidFill>
                  <a:srgbClr val="00B0F0"/>
                </a:solidFill>
                <a:effectLst>
                  <a:reflection blurRad="12700" stA="50000" endPos="50000" dist="5000" dir="5400000" sy="-100000" rotWithShape="0"/>
                </a:effectLst>
                <a:latin typeface="Arial Black" pitchFamily="34" charset="0"/>
              </a:rPr>
              <a:t>WHY?</a:t>
            </a:r>
          </a:p>
          <a:p>
            <a:endParaRPr lang="en-GB" b="1" cap="all" dirty="0" smtClean="0">
              <a:ln w="0"/>
              <a:solidFill>
                <a:srgbClr val="00B0F0"/>
              </a:solidFill>
              <a:effectLst>
                <a:reflection blurRad="12700" stA="50000" endPos="50000" dist="5000" dir="5400000" sy="-100000" rotWithShape="0"/>
              </a:effectLst>
            </a:endParaRPr>
          </a:p>
          <a:p>
            <a:endParaRPr lang="en-GB" b="1" cap="all" dirty="0" smtClean="0">
              <a:ln w="0"/>
              <a:solidFill>
                <a:srgbClr val="00B0F0"/>
              </a:solidFill>
              <a:effectLst>
                <a:reflection blurRad="12700" stA="50000" endPos="50000" dist="5000" dir="5400000" sy="-100000" rotWithShape="0"/>
              </a:effectLst>
            </a:endParaRPr>
          </a:p>
          <a:p>
            <a:endParaRPr lang="en-GB" b="1" cap="all" dirty="0" smtClean="0">
              <a:ln w="0"/>
              <a:solidFill>
                <a:srgbClr val="00B0F0"/>
              </a:solidFill>
              <a:effectLst>
                <a:reflection blurRad="12700" stA="50000" endPos="50000" dist="5000" dir="5400000" sy="-100000" rotWithShape="0"/>
              </a:effectLst>
            </a:endParaRPr>
          </a:p>
          <a:p>
            <a:r>
              <a:rPr lang="en-GB" sz="2800" b="1" cap="all" dirty="0" smtClean="0">
                <a:ln w="0"/>
                <a:solidFill>
                  <a:srgbClr val="00B0F0"/>
                </a:solidFill>
                <a:effectLst>
                  <a:reflection blurRad="12700" stA="50000" endPos="50000" dist="5000" dir="5400000" sy="-100000" rotWithShape="0"/>
                </a:effectLst>
                <a:latin typeface="Arial Black" pitchFamily="34" charset="0"/>
              </a:rPr>
              <a:t>The web is confusing</a:t>
            </a:r>
            <a:endParaRPr lang="en-GB" sz="2000" b="1" cap="all" dirty="0" smtClean="0">
              <a:ln w="0"/>
              <a:solidFill>
                <a:srgbClr val="00B0F0"/>
              </a:solidFill>
              <a:effectLst>
                <a:reflection blurRad="12700" stA="50000" endPos="50000" dist="5000" dir="5400000" sy="-100000" rotWithShape="0"/>
              </a:effectLst>
              <a:latin typeface="Arial Black" pitchFamily="34" charset="0"/>
            </a:endParaRPr>
          </a:p>
          <a:p>
            <a:r>
              <a:rPr lang="en-GB" sz="2800" b="1" cap="all" dirty="0" smtClean="0">
                <a:ln w="0"/>
                <a:solidFill>
                  <a:srgbClr val="00B0F0"/>
                </a:solidFill>
                <a:effectLst>
                  <a:reflection blurRad="12700" stA="50000" endPos="50000" dist="5000" dir="5400000" sy="-100000" rotWithShape="0"/>
                </a:effectLst>
                <a:latin typeface="Arial Black" pitchFamily="34" charset="0"/>
              </a:rPr>
              <a:t>To save time</a:t>
            </a:r>
          </a:p>
          <a:p>
            <a:r>
              <a:rPr lang="en-GB" sz="2800" b="1" cap="all" dirty="0" smtClean="0">
                <a:ln w="0"/>
                <a:solidFill>
                  <a:srgbClr val="00B0F0"/>
                </a:solidFill>
                <a:effectLst>
                  <a:reflection blurRad="12700" stA="50000" endPos="50000" dist="5000" dir="5400000" sy="-100000" rotWithShape="0"/>
                </a:effectLst>
                <a:latin typeface="Arial Black" pitchFamily="34" charset="0"/>
              </a:rPr>
              <a:t>Expense</a:t>
            </a:r>
            <a:endParaRPr lang="en-GB" sz="2000" b="1" cap="all" dirty="0" smtClean="0">
              <a:ln w="0"/>
              <a:solidFill>
                <a:srgbClr val="00B0F0"/>
              </a:solidFill>
              <a:effectLst>
                <a:reflection blurRad="12700" stA="50000" endPos="50000" dist="5000" dir="5400000" sy="-100000" rotWithShape="0"/>
              </a:effectLst>
              <a:latin typeface="Arial Black" pitchFamily="34" charset="0"/>
            </a:endParaRPr>
          </a:p>
          <a:p>
            <a:r>
              <a:rPr lang="en-GB" sz="2800" b="1" cap="all" dirty="0" smtClean="0">
                <a:ln w="0"/>
                <a:solidFill>
                  <a:srgbClr val="00B0F0"/>
                </a:solidFill>
                <a:effectLst>
                  <a:reflection blurRad="12700" stA="50000" endPos="50000" dist="5000" dir="5400000" sy="-100000" rotWithShape="0"/>
                </a:effectLst>
                <a:latin typeface="Arial Black" pitchFamily="34" charset="0"/>
              </a:rPr>
              <a:t>Pace of the Market</a:t>
            </a:r>
            <a:endParaRPr lang="en-GB" sz="2000" b="1" cap="all" dirty="0" smtClean="0">
              <a:ln w="0"/>
              <a:solidFill>
                <a:srgbClr val="00B0F0"/>
              </a:solidFill>
              <a:effectLst>
                <a:reflection blurRad="12700" stA="50000" endPos="50000" dist="5000" dir="5400000" sy="-100000" rotWithShape="0"/>
              </a:effectLst>
              <a:latin typeface="Arial Black" pitchFamily="34" charset="0"/>
            </a:endParaRPr>
          </a:p>
          <a:p>
            <a:endParaRPr lang="en-GB"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96752"/>
            <a:ext cx="8892480" cy="584775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7200" b="1" cap="all" dirty="0" smtClean="0">
                <a:ln w="0"/>
                <a:solidFill>
                  <a:srgbClr val="00B0F0"/>
                </a:solidFill>
                <a:effectLst>
                  <a:reflection blurRad="12700" stA="50000" endPos="50000" dist="5000" dir="5400000" sy="-100000" rotWithShape="0"/>
                </a:effectLst>
                <a:latin typeface="Arial Black" pitchFamily="34" charset="0"/>
              </a:rPr>
              <a:t>BENEFITS</a:t>
            </a:r>
          </a:p>
          <a:p>
            <a:endParaRPr lang="en-GB" sz="3600" b="1" cap="all" dirty="0" smtClean="0">
              <a:ln w="0"/>
              <a:solidFill>
                <a:srgbClr val="00B0F0"/>
              </a:solidFill>
              <a:effectLst>
                <a:reflection blurRad="12700" stA="50000" endPos="50000" dist="5000" dir="5400000" sy="-100000" rotWithShape="0"/>
              </a:effectLst>
              <a:latin typeface="Arial Black" pitchFamily="34" charset="0"/>
            </a:endParaRPr>
          </a:p>
          <a:p>
            <a:r>
              <a:rPr lang="en-GB" sz="3600" b="1" cap="all" dirty="0" smtClean="0">
                <a:ln w="0"/>
                <a:solidFill>
                  <a:srgbClr val="00B0F0"/>
                </a:solidFill>
                <a:effectLst>
                  <a:reflection blurRad="12700" stA="50000" endPos="50000" dist="5000" dir="5400000" sy="-100000" rotWithShape="0"/>
                </a:effectLst>
                <a:latin typeface="Arial Black" pitchFamily="34" charset="0"/>
              </a:rPr>
              <a:t>Transparency</a:t>
            </a:r>
          </a:p>
          <a:p>
            <a:r>
              <a:rPr lang="en-GB" sz="3600" b="1" cap="all" dirty="0" smtClean="0">
                <a:ln w="0"/>
                <a:solidFill>
                  <a:srgbClr val="00B0F0"/>
                </a:solidFill>
                <a:effectLst>
                  <a:reflection blurRad="12700" stA="50000" endPos="50000" dist="5000" dir="5400000" sy="-100000" rotWithShape="0"/>
                </a:effectLst>
                <a:latin typeface="Arial Black" pitchFamily="34" charset="0"/>
              </a:rPr>
              <a:t>Fast Setup</a:t>
            </a:r>
          </a:p>
          <a:p>
            <a:r>
              <a:rPr lang="en-GB" sz="3600" b="1" cap="all" dirty="0" smtClean="0">
                <a:ln w="0"/>
                <a:solidFill>
                  <a:srgbClr val="00B0F0"/>
                </a:solidFill>
                <a:effectLst>
                  <a:reflection blurRad="12700" stA="50000" endPos="50000" dist="5000" dir="5400000" sy="-100000" rotWithShape="0"/>
                </a:effectLst>
                <a:latin typeface="Arial Black" pitchFamily="34" charset="0"/>
              </a:rPr>
              <a:t>New</a:t>
            </a:r>
          </a:p>
          <a:p>
            <a:r>
              <a:rPr lang="en-GB" sz="3600" b="1" cap="all" dirty="0" smtClean="0">
                <a:ln w="0"/>
                <a:solidFill>
                  <a:srgbClr val="00B0F0"/>
                </a:solidFill>
                <a:effectLst>
                  <a:reflection blurRad="12700" stA="50000" endPos="50000" dist="5000" dir="5400000" sy="-100000" rotWithShape="0"/>
                </a:effectLst>
                <a:latin typeface="Arial Black" pitchFamily="34" charset="0"/>
              </a:rPr>
              <a:t>Affordable</a:t>
            </a:r>
          </a:p>
          <a:p>
            <a:r>
              <a:rPr lang="en-GB" sz="3600" b="1" cap="all" dirty="0" smtClean="0">
                <a:ln w="0"/>
                <a:solidFill>
                  <a:srgbClr val="00B0F0"/>
                </a:solidFill>
                <a:effectLst>
                  <a:reflection blurRad="12700" stA="50000" endPos="50000" dist="5000" dir="5400000" sy="-100000" rotWithShape="0"/>
                </a:effectLst>
                <a:latin typeface="Arial Black" pitchFamily="34" charset="0"/>
              </a:rPr>
              <a:t>Response</a:t>
            </a:r>
          </a:p>
          <a:p>
            <a:pPr algn="ctr"/>
            <a:endParaRPr lang="en-GB" sz="1600" b="1" cap="all" dirty="0" smtClean="0">
              <a:ln w="0"/>
              <a:solidFill>
                <a:srgbClr val="00B0F0"/>
              </a:solidFill>
              <a:effectLst>
                <a:reflection blurRad="12700" stA="50000" endPos="50000" dist="5000" dir="5400000" sy="-100000" rotWithShape="0"/>
              </a:effectLst>
            </a:endParaRPr>
          </a:p>
          <a:p>
            <a:endParaRPr lang="en-GB" sz="1600" b="1" cap="all" dirty="0" smtClean="0">
              <a:ln w="0"/>
              <a:solidFill>
                <a:srgbClr val="00B0F0"/>
              </a:solidFill>
              <a:effectLst>
                <a:reflection blurRad="12700" stA="50000" endPos="50000" dist="5000" dir="5400000" sy="-100000" rotWithShape="0"/>
              </a:effectLst>
            </a:endParaRPr>
          </a:p>
          <a:p>
            <a:endParaRPr lang="en-GB" b="1" cap="all" dirty="0" smtClean="0">
              <a:ln w="0"/>
              <a:solidFill>
                <a:srgbClr val="00B0F0"/>
              </a:solidFill>
              <a:effectLst>
                <a:reflection blurRad="12700" stA="50000" endPos="50000" dist="5000" dir="5400000" sy="-100000" rotWithShape="0"/>
              </a:effectLst>
            </a:endParaRPr>
          </a:p>
          <a:p>
            <a:endParaRPr lang="en-GB" b="1" cap="all" dirty="0" smtClean="0">
              <a:ln w="0"/>
              <a:solidFill>
                <a:srgbClr val="00B0F0"/>
              </a:solidFill>
              <a:effectLst>
                <a:reflection blurRad="12700" stA="50000" endPos="50000" dist="5000" dir="5400000" sy="-100000" rotWithShape="0"/>
              </a:effectLst>
            </a:endParaRPr>
          </a:p>
          <a:p>
            <a:endParaRPr lang="en-GB" b="1" cap="all" dirty="0">
              <a:ln w="0"/>
              <a:solidFill>
                <a:srgbClr val="00B0F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96752"/>
            <a:ext cx="8892480" cy="403187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8000" b="1" cap="all" dirty="0" smtClean="0">
                <a:ln w="0"/>
                <a:solidFill>
                  <a:srgbClr val="00B0F0"/>
                </a:solidFill>
                <a:effectLst>
                  <a:reflection blurRad="12700" stA="50000" endPos="50000" dist="5000" dir="5400000" sy="-100000" rotWithShape="0"/>
                </a:effectLst>
                <a:latin typeface="Arial Black" pitchFamily="34" charset="0"/>
              </a:rPr>
              <a:t>RESULTS</a:t>
            </a:r>
          </a:p>
          <a:p>
            <a:endParaRPr lang="en-GB" sz="1400" b="1" cap="all" dirty="0" smtClean="0">
              <a:ln w="0"/>
              <a:solidFill>
                <a:srgbClr val="00B0F0"/>
              </a:solidFill>
              <a:effectLst>
                <a:reflection blurRad="12700" stA="50000" endPos="50000" dist="5000" dir="5400000" sy="-100000" rotWithShape="0"/>
              </a:effectLst>
            </a:endParaRPr>
          </a:p>
          <a:p>
            <a:r>
              <a:rPr lang="en-GB" b="1" cap="all" dirty="0" smtClean="0">
                <a:ln w="0"/>
                <a:solidFill>
                  <a:srgbClr val="00B0F0"/>
                </a:solidFill>
                <a:effectLst>
                  <a:reflection blurRad="12700" stA="50000" endPos="50000" dist="5000" dir="5400000" sy="-100000" rotWithShape="0"/>
                </a:effectLst>
              </a:rPr>
              <a:t>200 Happy Customers  - Yr 1</a:t>
            </a:r>
          </a:p>
          <a:p>
            <a:r>
              <a:rPr lang="en-GB" b="1" cap="all" dirty="0" smtClean="0">
                <a:ln w="0"/>
                <a:solidFill>
                  <a:srgbClr val="00B0F0"/>
                </a:solidFill>
                <a:effectLst>
                  <a:reflection blurRad="12700" stA="50000" endPos="50000" dist="5000" dir="5400000" sy="-100000" rotWithShape="0"/>
                </a:effectLst>
              </a:rPr>
              <a:t>95% retention rate </a:t>
            </a: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Picture 2">
            <a:hlinkClick r:id="rId2"/>
          </p:cNvPr>
          <p:cNvPicPr/>
          <p:nvPr/>
        </p:nvPicPr>
        <p:blipFill>
          <a:blip r:embed="rId3" cstate="print"/>
          <a:srcRect/>
          <a:stretch>
            <a:fillRect/>
          </a:stretch>
        </p:blipFill>
        <p:spPr bwMode="auto">
          <a:xfrm>
            <a:off x="3923928" y="3717032"/>
            <a:ext cx="1440160" cy="864096"/>
          </a:xfrm>
          <a:prstGeom prst="rect">
            <a:avLst/>
          </a:prstGeom>
          <a:solidFill>
            <a:srgbClr val="FFFFFF">
              <a:shade val="85000"/>
            </a:srgbClr>
          </a:solidFill>
          <a:ln w="1905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96752"/>
            <a:ext cx="5184576" cy="606319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7200" b="1" cap="all" dirty="0" smtClean="0">
                <a:ln w="0"/>
                <a:solidFill>
                  <a:srgbClr val="00B0F0"/>
                </a:solidFill>
                <a:effectLst>
                  <a:reflection blurRad="12700" stA="50000" endPos="50000" dist="5000" dir="5400000" sy="-100000" rotWithShape="0"/>
                </a:effectLst>
                <a:latin typeface="Arial Black" pitchFamily="34" charset="0"/>
              </a:rPr>
              <a:t>The FUTURE</a:t>
            </a:r>
          </a:p>
          <a:p>
            <a:pPr>
              <a:buNone/>
            </a:pPr>
            <a:endParaRPr lang="en-GB" sz="4000" b="1" cap="all" dirty="0" smtClean="0">
              <a:ln w="0"/>
              <a:solidFill>
                <a:srgbClr val="00B0F0"/>
              </a:solidFill>
              <a:effectLst>
                <a:reflection blurRad="12700" stA="50000" endPos="50000" dist="5000" dir="5400000" sy="-100000" rotWithShape="0"/>
              </a:effectLst>
              <a:latin typeface="Arial Black" pitchFamily="34" charset="0"/>
            </a:endParaRPr>
          </a:p>
          <a:p>
            <a:pPr>
              <a:buNone/>
            </a:pPr>
            <a:r>
              <a:rPr lang="en-GB" sz="2400" b="1" cap="all" dirty="0" smtClean="0">
                <a:ln w="0"/>
                <a:solidFill>
                  <a:srgbClr val="00B0F0"/>
                </a:solidFill>
                <a:effectLst>
                  <a:reflection blurRad="12700" stA="50000" endPos="50000" dist="5000" dir="5400000" sy="-100000" rotWithShape="0"/>
                </a:effectLst>
                <a:latin typeface="Arial Black" pitchFamily="34" charset="0"/>
              </a:rPr>
              <a:t>E COMMERCE</a:t>
            </a:r>
          </a:p>
          <a:p>
            <a:pPr>
              <a:buNone/>
            </a:pPr>
            <a:r>
              <a:rPr lang="en-GB" sz="2400" b="1" cap="all" dirty="0" smtClean="0">
                <a:ln w="0"/>
                <a:solidFill>
                  <a:srgbClr val="00B0F0"/>
                </a:solidFill>
                <a:effectLst>
                  <a:reflection blurRad="12700" stA="50000" endPos="50000" dist="5000" dir="5400000" sy="-100000" rotWithShape="0"/>
                </a:effectLst>
                <a:latin typeface="Arial Black" pitchFamily="34" charset="0"/>
              </a:rPr>
              <a:t>Mobile</a:t>
            </a:r>
          </a:p>
          <a:p>
            <a:pPr>
              <a:buNone/>
            </a:pPr>
            <a:r>
              <a:rPr lang="en-GB" sz="2400" b="1" cap="all" dirty="0" smtClean="0">
                <a:ln w="0"/>
                <a:solidFill>
                  <a:srgbClr val="00B0F0"/>
                </a:solidFill>
                <a:effectLst>
                  <a:reflection blurRad="12700" stA="50000" endPos="50000" dist="5000" dir="5400000" sy="-100000" rotWithShape="0"/>
                </a:effectLst>
                <a:latin typeface="Arial Black" pitchFamily="34" charset="0"/>
              </a:rPr>
              <a:t>Email</a:t>
            </a:r>
          </a:p>
          <a:p>
            <a:pPr>
              <a:buNone/>
            </a:pPr>
            <a:r>
              <a:rPr lang="en-GB" sz="2400" b="1" cap="all" dirty="0" smtClean="0">
                <a:ln w="0"/>
                <a:solidFill>
                  <a:srgbClr val="00B0F0"/>
                </a:solidFill>
                <a:effectLst>
                  <a:reflection blurRad="12700" stA="50000" endPos="50000" dist="5000" dir="5400000" sy="-100000" rotWithShape="0"/>
                </a:effectLst>
                <a:latin typeface="Arial Black" pitchFamily="34" charset="0"/>
              </a:rPr>
              <a:t>White Label </a:t>
            </a:r>
          </a:p>
          <a:p>
            <a:endParaRPr lang="en-GB" b="1" cap="all" dirty="0" smtClean="0">
              <a:ln w="0"/>
              <a:solidFill>
                <a:srgbClr val="00B0F0"/>
              </a:soli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GB"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2332037"/>
            <a:ext cx="7283152" cy="4525963"/>
          </a:xfrm>
        </p:spPr>
        <p:txBody>
          <a:bodyPr>
            <a:normAutofit/>
          </a:bodyPr>
          <a:lstStyle/>
          <a:p>
            <a:pPr algn="ctr">
              <a:buNone/>
            </a:pPr>
            <a:r>
              <a:rPr lang="en-GB" sz="3600" b="1" dirty="0" smtClean="0">
                <a:ln w="1905"/>
                <a:solidFill>
                  <a:schemeClr val="tx2">
                    <a:lumMod val="60000"/>
                    <a:lumOff val="40000"/>
                  </a:schemeClr>
                </a:solidFill>
                <a:effectLst>
                  <a:innerShdw blurRad="69850" dist="43180" dir="5400000">
                    <a:srgbClr val="000000">
                      <a:alpha val="65000"/>
                    </a:srgbClr>
                  </a:innerShdw>
                </a:effectLst>
                <a:latin typeface="Verdana" pitchFamily="34" charset="0"/>
                <a:ea typeface="Verdana" pitchFamily="34" charset="0"/>
                <a:cs typeface="Verdana" pitchFamily="34" charset="0"/>
              </a:rPr>
              <a:t>The </a:t>
            </a:r>
            <a:r>
              <a:rPr lang="en-GB" sz="4000" b="1" dirty="0" smtClean="0">
                <a:ln w="1905"/>
                <a:solidFill>
                  <a:schemeClr val="tx2">
                    <a:lumMod val="60000"/>
                    <a:lumOff val="40000"/>
                  </a:schemeClr>
                </a:solidFill>
                <a:effectLst>
                  <a:innerShdw blurRad="69850" dist="43180" dir="5400000">
                    <a:srgbClr val="000000">
                      <a:alpha val="65000"/>
                    </a:srgbClr>
                  </a:innerShdw>
                </a:effectLst>
                <a:latin typeface="Verdana" pitchFamily="34" charset="0"/>
                <a:ea typeface="Verdana" pitchFamily="34" charset="0"/>
                <a:cs typeface="Verdana" pitchFamily="34" charset="0"/>
              </a:rPr>
              <a:t>UK’s</a:t>
            </a:r>
            <a:r>
              <a:rPr lang="en-GB" sz="3600" b="1" dirty="0" smtClean="0">
                <a:ln w="1905"/>
                <a:solidFill>
                  <a:schemeClr val="tx2">
                    <a:lumMod val="60000"/>
                    <a:lumOff val="40000"/>
                  </a:schemeClr>
                </a:solidFill>
                <a:effectLst>
                  <a:innerShdw blurRad="69850" dist="43180" dir="5400000">
                    <a:srgbClr val="000000">
                      <a:alpha val="65000"/>
                    </a:srgbClr>
                  </a:innerShdw>
                </a:effectLst>
                <a:latin typeface="Verdana" pitchFamily="34" charset="0"/>
                <a:ea typeface="Verdana" pitchFamily="34" charset="0"/>
                <a:cs typeface="Verdana" pitchFamily="34" charset="0"/>
              </a:rPr>
              <a:t> first Automated Social Media product for Automotive dealers </a:t>
            </a:r>
          </a:p>
          <a:p>
            <a:pPr algn="ctr">
              <a:buNone/>
            </a:pPr>
            <a:endParaRPr lang="en-GB" sz="3600" b="1" dirty="0" smtClean="0">
              <a:ln w="1905"/>
              <a:solidFill>
                <a:schemeClr val="tx2">
                  <a:lumMod val="60000"/>
                  <a:lumOff val="40000"/>
                </a:schemeClr>
              </a:solidFill>
              <a:effectLst>
                <a:innerShdw blurRad="69850" dist="43180" dir="5400000">
                  <a:srgbClr val="000000">
                    <a:alpha val="65000"/>
                  </a:srgbClr>
                </a:innerShdw>
              </a:effectLst>
            </a:endParaRPr>
          </a:p>
          <a:p>
            <a:pPr algn="ctr">
              <a:buNone/>
            </a:pPr>
            <a:endParaRPr lang="en-GB" sz="3600" b="1" dirty="0">
              <a:ln w="1905"/>
              <a:solidFill>
                <a:schemeClr val="tx2">
                  <a:lumMod val="60000"/>
                  <a:lumOff val="40000"/>
                </a:schemeClr>
              </a:solidFill>
              <a:effectLst>
                <a:innerShdw blurRad="69850" dist="43180" dir="5400000">
                  <a:srgbClr val="000000">
                    <a:alpha val="65000"/>
                  </a:srgbClr>
                </a:innerShdw>
              </a:effectLst>
            </a:endParaRPr>
          </a:p>
        </p:txBody>
      </p:sp>
      <p:pic>
        <p:nvPicPr>
          <p:cNvPr id="7178" name="Picture 10" descr="http://www.spidersnet.co.uk/wp-content/uploads/2010/10/logo1.png">
            <a:hlinkClick r:id="rId3"/>
          </p:cNvPr>
          <p:cNvPicPr>
            <a:picLocks noChangeAspect="1" noChangeArrowheads="1"/>
          </p:cNvPicPr>
          <p:nvPr/>
        </p:nvPicPr>
        <p:blipFill>
          <a:blip r:embed="rId4" cstate="print"/>
          <a:srcRect/>
          <a:stretch>
            <a:fillRect/>
          </a:stretch>
        </p:blipFill>
        <p:spPr bwMode="auto">
          <a:xfrm>
            <a:off x="7236296" y="6446562"/>
            <a:ext cx="1164369" cy="4114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1"/>
          <p:cNvSpPr txBox="1">
            <a:spLocks noGrp="1" noChangeArrowheads="1"/>
          </p:cNvSpPr>
          <p:nvPr>
            <p:ph sz="half" idx="1"/>
          </p:nvPr>
        </p:nvSpPr>
        <p:spPr bwMode="auto">
          <a:xfrm>
            <a:off x="323528" y="1196752"/>
            <a:ext cx="8569325" cy="7429726"/>
          </a:xfrm>
          <a:prstGeom prst="rect">
            <a:avLst/>
          </a:prstGeom>
          <a:noFill/>
          <a:ln w="9525">
            <a:noFill/>
            <a:miter lim="800000"/>
            <a:headEnd/>
            <a:tailEnd/>
          </a:ln>
        </p:spPr>
        <p:txBody>
          <a:bodyPr>
            <a:spAutoFit/>
          </a:bodyPr>
          <a:lstStyle/>
          <a:p>
            <a:pPr>
              <a:buNone/>
            </a:pPr>
            <a:r>
              <a:rPr lang="en-GB" sz="4400" b="1" dirty="0">
                <a:ln w="1905"/>
                <a:solidFill>
                  <a:schemeClr val="tx2">
                    <a:lumMod val="60000"/>
                    <a:lumOff val="40000"/>
                  </a:schemeClr>
                </a:solidFill>
                <a:effectLst>
                  <a:innerShdw blurRad="69850" dist="43180" dir="5400000">
                    <a:srgbClr val="000000">
                      <a:alpha val="65000"/>
                    </a:srgbClr>
                  </a:innerShdw>
                </a:effectLst>
                <a:latin typeface="Calibri" pitchFamily="34" charset="0"/>
              </a:rPr>
              <a:t>The Opportunity</a:t>
            </a:r>
          </a:p>
          <a:p>
            <a:endParaRPr lang="en-GB" sz="1400" dirty="0">
              <a:solidFill>
                <a:srgbClr val="085DE6"/>
              </a:solidFill>
              <a:latin typeface="Calibri" pitchFamily="34" charset="0"/>
            </a:endParaRPr>
          </a:p>
          <a:p>
            <a:pPr>
              <a:buNone/>
            </a:pPr>
            <a:r>
              <a:rPr lang="en-GB" sz="1600" dirty="0">
                <a:solidFill>
                  <a:schemeClr val="tx2">
                    <a:lumMod val="60000"/>
                    <a:lumOff val="40000"/>
                  </a:schemeClr>
                </a:solidFill>
                <a:latin typeface="Calibri" pitchFamily="34" charset="0"/>
              </a:rPr>
              <a:t>Social media has become an essential tool within any advertising strategy, with this in mind we needed to create </a:t>
            </a:r>
            <a:r>
              <a:rPr lang="en-GB" sz="1600" dirty="0" smtClean="0">
                <a:solidFill>
                  <a:schemeClr val="tx2">
                    <a:lumMod val="60000"/>
                    <a:lumOff val="40000"/>
                  </a:schemeClr>
                </a:solidFill>
                <a:latin typeface="Calibri" pitchFamily="34" charset="0"/>
              </a:rPr>
              <a:t>a simple product </a:t>
            </a:r>
            <a:r>
              <a:rPr lang="en-GB" sz="1600" dirty="0">
                <a:solidFill>
                  <a:schemeClr val="tx2">
                    <a:lumMod val="60000"/>
                    <a:lumOff val="40000"/>
                  </a:schemeClr>
                </a:solidFill>
                <a:latin typeface="Calibri" pitchFamily="34" charset="0"/>
              </a:rPr>
              <a:t>to enable our dealers to be part of the social media revolution.</a:t>
            </a:r>
          </a:p>
          <a:p>
            <a:pPr>
              <a:buNone/>
            </a:pPr>
            <a:endParaRPr lang="en-GB" sz="1600" dirty="0" smtClean="0">
              <a:solidFill>
                <a:schemeClr val="tx2">
                  <a:lumMod val="60000"/>
                  <a:lumOff val="40000"/>
                </a:schemeClr>
              </a:solidFill>
              <a:latin typeface="Calibri" pitchFamily="34" charset="0"/>
            </a:endParaRPr>
          </a:p>
          <a:p>
            <a:pPr>
              <a:buNone/>
            </a:pPr>
            <a:r>
              <a:rPr lang="en-GB" sz="1600" dirty="0" smtClean="0">
                <a:solidFill>
                  <a:schemeClr val="tx2">
                    <a:lumMod val="60000"/>
                    <a:lumOff val="40000"/>
                  </a:schemeClr>
                </a:solidFill>
                <a:latin typeface="Calibri" pitchFamily="34" charset="0"/>
              </a:rPr>
              <a:t>Requirements of </a:t>
            </a:r>
            <a:r>
              <a:rPr lang="en-GB" sz="1600" b="1" dirty="0" err="1" smtClean="0">
                <a:solidFill>
                  <a:schemeClr val="tx2">
                    <a:lumMod val="60000"/>
                    <a:lumOff val="40000"/>
                  </a:schemeClr>
                </a:solidFill>
                <a:latin typeface="Calibri" pitchFamily="34" charset="0"/>
              </a:rPr>
              <a:t>Spidersnet</a:t>
            </a:r>
            <a:r>
              <a:rPr lang="en-GB" sz="1600" b="1" dirty="0" smtClean="0">
                <a:solidFill>
                  <a:schemeClr val="tx2">
                    <a:lumMod val="60000"/>
                    <a:lumOff val="40000"/>
                  </a:schemeClr>
                </a:solidFill>
                <a:latin typeface="Calibri" pitchFamily="34" charset="0"/>
              </a:rPr>
              <a:t> Social</a:t>
            </a:r>
            <a:r>
              <a:rPr lang="en-GB" sz="1600" dirty="0" smtClean="0">
                <a:solidFill>
                  <a:schemeClr val="tx2">
                    <a:lumMod val="60000"/>
                    <a:lumOff val="40000"/>
                  </a:schemeClr>
                </a:solidFill>
                <a:latin typeface="Calibri" pitchFamily="34" charset="0"/>
              </a:rPr>
              <a:t>;</a:t>
            </a:r>
            <a:endParaRPr lang="en-GB" sz="1600" dirty="0">
              <a:solidFill>
                <a:schemeClr val="tx2">
                  <a:lumMod val="60000"/>
                  <a:lumOff val="40000"/>
                </a:schemeClr>
              </a:solidFill>
              <a:latin typeface="Calibri" pitchFamily="34" charset="0"/>
            </a:endParaRPr>
          </a:p>
          <a:p>
            <a:endParaRPr lang="en-GB" sz="1600" dirty="0">
              <a:solidFill>
                <a:schemeClr val="tx2">
                  <a:lumMod val="60000"/>
                  <a:lumOff val="40000"/>
                </a:schemeClr>
              </a:solidFill>
              <a:latin typeface="Calibri" pitchFamily="34" charset="0"/>
            </a:endParaRPr>
          </a:p>
          <a:p>
            <a:pPr>
              <a:buFont typeface="Wingdings" pitchFamily="2" charset="2"/>
              <a:buChar char="ü"/>
            </a:pPr>
            <a:r>
              <a:rPr lang="en-GB" sz="1600" b="1" dirty="0">
                <a:solidFill>
                  <a:schemeClr val="tx2">
                    <a:lumMod val="60000"/>
                    <a:lumOff val="40000"/>
                  </a:schemeClr>
                </a:solidFill>
                <a:latin typeface="Calibri" pitchFamily="34" charset="0"/>
              </a:rPr>
              <a:t> Developed quickly</a:t>
            </a:r>
          </a:p>
          <a:p>
            <a:pPr>
              <a:buFont typeface="Wingdings" pitchFamily="2" charset="2"/>
              <a:buChar char="ü"/>
            </a:pPr>
            <a:r>
              <a:rPr lang="en-GB" sz="1600" b="1" dirty="0">
                <a:solidFill>
                  <a:schemeClr val="tx2">
                    <a:lumMod val="60000"/>
                    <a:lumOff val="40000"/>
                  </a:schemeClr>
                </a:solidFill>
                <a:latin typeface="Calibri" pitchFamily="34" charset="0"/>
              </a:rPr>
              <a:t> Easy to replicate &amp; maintain</a:t>
            </a:r>
          </a:p>
          <a:p>
            <a:pPr>
              <a:buFont typeface="Wingdings" pitchFamily="2" charset="2"/>
              <a:buChar char="ü"/>
            </a:pPr>
            <a:r>
              <a:rPr lang="en-GB" sz="1600" b="1" dirty="0">
                <a:solidFill>
                  <a:schemeClr val="tx2">
                    <a:lumMod val="60000"/>
                    <a:lumOff val="40000"/>
                  </a:schemeClr>
                </a:solidFill>
                <a:latin typeface="Calibri" pitchFamily="34" charset="0"/>
              </a:rPr>
              <a:t> User friendly</a:t>
            </a:r>
          </a:p>
          <a:p>
            <a:pPr>
              <a:buFont typeface="Wingdings" pitchFamily="2" charset="2"/>
              <a:buChar char="ü"/>
            </a:pPr>
            <a:r>
              <a:rPr lang="en-GB" sz="1600" b="1" dirty="0">
                <a:solidFill>
                  <a:schemeClr val="tx2">
                    <a:lumMod val="60000"/>
                    <a:lumOff val="40000"/>
                  </a:schemeClr>
                </a:solidFill>
                <a:latin typeface="Calibri" pitchFamily="34" charset="0"/>
              </a:rPr>
              <a:t> No effort for the customer</a:t>
            </a:r>
          </a:p>
          <a:p>
            <a:pPr>
              <a:buFont typeface="Wingdings" pitchFamily="2" charset="2"/>
              <a:buChar char="ü"/>
            </a:pPr>
            <a:r>
              <a:rPr lang="en-GB" sz="1600" b="1" dirty="0">
                <a:solidFill>
                  <a:schemeClr val="tx2">
                    <a:lumMod val="60000"/>
                    <a:lumOff val="40000"/>
                  </a:schemeClr>
                </a:solidFill>
                <a:latin typeface="Calibri" pitchFamily="34" charset="0"/>
              </a:rPr>
              <a:t> Simple to sell</a:t>
            </a:r>
          </a:p>
          <a:p>
            <a:pPr>
              <a:buFont typeface="Wingdings" pitchFamily="2" charset="2"/>
              <a:buChar char="ü"/>
            </a:pPr>
            <a:r>
              <a:rPr lang="en-GB" sz="1600" b="1" dirty="0">
                <a:solidFill>
                  <a:schemeClr val="tx2">
                    <a:lumMod val="60000"/>
                    <a:lumOff val="40000"/>
                  </a:schemeClr>
                </a:solidFill>
                <a:latin typeface="Calibri" pitchFamily="34" charset="0"/>
              </a:rPr>
              <a:t> Profitable</a:t>
            </a:r>
          </a:p>
          <a:p>
            <a:pPr>
              <a:buFont typeface="Wingdings" pitchFamily="2" charset="2"/>
              <a:buChar char="ü"/>
            </a:pPr>
            <a:endParaRPr lang="en-GB" sz="1600" dirty="0">
              <a:latin typeface="Calibri" pitchFamily="34" charset="0"/>
            </a:endParaRPr>
          </a:p>
          <a:p>
            <a:pPr>
              <a:buFont typeface="Wingdings" pitchFamily="2" charset="2"/>
              <a:buChar char="ü"/>
            </a:pPr>
            <a:endParaRPr lang="en-GB" sz="1600" dirty="0">
              <a:latin typeface="Calibri" pitchFamily="34" charset="0"/>
            </a:endParaRPr>
          </a:p>
          <a:p>
            <a:pPr>
              <a:buFont typeface="Wingdings" pitchFamily="2" charset="2"/>
              <a:buChar char="ü"/>
            </a:pPr>
            <a:endParaRPr lang="en-GB" sz="1600"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a:p>
            <a:endParaRPr lang="en-GB" dirty="0">
              <a:latin typeface="Calibri" pitchFamily="34" charset="0"/>
            </a:endParaRPr>
          </a:p>
        </p:txBody>
      </p:sp>
      <p:pic>
        <p:nvPicPr>
          <p:cNvPr id="6148" name="Picture 4" descr="http://www.vestadigital.com/UserFiles/Image/Blog/car-dealership-social-media.jpg"/>
          <p:cNvPicPr>
            <a:picLocks noChangeAspect="1" noChangeArrowheads="1"/>
          </p:cNvPicPr>
          <p:nvPr/>
        </p:nvPicPr>
        <p:blipFill>
          <a:blip r:embed="rId3" cstate="print"/>
          <a:stretch>
            <a:fillRect/>
          </a:stretch>
        </p:blipFill>
        <p:spPr bwMode="auto">
          <a:xfrm>
            <a:off x="4211960" y="2996952"/>
            <a:ext cx="3600400" cy="2903322"/>
          </a:xfrm>
          <a:prstGeom prst="rect">
            <a:avLst/>
          </a:prstGeom>
          <a:noFill/>
          <a:ln w="28575">
            <a:solidFill>
              <a:schemeClr val="tx1"/>
            </a:solidFill>
            <a:prstDash val="solid"/>
          </a:ln>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424068" y="849056"/>
            <a:ext cx="7777162" cy="1508105"/>
          </a:xfrm>
          <a:prstGeom prst="rect">
            <a:avLst/>
          </a:prstGeom>
          <a:noFill/>
          <a:ln w="9525">
            <a:noFill/>
            <a:miter lim="800000"/>
            <a:headEnd/>
            <a:tailEnd/>
          </a:ln>
        </p:spPr>
        <p:txBody>
          <a:bodyPr>
            <a:spAutoFit/>
          </a:bodyPr>
          <a:lstStyle/>
          <a:p>
            <a:r>
              <a:rPr lang="en-GB" sz="3200" b="1" dirty="0" smtClean="0">
                <a:ln w="1905"/>
                <a:solidFill>
                  <a:schemeClr val="tx2">
                    <a:lumMod val="60000"/>
                    <a:lumOff val="40000"/>
                  </a:schemeClr>
                </a:solidFill>
                <a:effectLst>
                  <a:innerShdw blurRad="69850" dist="43180" dir="5400000">
                    <a:srgbClr val="000000">
                      <a:alpha val="65000"/>
                    </a:srgbClr>
                  </a:innerShdw>
                </a:effectLst>
                <a:latin typeface="Calibri" pitchFamily="34" charset="0"/>
              </a:rPr>
              <a:t>The Solution </a:t>
            </a:r>
            <a:endParaRPr lang="en-GB" sz="3200" b="1" dirty="0">
              <a:ln w="1905"/>
              <a:solidFill>
                <a:schemeClr val="tx2">
                  <a:lumMod val="60000"/>
                  <a:lumOff val="40000"/>
                </a:schemeClr>
              </a:solidFill>
              <a:effectLst>
                <a:innerShdw blurRad="69850" dist="43180" dir="5400000">
                  <a:srgbClr val="000000">
                    <a:alpha val="65000"/>
                  </a:srgbClr>
                </a:innerShdw>
              </a:effectLst>
              <a:latin typeface="Calibri" pitchFamily="34" charset="0"/>
            </a:endParaRPr>
          </a:p>
          <a:p>
            <a:endParaRPr lang="en-GB" sz="1400" dirty="0">
              <a:solidFill>
                <a:srgbClr val="085DE6"/>
              </a:solidFill>
              <a:latin typeface="Calibri" pitchFamily="34" charset="0"/>
            </a:endParaRPr>
          </a:p>
          <a:p>
            <a:r>
              <a:rPr lang="en-GB" sz="1600" dirty="0">
                <a:solidFill>
                  <a:schemeClr val="tx2">
                    <a:lumMod val="60000"/>
                    <a:lumOff val="40000"/>
                  </a:schemeClr>
                </a:solidFill>
                <a:latin typeface="Calibri" pitchFamily="34" charset="0"/>
              </a:rPr>
              <a:t>For one fixed monthly fee, we provide the dealer with;</a:t>
            </a:r>
          </a:p>
          <a:p>
            <a:endParaRPr lang="en-GB" sz="1400" dirty="0">
              <a:solidFill>
                <a:schemeClr val="tx2">
                  <a:lumMod val="60000"/>
                  <a:lumOff val="40000"/>
                </a:schemeClr>
              </a:solidFill>
              <a:latin typeface="Calibri" pitchFamily="34" charset="0"/>
            </a:endParaRPr>
          </a:p>
          <a:p>
            <a:r>
              <a:rPr lang="en-GB" sz="1600" dirty="0">
                <a:solidFill>
                  <a:schemeClr val="tx2">
                    <a:lumMod val="60000"/>
                    <a:lumOff val="40000"/>
                  </a:schemeClr>
                </a:solidFill>
                <a:latin typeface="Calibri" pitchFamily="34" charset="0"/>
              </a:rPr>
              <a:t>A tailored profile page for the dealership on both                        </a:t>
            </a:r>
            <a:r>
              <a:rPr lang="en-GB" sz="1600" dirty="0" smtClean="0">
                <a:solidFill>
                  <a:schemeClr val="tx2">
                    <a:lumMod val="60000"/>
                    <a:lumOff val="40000"/>
                  </a:schemeClr>
                </a:solidFill>
                <a:latin typeface="Calibri" pitchFamily="34" charset="0"/>
              </a:rPr>
              <a:t> &amp;</a:t>
            </a:r>
            <a:endParaRPr lang="en-GB" sz="1600" dirty="0">
              <a:solidFill>
                <a:schemeClr val="tx2">
                  <a:lumMod val="60000"/>
                  <a:lumOff val="40000"/>
                </a:schemeClr>
              </a:solidFill>
              <a:latin typeface="Calibri" pitchFamily="34" charset="0"/>
            </a:endParaRPr>
          </a:p>
        </p:txBody>
      </p:sp>
      <p:sp>
        <p:nvSpPr>
          <p:cNvPr id="16388" name="TextBox 4"/>
          <p:cNvSpPr txBox="1">
            <a:spLocks noChangeArrowheads="1"/>
          </p:cNvSpPr>
          <p:nvPr/>
        </p:nvSpPr>
        <p:spPr bwMode="auto">
          <a:xfrm>
            <a:off x="5867400" y="2924175"/>
            <a:ext cx="2160588" cy="1570038"/>
          </a:xfrm>
          <a:prstGeom prst="rect">
            <a:avLst/>
          </a:prstGeom>
          <a:noFill/>
          <a:ln w="9525">
            <a:noFill/>
            <a:miter lim="800000"/>
            <a:headEnd/>
            <a:tailEnd/>
          </a:ln>
        </p:spPr>
        <p:txBody>
          <a:bodyPr>
            <a:spAutoFit/>
          </a:bodyPr>
          <a:lstStyle/>
          <a:p>
            <a:r>
              <a:rPr lang="en-GB" sz="1600" dirty="0">
                <a:solidFill>
                  <a:schemeClr val="tx2">
                    <a:lumMod val="60000"/>
                    <a:lumOff val="40000"/>
                  </a:schemeClr>
                </a:solidFill>
                <a:latin typeface="Calibri" pitchFamily="34" charset="0"/>
              </a:rPr>
              <a:t>These pages created by us, are updated automatically when a new car is added by the dealer in our vehicle uploading tool.</a:t>
            </a:r>
          </a:p>
        </p:txBody>
      </p:sp>
      <p:sp>
        <p:nvSpPr>
          <p:cNvPr id="16389" name="TextBox 5"/>
          <p:cNvSpPr txBox="1">
            <a:spLocks noChangeArrowheads="1"/>
          </p:cNvSpPr>
          <p:nvPr/>
        </p:nvSpPr>
        <p:spPr bwMode="auto">
          <a:xfrm>
            <a:off x="468313" y="5013325"/>
            <a:ext cx="7416800" cy="1077218"/>
          </a:xfrm>
          <a:prstGeom prst="rect">
            <a:avLst/>
          </a:prstGeom>
          <a:noFill/>
          <a:ln w="9525">
            <a:noFill/>
            <a:miter lim="800000"/>
            <a:headEnd/>
            <a:tailEnd/>
          </a:ln>
        </p:spPr>
        <p:txBody>
          <a:bodyPr>
            <a:spAutoFit/>
          </a:bodyPr>
          <a:lstStyle/>
          <a:p>
            <a:r>
              <a:rPr lang="en-GB" sz="1600" dirty="0">
                <a:solidFill>
                  <a:schemeClr val="tx2">
                    <a:lumMod val="60000"/>
                    <a:lumOff val="40000"/>
                  </a:schemeClr>
                </a:solidFill>
                <a:latin typeface="Calibri" pitchFamily="34" charset="0"/>
              </a:rPr>
              <a:t>Vehicles are displayed within a custom built  application on their Facebook business page. </a:t>
            </a:r>
            <a:r>
              <a:rPr lang="en-GB" sz="1600" dirty="0" smtClean="0">
                <a:solidFill>
                  <a:schemeClr val="tx2">
                    <a:lumMod val="60000"/>
                    <a:lumOff val="40000"/>
                  </a:schemeClr>
                </a:solidFill>
                <a:latin typeface="Calibri" pitchFamily="34" charset="0"/>
              </a:rPr>
              <a:t>Every time a vehicle is added that vehicle is updated automatically on both applications, </a:t>
            </a:r>
            <a:r>
              <a:rPr lang="en-GB" sz="1600" dirty="0">
                <a:solidFill>
                  <a:schemeClr val="tx2">
                    <a:lumMod val="60000"/>
                    <a:lumOff val="40000"/>
                  </a:schemeClr>
                </a:solidFill>
                <a:latin typeface="Calibri" pitchFamily="34" charset="0"/>
              </a:rPr>
              <a:t>exposing each and every vehicle to the largest social audience. </a:t>
            </a:r>
          </a:p>
          <a:p>
            <a:r>
              <a:rPr lang="en-GB" sz="1600" dirty="0">
                <a:solidFill>
                  <a:schemeClr val="tx2">
                    <a:lumMod val="60000"/>
                    <a:lumOff val="40000"/>
                  </a:schemeClr>
                </a:solidFill>
                <a:latin typeface="Calibri" pitchFamily="34" charset="0"/>
              </a:rPr>
              <a:t>This process is completely automated saving the dealer time &amp; effort.</a:t>
            </a:r>
          </a:p>
        </p:txBody>
      </p:sp>
      <p:pic>
        <p:nvPicPr>
          <p:cNvPr id="16391" name="Picture 2" descr="http://www.editorsweblog.org/facebook.jpg"/>
          <p:cNvPicPr>
            <a:picLocks noChangeAspect="1" noChangeArrowheads="1"/>
          </p:cNvPicPr>
          <p:nvPr/>
        </p:nvPicPr>
        <p:blipFill>
          <a:blip r:embed="rId3" cstate="print"/>
          <a:srcRect/>
          <a:stretch>
            <a:fillRect/>
          </a:stretch>
        </p:blipFill>
        <p:spPr bwMode="auto">
          <a:xfrm>
            <a:off x="4644008" y="1916832"/>
            <a:ext cx="1008062" cy="379412"/>
          </a:xfrm>
          <a:prstGeom prst="rect">
            <a:avLst/>
          </a:prstGeom>
          <a:noFill/>
          <a:ln w="9525">
            <a:noFill/>
            <a:miter lim="800000"/>
            <a:headEnd/>
            <a:tailEnd/>
          </a:ln>
          <a:effectLst>
            <a:softEdge rad="31750"/>
          </a:effectLst>
        </p:spPr>
      </p:pic>
      <p:pic>
        <p:nvPicPr>
          <p:cNvPr id="16392" name="Picture 4" descr="http://footballandsocialmedia.com/wp-content/uploads/2011/08/Twitter-logo-large.jpeg"/>
          <p:cNvPicPr>
            <a:picLocks noChangeAspect="1" noChangeArrowheads="1"/>
          </p:cNvPicPr>
          <p:nvPr/>
        </p:nvPicPr>
        <p:blipFill>
          <a:blip r:embed="rId4" cstate="print"/>
          <a:srcRect/>
          <a:stretch>
            <a:fillRect/>
          </a:stretch>
        </p:blipFill>
        <p:spPr bwMode="auto">
          <a:xfrm>
            <a:off x="5867400" y="1916113"/>
            <a:ext cx="1368425" cy="360362"/>
          </a:xfrm>
          <a:prstGeom prst="rect">
            <a:avLst/>
          </a:prstGeom>
          <a:noFill/>
          <a:ln w="9525">
            <a:noFill/>
            <a:miter lim="800000"/>
            <a:headEnd/>
            <a:tailEnd/>
          </a:ln>
        </p:spPr>
      </p:pic>
      <p:pic>
        <p:nvPicPr>
          <p:cNvPr id="16397" name="Picture 13" descr="masters-fb">
            <a:hlinkClick r:id="rId5"/>
          </p:cNvPr>
          <p:cNvPicPr>
            <a:picLocks noChangeAspect="1" noChangeArrowheads="1"/>
          </p:cNvPicPr>
          <p:nvPr/>
        </p:nvPicPr>
        <p:blipFill>
          <a:blip r:embed="rId6" cstate="print"/>
          <a:srcRect/>
          <a:stretch>
            <a:fillRect/>
          </a:stretch>
        </p:blipFill>
        <p:spPr bwMode="auto">
          <a:xfrm rot="-163380">
            <a:off x="595330" y="2474599"/>
            <a:ext cx="2318268" cy="2403303"/>
          </a:xfrm>
          <a:prstGeom prst="rect">
            <a:avLst/>
          </a:prstGeom>
          <a:noFill/>
        </p:spPr>
      </p:pic>
      <p:pic>
        <p:nvPicPr>
          <p:cNvPr id="16398" name="Picture 14" descr="masters-tw">
            <a:hlinkClick r:id="rId7"/>
          </p:cNvPr>
          <p:cNvPicPr>
            <a:picLocks noChangeAspect="1" noChangeArrowheads="1"/>
          </p:cNvPicPr>
          <p:nvPr/>
        </p:nvPicPr>
        <p:blipFill>
          <a:blip r:embed="rId8" cstate="print"/>
          <a:srcRect/>
          <a:stretch>
            <a:fillRect/>
          </a:stretch>
        </p:blipFill>
        <p:spPr bwMode="auto">
          <a:xfrm rot="341323">
            <a:off x="3096752" y="2597570"/>
            <a:ext cx="2226689" cy="230844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400</Words>
  <Application>Microsoft Office PowerPoint</Application>
  <PresentationFormat>On-screen Show (4:3)</PresentationFormat>
  <Paragraphs>103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Thankyou!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pete_roberts</dc:creator>
  <cp:lastModifiedBy>sam_kidger</cp:lastModifiedBy>
  <cp:revision>176</cp:revision>
  <dcterms:created xsi:type="dcterms:W3CDTF">2011-06-30T12:47:45Z</dcterms:created>
  <dcterms:modified xsi:type="dcterms:W3CDTF">2012-04-11T16:55:09Z</dcterms:modified>
</cp:coreProperties>
</file>