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2"/>
  </p:notesMasterIdLst>
  <p:sldIdLst>
    <p:sldId id="272" r:id="rId2"/>
    <p:sldId id="258" r:id="rId3"/>
    <p:sldId id="275" r:id="rId4"/>
    <p:sldId id="276" r:id="rId5"/>
    <p:sldId id="262" r:id="rId6"/>
    <p:sldId id="263" r:id="rId7"/>
    <p:sldId id="267" r:id="rId8"/>
    <p:sldId id="266" r:id="rId9"/>
    <p:sldId id="273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5238" autoAdjust="0"/>
  </p:normalViewPr>
  <p:slideViewPr>
    <p:cSldViewPr snapToGrid="0" snapToObjects="1">
      <p:cViewPr>
        <p:scale>
          <a:sx n="150" d="100"/>
          <a:sy n="150" d="100"/>
        </p:scale>
        <p:origin x="-49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C2627-08E1-E949-8810-7A2DA38DECD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F162B-7F8C-5549-9B2F-07F6F17D1C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073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l1nk.me/s.p?m=b&amp;p=l9YaqH6dgBJs" TargetMode="External"/><Relationship Id="rId4" Type="http://schemas.openxmlformats.org/officeDocument/2006/relationships/hyperlink" Target="http://www.nydailynews.com/autos/mobile-solution-local-auto-dealers-york-dma-article-1.1056900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Platform as Service for creating, deploying, and managing mobile websites, apps and messaging programs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Gumiyo was founded in 2006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Classified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Media is in our DNA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chemeClr val="tx2"/>
                </a:solidFill>
              </a:rPr>
              <a:t>1 Billion mobile page views in 2011</a:t>
            </a:r>
          </a:p>
          <a:p>
            <a:pPr marL="365760" marR="0" lvl="0" indent="-36576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35,000 messaging campaigns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8C357-0600-0143-AC52-D3FDF58C398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LATRE  </a:t>
            </a:r>
            <a:r>
              <a:rPr lang="en-US" dirty="0" smtClean="0">
                <a:hlinkClick r:id="rId3"/>
              </a:rPr>
              <a:t>http://l1nk.me//s.p?m=b&amp;p=l9YaqH6dgBJs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http://www.nydailynews.com/autos/mobile-solution-local-auto-dealers-york-dma-article-1.1056900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F162B-7F8C-5549-9B2F-07F6F17D1C4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49861"/>
          </a:xfrm>
          <a:prstGeom prst="rect">
            <a:avLst/>
          </a:prstGeom>
        </p:spPr>
      </p:pic>
      <p:sp>
        <p:nvSpPr>
          <p:cNvPr id="2" name="Text Box 7"/>
          <p:cNvSpPr txBox="1">
            <a:spLocks noChangeArrowheads="1"/>
          </p:cNvSpPr>
          <p:nvPr userDrawn="1"/>
        </p:nvSpPr>
        <p:spPr bwMode="auto">
          <a:xfrm>
            <a:off x="0" y="6589713"/>
            <a:ext cx="9144000" cy="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67" tIns="32134" rIns="64267" bIns="32134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00" dirty="0">
                <a:latin typeface="Verdana"/>
                <a:cs typeface="Verdana"/>
              </a:rPr>
              <a:t>© </a:t>
            </a:r>
            <a:r>
              <a:rPr lang="en-US" sz="700" dirty="0" smtClean="0">
                <a:latin typeface="Verdana"/>
                <a:cs typeface="Verdana"/>
              </a:rPr>
              <a:t>2012 </a:t>
            </a:r>
            <a:r>
              <a:rPr lang="en-US" sz="700" dirty="0">
                <a:latin typeface="Verdana"/>
                <a:cs typeface="Verdana"/>
              </a:rPr>
              <a:t>Gumiyo, Inc. All rights reserved.  Confidential.  Not for distribution.</a:t>
            </a:r>
          </a:p>
        </p:txBody>
      </p:sp>
      <p:sp>
        <p:nvSpPr>
          <p:cNvPr id="3" name="Rectangle 6"/>
          <p:cNvSpPr txBox="1">
            <a:spLocks noChangeArrowheads="1"/>
          </p:cNvSpPr>
          <p:nvPr userDrawn="1"/>
        </p:nvSpPr>
        <p:spPr bwMode="auto">
          <a:xfrm>
            <a:off x="0" y="1044575"/>
            <a:ext cx="91440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67" tIns="32134" rIns="64267" bIns="32134" anchor="ctr">
            <a:prstTxWarp prst="textNoShape">
              <a:avLst/>
            </a:prstTxWarp>
          </a:bodyPr>
          <a:lstStyle/>
          <a:p>
            <a:pPr algn="ctr" defTabSz="642505" eaLnBrk="0" hangingPunct="0">
              <a:defRPr/>
            </a:pPr>
            <a:endParaRPr lang="en-US" sz="1700" b="1" dirty="0">
              <a:solidFill>
                <a:srgbClr val="003E75"/>
              </a:solidFill>
              <a:latin typeface="Verdana" charset="0"/>
              <a:ea typeface="ＭＳ Ｐゴシック" charset="-128"/>
              <a:sym typeface="Gill Sans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315201" y="580284"/>
            <a:ext cx="1828799" cy="147742"/>
            <a:chOff x="7315201" y="580284"/>
            <a:chExt cx="1828799" cy="147742"/>
          </a:xfrm>
        </p:grpSpPr>
        <p:pic>
          <p:nvPicPr>
            <p:cNvPr id="7" name="Picture 6" descr="header.jpg"/>
            <p:cNvPicPr>
              <a:picLocks noChangeAspect="1"/>
            </p:cNvPicPr>
            <p:nvPr userDrawn="1"/>
          </p:nvPicPr>
          <p:blipFill>
            <a:blip r:embed="rId2"/>
            <a:srcRect l="80000" t="5884" b="89303"/>
            <a:stretch>
              <a:fillRect/>
            </a:stretch>
          </p:blipFill>
          <p:spPr>
            <a:xfrm>
              <a:off x="7315201" y="580284"/>
              <a:ext cx="1828799" cy="45719"/>
            </a:xfrm>
            <a:prstGeom prst="rect">
              <a:avLst/>
            </a:prstGeom>
          </p:spPr>
        </p:pic>
        <p:pic>
          <p:nvPicPr>
            <p:cNvPr id="8" name="Picture 7" descr="header.jpg"/>
            <p:cNvPicPr>
              <a:picLocks noChangeAspect="1"/>
            </p:cNvPicPr>
            <p:nvPr userDrawn="1"/>
          </p:nvPicPr>
          <p:blipFill>
            <a:blip r:embed="rId2"/>
            <a:srcRect l="80000" t="5884" b="89303"/>
            <a:stretch>
              <a:fillRect/>
            </a:stretch>
          </p:blipFill>
          <p:spPr>
            <a:xfrm>
              <a:off x="7315201" y="617538"/>
              <a:ext cx="1828799" cy="45719"/>
            </a:xfrm>
            <a:prstGeom prst="rect">
              <a:avLst/>
            </a:prstGeom>
          </p:spPr>
        </p:pic>
        <p:pic>
          <p:nvPicPr>
            <p:cNvPr id="9" name="Picture 8" descr="header.jpg"/>
            <p:cNvPicPr>
              <a:picLocks noChangeAspect="1"/>
            </p:cNvPicPr>
            <p:nvPr userDrawn="1"/>
          </p:nvPicPr>
          <p:blipFill>
            <a:blip r:embed="rId2"/>
            <a:srcRect l="80000" t="5884" b="89303"/>
            <a:stretch>
              <a:fillRect/>
            </a:stretch>
          </p:blipFill>
          <p:spPr>
            <a:xfrm>
              <a:off x="7315201" y="649288"/>
              <a:ext cx="1828799" cy="45719"/>
            </a:xfrm>
            <a:prstGeom prst="rect">
              <a:avLst/>
            </a:prstGeom>
          </p:spPr>
        </p:pic>
        <p:pic>
          <p:nvPicPr>
            <p:cNvPr id="10" name="Picture 9" descr="header.jpg"/>
            <p:cNvPicPr>
              <a:picLocks noChangeAspect="1"/>
            </p:cNvPicPr>
            <p:nvPr userDrawn="1"/>
          </p:nvPicPr>
          <p:blipFill>
            <a:blip r:embed="rId2"/>
            <a:srcRect l="80000" t="5884" b="89303"/>
            <a:stretch>
              <a:fillRect/>
            </a:stretch>
          </p:blipFill>
          <p:spPr>
            <a:xfrm>
              <a:off x="7315201" y="682307"/>
              <a:ext cx="1828799" cy="45719"/>
            </a:xfrm>
            <a:prstGeom prst="rect">
              <a:avLst/>
            </a:prstGeom>
          </p:spPr>
        </p:pic>
      </p:grpSp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012951" y="273050"/>
            <a:ext cx="545465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267" tIns="32134" rIns="64267" bIns="32134" numCol="1" anchor="ctr" anchorCtr="0" compatLnSpc="1">
            <a:prstTxWarp prst="textNoShape">
              <a:avLst/>
            </a:prstTxWarp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Gill Sans" charset="0"/>
              </a:rPr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800" y="328613"/>
            <a:ext cx="8531225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19100" y="434975"/>
            <a:ext cx="8305800" cy="2028825"/>
          </a:xfrm>
          <a:prstGeom prst="roundRect">
            <a:avLst>
              <a:gd name="adj" fmla="val 4578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640000" scaled="0"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4" descr="Gumiyo_Logo_lr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642938"/>
            <a:ext cx="24653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nnovate-cover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627188" y="2616200"/>
            <a:ext cx="581977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5" y="1553766"/>
            <a:ext cx="7772400" cy="750094"/>
          </a:xfrm>
        </p:spPr>
        <p:txBody>
          <a:bodyPr lIns="45713" rIns="45713"/>
          <a:lstStyle>
            <a:lvl1pPr algn="ctr">
              <a:defRPr sz="3400" b="1">
                <a:solidFill>
                  <a:srgbClr val="FFFFF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38A43-5EDE-DE4A-BC29-F3078BC95541}" type="datetimeFigureOut">
              <a:rPr lang="en-US" smtClean="0"/>
              <a:pPr/>
              <a:t>4/17/12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E59E-9BC1-4B45-9417-33CF7E180F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rich@gumiyo.com" TargetMode="External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jpe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image" Target="../media/image28.jpeg"/><Relationship Id="rId28" Type="http://schemas.openxmlformats.org/officeDocument/2006/relationships/image" Target="../media/image29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30" Type="http://schemas.openxmlformats.org/officeDocument/2006/relationships/image" Target="../media/image31.png"/><Relationship Id="rId31" Type="http://schemas.openxmlformats.org/officeDocument/2006/relationships/image" Target="../media/image32.png"/><Relationship Id="rId32" Type="http://schemas.openxmlformats.org/officeDocument/2006/relationships/image" Target="../media/image33.png"/><Relationship Id="rId9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gif"/><Relationship Id="rId33" Type="http://schemas.openxmlformats.org/officeDocument/2006/relationships/image" Target="../media/image34.png"/><Relationship Id="rId34" Type="http://schemas.openxmlformats.org/officeDocument/2006/relationships/image" Target="../media/image35.png"/><Relationship Id="rId35" Type="http://schemas.openxmlformats.org/officeDocument/2006/relationships/image" Target="../media/image36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37" Type="http://schemas.openxmlformats.org/officeDocument/2006/relationships/image" Target="../media/image38.png"/><Relationship Id="rId38" Type="http://schemas.openxmlformats.org/officeDocument/2006/relationships/image" Target="../media/image39.png"/><Relationship Id="rId39" Type="http://schemas.openxmlformats.org/officeDocument/2006/relationships/image" Target="../media/image40.png"/><Relationship Id="rId40" Type="http://schemas.openxmlformats.org/officeDocument/2006/relationships/image" Target="../media/image41.png"/><Relationship Id="rId41" Type="http://schemas.openxmlformats.org/officeDocument/2006/relationships/image" Target="../media/image42.png"/><Relationship Id="rId42" Type="http://schemas.openxmlformats.org/officeDocument/2006/relationships/image" Target="../media/image43.png"/><Relationship Id="rId43" Type="http://schemas.openxmlformats.org/officeDocument/2006/relationships/image" Target="../media/image44.png"/><Relationship Id="rId44" Type="http://schemas.openxmlformats.org/officeDocument/2006/relationships/image" Target="../media/image45.png"/><Relationship Id="rId45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tiff"/><Relationship Id="rId3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71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Delivering the World’s Information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111166"/>
            <a:ext cx="8534400" cy="41072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Rich Abronson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  <a:hlinkClick r:id="rId2"/>
              </a:rPr>
              <a:t>rich@gumiyo.com</a:t>
            </a:r>
            <a:endParaRPr lang="en-US" sz="36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818 458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2025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8485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Delivering the World’s Information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800" y="3060700"/>
            <a:ext cx="85344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Connecting publishers and businesses to consumers across 2,200 device profiles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13998" y="1206254"/>
            <a:ext cx="948892" cy="29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86782" y="1705663"/>
            <a:ext cx="751466" cy="30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31113" y="4279900"/>
            <a:ext cx="578161" cy="56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58889"/>
          <a:stretch/>
        </p:blipFill>
        <p:spPr bwMode="auto">
          <a:xfrm>
            <a:off x="7146008" y="4965006"/>
            <a:ext cx="890734" cy="32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71611" y="2628094"/>
            <a:ext cx="1133872" cy="28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http://www.logotypes101.com/files/185/cf2b97e1a3cd662ee2de3ebdc6e0387a/lrg_Los_Angeles_Times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0981" b="42130"/>
          <a:stretch/>
        </p:blipFill>
        <p:spPr bwMode="auto">
          <a:xfrm>
            <a:off x="2045829" y="2645272"/>
            <a:ext cx="1462701" cy="2523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127" t="3248" r="70131" b="87447"/>
          <a:stretch/>
        </p:blipFill>
        <p:spPr bwMode="auto">
          <a:xfrm>
            <a:off x="2170188" y="1155700"/>
            <a:ext cx="822052" cy="3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3081" t="14501" r="33839" b="75921"/>
          <a:stretch/>
        </p:blipFill>
        <p:spPr bwMode="auto">
          <a:xfrm>
            <a:off x="1278697" y="1675698"/>
            <a:ext cx="1041255" cy="36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5459" t="15246" r="3931" b="77483"/>
          <a:stretch/>
        </p:blipFill>
        <p:spPr bwMode="auto">
          <a:xfrm>
            <a:off x="2489119" y="1720117"/>
            <a:ext cx="963480" cy="27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1219" t="36882" r="2836" b="53502"/>
          <a:stretch/>
        </p:blipFill>
        <p:spPr bwMode="auto">
          <a:xfrm>
            <a:off x="3696541" y="4378642"/>
            <a:ext cx="1131426" cy="37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0377" t="29847" r="4801" b="63351"/>
          <a:stretch/>
        </p:blipFill>
        <p:spPr bwMode="auto">
          <a:xfrm>
            <a:off x="3576127" y="2600875"/>
            <a:ext cx="1427888" cy="34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8411" t="24304" r="6768" b="69129"/>
          <a:stretch/>
        </p:blipFill>
        <p:spPr bwMode="auto">
          <a:xfrm>
            <a:off x="914400" y="2648752"/>
            <a:ext cx="1063833" cy="24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705" t="48806" r="55068" b="46598"/>
          <a:stretch/>
        </p:blipFill>
        <p:spPr bwMode="auto">
          <a:xfrm>
            <a:off x="2253130" y="4475302"/>
            <a:ext cx="1140266" cy="17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3185" t="48764" r="3959" b="44167"/>
          <a:stretch/>
        </p:blipFill>
        <p:spPr bwMode="auto">
          <a:xfrm>
            <a:off x="2274555" y="4987852"/>
            <a:ext cx="1044536" cy="27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1168961" y="4965700"/>
            <a:ext cx="812239" cy="3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1609" t="58578" r="9420" b="32518"/>
          <a:stretch/>
        </p:blipFill>
        <p:spPr bwMode="auto">
          <a:xfrm>
            <a:off x="6035519" y="4897160"/>
            <a:ext cx="794768" cy="45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347" t="63618" r="75749" b="28862"/>
          <a:stretch/>
        </p:blipFill>
        <p:spPr bwMode="auto">
          <a:xfrm>
            <a:off x="1081725" y="5476760"/>
            <a:ext cx="789203" cy="33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799" t="63875" r="61811" b="28151"/>
          <a:stretch/>
        </p:blipFill>
        <p:spPr bwMode="auto">
          <a:xfrm>
            <a:off x="1081725" y="5972763"/>
            <a:ext cx="435307" cy="40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2405" t="64045" r="37375" b="29153"/>
          <a:stretch/>
        </p:blipFill>
        <p:spPr bwMode="auto">
          <a:xfrm>
            <a:off x="1179908" y="4405328"/>
            <a:ext cx="770077" cy="31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7306" t="70009" r="6468" b="23390"/>
          <a:stretch/>
        </p:blipFill>
        <p:spPr bwMode="auto">
          <a:xfrm>
            <a:off x="3634813" y="4997254"/>
            <a:ext cx="1148989" cy="25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4646" t="76058" r="6205" b="14344"/>
          <a:stretch/>
        </p:blipFill>
        <p:spPr bwMode="auto">
          <a:xfrm>
            <a:off x="4632910" y="5474488"/>
            <a:ext cx="834097" cy="33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310" t="80805" r="39381" b="13299"/>
          <a:stretch/>
        </p:blipFill>
        <p:spPr bwMode="auto">
          <a:xfrm>
            <a:off x="3239653" y="5491396"/>
            <a:ext cx="126983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101" t="81422" r="73431" b="7288"/>
          <a:stretch/>
        </p:blipFill>
        <p:spPr bwMode="auto">
          <a:xfrm>
            <a:off x="7246361" y="4327046"/>
            <a:ext cx="804503" cy="47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1031" t="85761" r="40326" b="4384"/>
          <a:stretch/>
        </p:blipFill>
        <p:spPr bwMode="auto">
          <a:xfrm>
            <a:off x="4879871" y="1163022"/>
            <a:ext cx="901604" cy="37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90433" y="5526669"/>
            <a:ext cx="815064" cy="23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07414" y="1721972"/>
            <a:ext cx="1643450" cy="27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21765" y="1564672"/>
            <a:ext cx="474738" cy="59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28922" y="5519313"/>
            <a:ext cx="1493761" cy="2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332" r="27562" b="28065"/>
          <a:stretch/>
        </p:blipFill>
        <p:spPr bwMode="auto">
          <a:xfrm>
            <a:off x="5099525" y="5036178"/>
            <a:ext cx="620272" cy="17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73079" y="2515375"/>
            <a:ext cx="1224530" cy="51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98702" y="1238449"/>
            <a:ext cx="1274707" cy="22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87937" y="1175897"/>
            <a:ext cx="919600" cy="35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32125" y="2199542"/>
            <a:ext cx="839052" cy="21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333" r="18481"/>
          <a:stretch/>
        </p:blipFill>
        <p:spPr bwMode="auto">
          <a:xfrm>
            <a:off x="1006538" y="1207521"/>
            <a:ext cx="857188" cy="29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0563" t="6316" r="20937" b="-6060"/>
          <a:stretch/>
        </p:blipFill>
        <p:spPr bwMode="auto">
          <a:xfrm>
            <a:off x="2772336" y="6071812"/>
            <a:ext cx="586084" cy="21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12514" y="6034701"/>
            <a:ext cx="348439" cy="28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69720" y="2170579"/>
            <a:ext cx="1307105" cy="27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94355" y="5524279"/>
            <a:ext cx="1121872" cy="23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9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85145" y="6071541"/>
            <a:ext cx="1001853" cy="21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0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078" r="15156"/>
          <a:stretch/>
        </p:blipFill>
        <p:spPr bwMode="auto">
          <a:xfrm>
            <a:off x="7187676" y="6038834"/>
            <a:ext cx="889281" cy="27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2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52604"/>
          <a:stretch/>
        </p:blipFill>
        <p:spPr bwMode="auto">
          <a:xfrm>
            <a:off x="6012420" y="4356861"/>
            <a:ext cx="930798" cy="41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3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37499"/>
          <a:stretch/>
        </p:blipFill>
        <p:spPr bwMode="auto">
          <a:xfrm>
            <a:off x="5841541" y="6051637"/>
            <a:ext cx="744248" cy="25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5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774" r="15209"/>
          <a:stretch/>
        </p:blipFill>
        <p:spPr bwMode="auto">
          <a:xfrm>
            <a:off x="7565206" y="2657178"/>
            <a:ext cx="748645" cy="22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6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37719" y="2176682"/>
            <a:ext cx="1249185" cy="26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7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54829" y="2174172"/>
            <a:ext cx="1377346" cy="26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0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43757" y="6071541"/>
            <a:ext cx="1001855" cy="21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2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13722" y="6061086"/>
            <a:ext cx="1101095" cy="23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3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65670" y="1677774"/>
            <a:ext cx="1051946" cy="36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99571" y="2059233"/>
            <a:ext cx="603459" cy="49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6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36635" y="2119577"/>
            <a:ext cx="1001853" cy="37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402327" y="1603709"/>
            <a:ext cx="5179547" cy="4530613"/>
            <a:chOff x="402327" y="1603709"/>
            <a:chExt cx="5179547" cy="4530613"/>
          </a:xfrm>
        </p:grpSpPr>
        <p:pic>
          <p:nvPicPr>
            <p:cNvPr id="38" name="Picture 37" descr="Misc-Database-3-icon.png"/>
            <p:cNvPicPr>
              <a:picLocks noChangeAspect="1"/>
            </p:cNvPicPr>
            <p:nvPr/>
          </p:nvPicPr>
          <p:blipFill>
            <a:blip r:embed="rId2"/>
            <a:srcRect l="7450" r="8301"/>
            <a:stretch>
              <a:fillRect/>
            </a:stretch>
          </p:blipFill>
          <p:spPr>
            <a:xfrm>
              <a:off x="3414120" y="1603709"/>
              <a:ext cx="2167754" cy="453061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402327" y="2256487"/>
              <a:ext cx="3272050" cy="3181294"/>
              <a:chOff x="402327" y="2256487"/>
              <a:chExt cx="3272050" cy="3181294"/>
            </a:xfrm>
          </p:grpSpPr>
          <p:sp>
            <p:nvSpPr>
              <p:cNvPr id="4" name="Right Arrow 3"/>
              <p:cNvSpPr/>
              <p:nvPr/>
            </p:nvSpPr>
            <p:spPr>
              <a:xfrm>
                <a:off x="402327" y="3314025"/>
                <a:ext cx="3272050" cy="1160783"/>
              </a:xfrm>
              <a:prstGeom prst="rightArrow">
                <a:avLst>
                  <a:gd name="adj1" fmla="val 53968"/>
                  <a:gd name="adj2" fmla="val 48272"/>
                </a:avLst>
              </a:prstGeom>
              <a:solidFill>
                <a:schemeClr val="bg1">
                  <a:lumMod val="85000"/>
                </a:schemeClr>
              </a:solidFill>
              <a:ln w="635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32"/>
              <p:cNvGrpSpPr/>
              <p:nvPr/>
            </p:nvGrpSpPr>
            <p:grpSpPr>
              <a:xfrm>
                <a:off x="846691" y="2256487"/>
                <a:ext cx="1953476" cy="3181294"/>
                <a:chOff x="846691" y="1773887"/>
                <a:chExt cx="1953476" cy="3181294"/>
              </a:xfrm>
            </p:grpSpPr>
            <p:grpSp>
              <p:nvGrpSpPr>
                <p:cNvPr id="6" name="Group 44"/>
                <p:cNvGrpSpPr/>
                <p:nvPr/>
              </p:nvGrpSpPr>
              <p:grpSpPr>
                <a:xfrm>
                  <a:off x="846691" y="1773887"/>
                  <a:ext cx="1953476" cy="3181294"/>
                  <a:chOff x="792416" y="2088711"/>
                  <a:chExt cx="1953476" cy="3181294"/>
                </a:xfrm>
              </p:grpSpPr>
              <p:pic>
                <p:nvPicPr>
                  <p:cNvPr id="8" name="Picture 7" descr="Address-Book-icon.png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145390" y="3079026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 descr="Adobe-PDF-Document-icon.png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92416" y="3069511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Document-Chart-icon.png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145390" y="4380917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 descr="Document-icon.png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92416" y="4365535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 descr="Document-Microsoft-Excel-icon.png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45390" y="2381823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 descr="File-Audio-icon.png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2416" y="2372646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File-Video-icon.png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68903" y="2752344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 descr="My-Pictures-icon.png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468903" y="4045625"/>
                    <a:ext cx="600502" cy="560748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 descr="Network-MAC-icon.png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92416" y="3701240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 descr="Newsfeed-RSS-icon.png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145390" y="3743321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 descr="Web-HTML-icon.png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68903" y="2088711"/>
                    <a:ext cx="600502" cy="600502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 descr="Web-XML-icon.png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468903" y="4669503"/>
                    <a:ext cx="600502" cy="6005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" name="Picture 6" descr="Image-JPEG-icon.png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23178" y="3078188"/>
                  <a:ext cx="616456" cy="61645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2" name="Group 41"/>
          <p:cNvGrpSpPr/>
          <p:nvPr/>
        </p:nvGrpSpPr>
        <p:grpSpPr>
          <a:xfrm>
            <a:off x="5771621" y="2569054"/>
            <a:ext cx="2945781" cy="2717346"/>
            <a:chOff x="5771621" y="2569054"/>
            <a:chExt cx="2945781" cy="2717346"/>
          </a:xfrm>
        </p:grpSpPr>
        <p:sp>
          <p:nvSpPr>
            <p:cNvPr id="20" name="Rectangle 19"/>
            <p:cNvSpPr/>
            <p:nvPr/>
          </p:nvSpPr>
          <p:spPr>
            <a:xfrm>
              <a:off x="5771621" y="2569054"/>
              <a:ext cx="2945781" cy="2717346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73235" y="2569054"/>
              <a:ext cx="1344167" cy="435736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Automotive</a:t>
              </a:r>
              <a:endParaRPr lang="en-US" sz="12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73235" y="3139456"/>
              <a:ext cx="1344167" cy="435736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Real Estate</a:t>
              </a:r>
              <a:endParaRPr lang="en-US" sz="12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373235" y="3709858"/>
              <a:ext cx="1344167" cy="435736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Digital Publishing/ Media</a:t>
              </a:r>
              <a:endParaRPr lang="en-US" sz="12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73235" y="4280260"/>
              <a:ext cx="1344167" cy="435736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Directories/Classifieds</a:t>
              </a:r>
              <a:endParaRPr lang="en-US" sz="12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373235" y="4850664"/>
              <a:ext cx="1344167" cy="435736"/>
            </a:xfrm>
            <a:prstGeom prst="rect">
              <a:avLst/>
            </a:prstGeom>
            <a:solidFill>
              <a:srgbClr val="7F7F7F"/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SMB/Retail</a:t>
              </a:r>
              <a:endParaRPr lang="en-US" sz="1200" dirty="0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6857123" y="2786922"/>
              <a:ext cx="303940" cy="35253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6857123" y="3751459"/>
              <a:ext cx="303940" cy="35253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6857123" y="4715998"/>
              <a:ext cx="303940" cy="352534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Delivering the World’s Information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3797862" y="2569054"/>
            <a:ext cx="3059261" cy="2717346"/>
            <a:chOff x="3797862" y="2569054"/>
            <a:chExt cx="3059261" cy="2717346"/>
          </a:xfrm>
        </p:grpSpPr>
        <p:sp>
          <p:nvSpPr>
            <p:cNvPr id="21" name="Right Arrow Callout 20"/>
            <p:cNvSpPr/>
            <p:nvPr/>
          </p:nvSpPr>
          <p:spPr>
            <a:xfrm>
              <a:off x="3798711" y="2569054"/>
              <a:ext cx="1918635" cy="2717346"/>
            </a:xfrm>
            <a:prstGeom prst="rightArrowCallout">
              <a:avLst>
                <a:gd name="adj1" fmla="val 26904"/>
                <a:gd name="adj2" fmla="val 33106"/>
                <a:gd name="adj3" fmla="val 24093"/>
                <a:gd name="adj4" fmla="val 70136"/>
              </a:avLst>
            </a:prstGeom>
            <a:solidFill>
              <a:schemeClr val="bg1">
                <a:lumMod val="65000"/>
              </a:schemeClr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71621" y="2569054"/>
              <a:ext cx="1085502" cy="8177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Mobile Web</a:t>
              </a:r>
              <a:endParaRPr lang="en-US" sz="1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771621" y="3519181"/>
              <a:ext cx="1085502" cy="8177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Native Apps</a:t>
              </a:r>
              <a:endParaRPr lang="en-US" sz="16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1621" y="4468612"/>
              <a:ext cx="1085502" cy="8177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Messaging</a:t>
              </a:r>
            </a:p>
            <a:p>
              <a:pPr algn="ctr"/>
              <a:r>
                <a:rPr lang="en-US" sz="1600" dirty="0" smtClean="0"/>
                <a:t>QR codes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97862" y="2569054"/>
              <a:ext cx="1344167" cy="43573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Provisioning/Deployment</a:t>
              </a:r>
              <a:endParaRPr lang="en-US" sz="12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97862" y="3139456"/>
              <a:ext cx="1344167" cy="435736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Gumiyo Studio (author, manage)</a:t>
              </a:r>
              <a:endParaRPr lang="en-US" sz="1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97862" y="3709858"/>
              <a:ext cx="1344167" cy="435736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API’s</a:t>
              </a:r>
              <a:endParaRPr lang="en-US" sz="12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797862" y="4280260"/>
              <a:ext cx="1344167" cy="435736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App Configuration</a:t>
              </a:r>
              <a:endParaRPr lang="en-US" sz="12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97862" y="4850664"/>
              <a:ext cx="1344167" cy="4357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SMS Gateways</a:t>
              </a:r>
            </a:p>
            <a:p>
              <a:pPr algn="ctr"/>
              <a:r>
                <a:rPr lang="en-US" sz="1200" dirty="0" smtClean="0"/>
                <a:t>QR Codes</a:t>
              </a:r>
              <a:endParaRPr lang="en-US" sz="1200" dirty="0"/>
            </a:p>
          </p:txBody>
        </p:sp>
      </p:grpSp>
      <p:sp>
        <p:nvSpPr>
          <p:cNvPr id="43" name="Title 1"/>
          <p:cNvSpPr txBox="1">
            <a:spLocks/>
          </p:cNvSpPr>
          <p:nvPr/>
        </p:nvSpPr>
        <p:spPr>
          <a:xfrm>
            <a:off x="304800" y="966261"/>
            <a:ext cx="8534400" cy="7937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Innovating for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scalability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 the World’s Information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898525"/>
            <a:ext cx="8534400" cy="7937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Innovation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quality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usability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6705" y="1921934"/>
            <a:ext cx="8770808" cy="4165599"/>
            <a:chOff x="186705" y="1921934"/>
            <a:chExt cx="8770808" cy="4165599"/>
          </a:xfrm>
        </p:grpSpPr>
        <p:pic>
          <p:nvPicPr>
            <p:cNvPr id="4" name="Picture 3" descr="iPhone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705" y="1921934"/>
              <a:ext cx="2136204" cy="4165599"/>
            </a:xfrm>
            <a:prstGeom prst="rect">
              <a:avLst/>
            </a:prstGeom>
          </p:spPr>
        </p:pic>
        <p:pic>
          <p:nvPicPr>
            <p:cNvPr id="5" name="Picture 4" descr="iPhone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9773" y="1921934"/>
              <a:ext cx="2136204" cy="4165599"/>
            </a:xfrm>
            <a:prstGeom prst="rect">
              <a:avLst/>
            </a:prstGeom>
          </p:spPr>
        </p:pic>
        <p:pic>
          <p:nvPicPr>
            <p:cNvPr id="6" name="Picture 5" descr="iPhone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9775" y="1921934"/>
              <a:ext cx="2136204" cy="4165599"/>
            </a:xfrm>
            <a:prstGeom prst="rect">
              <a:avLst/>
            </a:prstGeom>
          </p:spPr>
        </p:pic>
        <p:pic>
          <p:nvPicPr>
            <p:cNvPr id="7" name="Picture 6" descr="iPhone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1309" y="1921934"/>
              <a:ext cx="2136204" cy="4165599"/>
            </a:xfrm>
            <a:prstGeom prst="rect">
              <a:avLst/>
            </a:prstGeom>
          </p:spPr>
        </p:pic>
        <p:pic>
          <p:nvPicPr>
            <p:cNvPr id="8" name="Picture 7" descr="LATimes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108" y="2662765"/>
              <a:ext cx="1791891" cy="268783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IMG_2197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3862" y="2671232"/>
              <a:ext cx="1786247" cy="2679370"/>
            </a:xfrm>
            <a:prstGeom prst="rect">
              <a:avLst/>
            </a:prstGeom>
          </p:spPr>
        </p:pic>
        <p:pic>
          <p:nvPicPr>
            <p:cNvPr id="10" name="Picture 9" descr="IMG_2218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661" y="2671232"/>
              <a:ext cx="1786247" cy="2679370"/>
            </a:xfrm>
            <a:prstGeom prst="rect">
              <a:avLst/>
            </a:prstGeom>
          </p:spPr>
        </p:pic>
        <p:pic>
          <p:nvPicPr>
            <p:cNvPr id="12" name="Picture 11" descr="latre_agen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2581" y="2662764"/>
              <a:ext cx="1791891" cy="2687837"/>
            </a:xfrm>
            <a:prstGeom prst="rect">
              <a:avLst/>
            </a:prstGeom>
          </p:spPr>
        </p:pic>
        <p:pic>
          <p:nvPicPr>
            <p:cNvPr id="13" name="Picture 12" descr="IMG_2215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661" y="2671232"/>
              <a:ext cx="1786247" cy="267937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Delivering the World’s Information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2406" y="1844675"/>
            <a:ext cx="4534043" cy="4871822"/>
            <a:chOff x="304800" y="2095500"/>
            <a:chExt cx="4158775" cy="4468597"/>
          </a:xfrm>
        </p:grpSpPr>
        <p:pic>
          <p:nvPicPr>
            <p:cNvPr id="9" name="Picture 8" descr="ComputerMonitor.gif"/>
            <p:cNvPicPr>
              <a:picLocks noChangeAspect="1"/>
            </p:cNvPicPr>
            <p:nvPr/>
          </p:nvPicPr>
          <p:blipFill>
            <a:blip r:embed="rId3"/>
            <a:srcRect l="10703" t="2280" r="10611"/>
            <a:stretch>
              <a:fillRect/>
            </a:stretch>
          </p:blipFill>
          <p:spPr>
            <a:xfrm>
              <a:off x="304800" y="2095500"/>
              <a:ext cx="4158775" cy="4468597"/>
            </a:xfrm>
            <a:prstGeom prst="rect">
              <a:avLst/>
            </a:prstGeom>
          </p:spPr>
        </p:pic>
        <p:pic>
          <p:nvPicPr>
            <p:cNvPr id="10" name="Picture 9" descr="VehicleSearch.jpg"/>
            <p:cNvPicPr>
              <a:picLocks noChangeAspect="1"/>
            </p:cNvPicPr>
            <p:nvPr/>
          </p:nvPicPr>
          <p:blipFill>
            <a:blip r:embed="rId4"/>
            <a:srcRect b="39793"/>
            <a:stretch>
              <a:fillRect/>
            </a:stretch>
          </p:blipFill>
          <p:spPr>
            <a:xfrm>
              <a:off x="498713" y="2290547"/>
              <a:ext cx="3768487" cy="3043453"/>
            </a:xfrm>
            <a:prstGeom prst="rect">
              <a:avLst/>
            </a:prstGeom>
            <a:ln w="158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pic>
        <p:nvPicPr>
          <p:cNvPr id="11" name="Picture 10" descr="tablet_pho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651" y="2397369"/>
            <a:ext cx="5453934" cy="41667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8321" y="1692275"/>
            <a:ext cx="35794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dailynewsautos.com</a:t>
            </a:r>
            <a:endParaRPr lang="en-US" sz="32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4800" y="898525"/>
            <a:ext cx="8534400" cy="7937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One Platform to all 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Devices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40140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37270"/>
            <a:ext cx="8164545" cy="479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Delivering the World’s Information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014350"/>
            <a:ext cx="8534400" cy="66204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Innovating toward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simplicity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Turning technical decisions into business decisions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 descr="C:\shuki\remax\listing-iP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24232" y="2798580"/>
            <a:ext cx="1205745" cy="942107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62223" y="2557288"/>
            <a:ext cx="2076977" cy="3503587"/>
          </a:xfrm>
          <a:prstGeom prst="rect">
            <a:avLst/>
          </a:prstGeom>
          <a:noFill/>
          <a:ln>
            <a:noFill/>
          </a:ln>
          <a:effectLst>
            <a:outerShdw blurRad="2667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4800" y="2722388"/>
            <a:ext cx="5812641" cy="3151414"/>
            <a:chOff x="495300" y="2342780"/>
            <a:chExt cx="5812641" cy="3151414"/>
          </a:xfrm>
          <a:effectLst>
            <a:outerShdw blurRad="279400" dist="38100" dir="2700000">
              <a:srgbClr val="000000">
                <a:alpha val="43000"/>
              </a:srgbClr>
            </a:outerShdw>
          </a:effectLst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3271" t="49937" r="55816" b="13714"/>
            <a:stretch>
              <a:fillRect/>
            </a:stretch>
          </p:blipFill>
          <p:spPr bwMode="auto">
            <a:xfrm>
              <a:off x="495300" y="2342780"/>
              <a:ext cx="4560001" cy="3151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73478" t="49843" r="17945" b="13808"/>
            <a:stretch>
              <a:fillRect/>
            </a:stretch>
          </p:blipFill>
          <p:spPr bwMode="auto">
            <a:xfrm>
              <a:off x="5042601" y="2342780"/>
              <a:ext cx="1265340" cy="3151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02455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Delivering the World’s Information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1051897"/>
            <a:ext cx="8534400" cy="7303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Innovation is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about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disruption</a:t>
            </a:r>
            <a:endParaRPr kumimoji="0" lang="en-US" sz="3600" b="1" i="0" u="sng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Rethinking</a:t>
            </a:r>
            <a:r>
              <a:rPr lang="en-US" sz="2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and simplifying the fulfillment process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3" descr="2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5" t="9512" r="915" b="7809"/>
          <a:stretch/>
        </p:blipFill>
        <p:spPr>
          <a:xfrm>
            <a:off x="304799" y="2027773"/>
            <a:ext cx="5952067" cy="4541317"/>
          </a:xfrm>
          <a:prstGeom prst="rect">
            <a:avLst/>
          </a:prstGeom>
          <a:ln>
            <a:solidFill>
              <a:srgbClr val="BFBFB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3" descr="3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644" t="9774" r="9810" b="-559"/>
          <a:stretch/>
        </p:blipFill>
        <p:spPr>
          <a:xfrm>
            <a:off x="4207933" y="2379133"/>
            <a:ext cx="3860800" cy="3894568"/>
          </a:xfrm>
          <a:prstGeom prst="rect">
            <a:avLst/>
          </a:prstGeom>
          <a:ln>
            <a:solidFill>
              <a:srgbClr val="BFBFB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539" t="11462" r="58769" b="7308"/>
          <a:stretch/>
        </p:blipFill>
        <p:spPr bwMode="auto">
          <a:xfrm>
            <a:off x="6850954" y="2053175"/>
            <a:ext cx="2026986" cy="3352908"/>
          </a:xfrm>
          <a:prstGeom prst="rect">
            <a:avLst/>
          </a:prstGeom>
          <a:ln>
            <a:solidFill>
              <a:srgbClr val="BFBFB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6881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Delivering the World’s Information</a:t>
            </a:r>
            <a:endParaRPr lang="en-US" dirty="0"/>
          </a:p>
        </p:txBody>
      </p:sp>
      <p:pic>
        <p:nvPicPr>
          <p:cNvPr id="4" name="Content Placeholder 7" descr="5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312" t="10140" r="4438" b="8112"/>
          <a:stretch/>
        </p:blipFill>
        <p:spPr>
          <a:xfrm>
            <a:off x="186265" y="1024703"/>
            <a:ext cx="6934200" cy="569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3" descr="9-phon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2116" r="-1951"/>
          <a:stretch/>
        </p:blipFill>
        <p:spPr>
          <a:xfrm>
            <a:off x="6912715" y="2666999"/>
            <a:ext cx="1943427" cy="280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7931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Delivering the World’s Information</a:t>
            </a:r>
            <a:endParaRPr lang="en-US" dirty="0"/>
          </a:p>
        </p:txBody>
      </p:sp>
      <p:pic>
        <p:nvPicPr>
          <p:cNvPr id="11" name="Picture 31" descr="SignRider-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534" y="3937328"/>
            <a:ext cx="1741359" cy="2421437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2482841" y="1497741"/>
            <a:ext cx="5753100" cy="3368712"/>
            <a:chOff x="2736851" y="1007534"/>
            <a:chExt cx="5753100" cy="3368712"/>
          </a:xfrm>
        </p:grpSpPr>
        <p:pic>
          <p:nvPicPr>
            <p:cNvPr id="7" name="Picture 4" descr="C:\shuki\remax\listing-Comput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851" y="1007534"/>
              <a:ext cx="5753100" cy="3368712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latlogo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9282" y="1617134"/>
              <a:ext cx="1351468" cy="2234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321163" y="4495219"/>
            <a:ext cx="2733493" cy="2135809"/>
            <a:chOff x="6118799" y="1522636"/>
            <a:chExt cx="2733493" cy="2135809"/>
          </a:xfrm>
        </p:grpSpPr>
        <p:pic>
          <p:nvPicPr>
            <p:cNvPr id="8" name="Picture 5" descr="C:\shuki\remax\listing-iPa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799" y="1522636"/>
              <a:ext cx="2733493" cy="2135809"/>
            </a:xfrm>
            <a:prstGeom prst="flowChartAlternateProcess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latlogo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4440" y="1840547"/>
              <a:ext cx="1145838" cy="18942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086698" y="3751174"/>
            <a:ext cx="1022282" cy="1998831"/>
            <a:chOff x="4941091" y="2976529"/>
            <a:chExt cx="1022282" cy="1998831"/>
          </a:xfrm>
        </p:grpSpPr>
        <p:pic>
          <p:nvPicPr>
            <p:cNvPr id="9" name="Picture 3" descr="C:\shuki\remax\listing-iPhon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1091" y="2976529"/>
              <a:ext cx="1022282" cy="1998831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latre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4877" y="3333209"/>
              <a:ext cx="863961" cy="1295941"/>
            </a:xfrm>
            <a:prstGeom prst="rect">
              <a:avLst/>
            </a:prstGeom>
          </p:spPr>
        </p:pic>
      </p:grpSp>
      <p:pic>
        <p:nvPicPr>
          <p:cNvPr id="25" name="Picture 24" descr="LAT-RealEstate-Ad-10x10-0412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7637" y="1851726"/>
            <a:ext cx="2415457" cy="2415457"/>
          </a:xfrm>
          <a:prstGeom prst="rect">
            <a:avLst/>
          </a:prstGeom>
          <a:ln>
            <a:solidFill>
              <a:srgbClr val="BFBFBF"/>
            </a:solidFill>
          </a:ln>
          <a:effectLst>
            <a:outerShdw blurRad="1524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6" name="Group 25"/>
          <p:cNvGrpSpPr/>
          <p:nvPr/>
        </p:nvGrpSpPr>
        <p:grpSpPr>
          <a:xfrm>
            <a:off x="171202" y="2225879"/>
            <a:ext cx="2781172" cy="1525295"/>
            <a:chOff x="5924932" y="4810928"/>
            <a:chExt cx="2781172" cy="152529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12" name="Picture 32" descr="homesLand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24932" y="4810928"/>
              <a:ext cx="2070358" cy="1525295"/>
            </a:xfrm>
            <a:prstGeom prst="rect">
              <a:avLst/>
            </a:prstGeom>
            <a:noFill/>
          </p:spPr>
        </p:pic>
        <p:sp>
          <p:nvSpPr>
            <p:cNvPr id="20" name="Text Box 34"/>
            <p:cNvSpPr txBox="1">
              <a:spLocks noChangeArrowheads="1"/>
            </p:cNvSpPr>
            <p:nvPr/>
          </p:nvSpPr>
          <p:spPr bwMode="auto">
            <a:xfrm rot="2341642">
              <a:off x="6607889" y="5213088"/>
              <a:ext cx="2098215" cy="307777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/>
                <a:t>Text</a:t>
              </a:r>
              <a:r>
                <a:rPr lang="en-US" sz="1400" b="1" dirty="0" smtClean="0"/>
                <a:t>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LATHOMES </a:t>
              </a:r>
              <a:r>
                <a:rPr lang="en-US" sz="1400" b="1" dirty="0" smtClean="0"/>
                <a:t>to </a:t>
              </a:r>
              <a:r>
                <a:rPr lang="en-US" sz="1400" b="1" dirty="0">
                  <a:solidFill>
                    <a:schemeClr val="bg1"/>
                  </a:solidFill>
                </a:rPr>
                <a:t>12345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Picture 23" descr="LAT-RealEstate-Ad-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5357" y="3303539"/>
            <a:ext cx="2662634" cy="34454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66700" dist="38100" dir="2700000">
              <a:srgbClr val="000000">
                <a:alpha val="43000"/>
              </a:srgbClr>
            </a:outerShdw>
          </a:effec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04800" y="938147"/>
            <a:ext cx="8534400" cy="66204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Innovation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reate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value</a:t>
            </a:r>
            <a:endParaRPr kumimoji="0" lang="en-US" sz="36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5986</TotalTime>
  <Words>217</Words>
  <Application>Microsoft Macintosh PowerPoint</Application>
  <PresentationFormat>On-screen Show (4:3)</PresentationFormat>
  <Paragraphs>49</Paragraphs>
  <Slides>10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Delivering the World’s Information</vt:lpstr>
      <vt:lpstr>Delivering the World’s Information</vt:lpstr>
      <vt:lpstr>Delivering the World’s Information</vt:lpstr>
      <vt:lpstr>Deliver the World’s Information</vt:lpstr>
      <vt:lpstr>Delivering the World’s Information</vt:lpstr>
      <vt:lpstr>Delivering the World’s Information</vt:lpstr>
      <vt:lpstr>Delivering the World’s Information</vt:lpstr>
      <vt:lpstr>Delivering the World’s Information</vt:lpstr>
      <vt:lpstr>Delivering the World’s Information</vt:lpstr>
      <vt:lpstr>Thank you!</vt:lpstr>
    </vt:vector>
  </TitlesOfParts>
  <Company>Gumiyo,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Delivering the World’s Information</dc:title>
  <dc:creator>Rich Abronson</dc:creator>
  <cp:lastModifiedBy>Rich Abronson</cp:lastModifiedBy>
  <cp:revision>29</cp:revision>
  <dcterms:created xsi:type="dcterms:W3CDTF">2012-04-18T03:54:37Z</dcterms:created>
  <dcterms:modified xsi:type="dcterms:W3CDTF">2012-04-18T16:39:44Z</dcterms:modified>
</cp:coreProperties>
</file>