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Override PartName="/ppt/theme/themeOverride3.xml" ContentType="application/vnd.openxmlformats-officedocument.themeOverrid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charts/chart3.xml" ContentType="application/vnd.openxmlformats-officedocument.drawingml.char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94" r:id="rId2"/>
    <p:sldId id="284" r:id="rId3"/>
    <p:sldId id="290" r:id="rId4"/>
    <p:sldId id="291" r:id="rId5"/>
    <p:sldId id="293" r:id="rId6"/>
    <p:sldId id="295" r:id="rId7"/>
  </p:sldIdLst>
  <p:sldSz cx="9144000" cy="6858000" type="screen4x3"/>
  <p:notesSz cx="6858000" cy="9144000"/>
  <p:defaultTextStyle>
    <a:defPPr>
      <a:defRPr lang="hu-H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75391"/>
    <a:srgbClr val="054E8A"/>
    <a:srgbClr val="08508C"/>
    <a:srgbClr val="E4ECF4"/>
    <a:srgbClr val="0753AF"/>
    <a:srgbClr val="075494"/>
    <a:srgbClr val="F5750B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Világos stílus 2 – 1. jelölőszín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69CF1AB2-1976-4502-BF36-3FF5EA218861}" styleName="Közepesen sötét stílus 4 – 1. jelölőszín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72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vinczem\AppData\Local\Microsoft\Windows\Temporary%20Internet%20Files\Content.Outlook\P2J8ZY4X\FULL_WeeklyReport_CVOnline%20Week%2041.xlsx" TargetMode="External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vinczem\AppData\Local\Microsoft\Windows\Temporary%20Internet%20Files\Content.Outlook\P2J8ZY4X\FULL_WeeklyReport_CVOnline%20Week%2041.xlsx" TargetMode="External"/><Relationship Id="rId1" Type="http://schemas.openxmlformats.org/officeDocument/2006/relationships/themeOverride" Target="../theme/themeOverride2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vinczem\AppData\Local\Microsoft\Windows\Temporary%20Internet%20Files\Content.Outlook\P2J8ZY4X\FULL_WeeklyReport_CVOnline%20Week%2041.xlsx" TargetMode="External"/><Relationship Id="rId1" Type="http://schemas.openxmlformats.org/officeDocument/2006/relationships/themeOverride" Target="../theme/themeOverrid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nl-NL"/>
  <c:clrMapOvr bg1="lt1" tx1="dk1" bg2="lt2" tx2="dk2" accent1="accent1" accent2="accent2" accent3="accent3" accent4="accent4" accent5="accent5" accent6="accent6" hlink="hlink" folHlink="folHlink"/>
  <c:chart>
    <c:plotArea>
      <c:layout/>
      <c:barChart>
        <c:barDir val="col"/>
        <c:grouping val="clustered"/>
        <c:ser>
          <c:idx val="0"/>
          <c:order val="0"/>
          <c:tx>
            <c:strRef>
              <c:f>Content!$BT$13</c:f>
              <c:strCache>
                <c:ptCount val="1"/>
                <c:pt idx="0">
                  <c:v>2010</c:v>
                </c:pt>
              </c:strCache>
            </c:strRef>
          </c:tx>
          <c:cat>
            <c:strRef>
              <c:f>Content!$BT$12</c:f>
              <c:strCache>
                <c:ptCount val="1"/>
                <c:pt idx="0">
                  <c:v>Job Alerts</c:v>
                </c:pt>
              </c:strCache>
            </c:strRef>
          </c:cat>
          <c:val>
            <c:numRef>
              <c:f>Content!$BU$13</c:f>
              <c:numCache>
                <c:formatCode>General</c:formatCode>
                <c:ptCount val="1"/>
                <c:pt idx="0">
                  <c:v>34000</c:v>
                </c:pt>
              </c:numCache>
            </c:numRef>
          </c:val>
        </c:ser>
        <c:ser>
          <c:idx val="1"/>
          <c:order val="1"/>
          <c:tx>
            <c:strRef>
              <c:f>Content!$BT$14</c:f>
              <c:strCache>
                <c:ptCount val="1"/>
                <c:pt idx="0">
                  <c:v>2011</c:v>
                </c:pt>
              </c:strCache>
            </c:strRef>
          </c:tx>
          <c:cat>
            <c:strRef>
              <c:f>Content!$BT$12</c:f>
              <c:strCache>
                <c:ptCount val="1"/>
                <c:pt idx="0">
                  <c:v>Job Alerts</c:v>
                </c:pt>
              </c:strCache>
            </c:strRef>
          </c:cat>
          <c:val>
            <c:numRef>
              <c:f>Content!$BU$14</c:f>
              <c:numCache>
                <c:formatCode>General</c:formatCode>
                <c:ptCount val="1"/>
                <c:pt idx="0">
                  <c:v>313000</c:v>
                </c:pt>
              </c:numCache>
            </c:numRef>
          </c:val>
        </c:ser>
        <c:dLbls/>
        <c:axId val="80653696"/>
        <c:axId val="88315776"/>
      </c:barChart>
      <c:catAx>
        <c:axId val="80653696"/>
        <c:scaling>
          <c:orientation val="minMax"/>
        </c:scaling>
        <c:axPos val="b"/>
        <c:tickLblPos val="nextTo"/>
        <c:crossAx val="88315776"/>
        <c:crosses val="autoZero"/>
        <c:auto val="1"/>
        <c:lblAlgn val="ctr"/>
        <c:lblOffset val="100"/>
      </c:catAx>
      <c:valAx>
        <c:axId val="88315776"/>
        <c:scaling>
          <c:orientation val="minMax"/>
        </c:scaling>
        <c:axPos val="l"/>
        <c:majorGridlines/>
        <c:numFmt formatCode="General" sourceLinked="1"/>
        <c:tickLblPos val="nextTo"/>
        <c:crossAx val="80653696"/>
        <c:crosses val="autoZero"/>
        <c:crossBetween val="between"/>
      </c:valAx>
    </c:plotArea>
    <c:legend>
      <c:legendPos val="r"/>
      <c:layout/>
    </c:legend>
    <c:plotVisOnly val="1"/>
    <c:dispBlanksAs val="gap"/>
  </c:chart>
  <c:externalData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nl-NL"/>
  <c:clrMapOvr bg1="lt1" tx1="dk1" bg2="lt2" tx2="dk2" accent1="accent1" accent2="accent2" accent3="accent3" accent4="accent4" accent5="accent5" accent6="accent6" hlink="hlink" folHlink="folHlink"/>
  <c:chart>
    <c:plotArea>
      <c:layout/>
      <c:barChart>
        <c:barDir val="col"/>
        <c:grouping val="clustered"/>
        <c:ser>
          <c:idx val="0"/>
          <c:order val="0"/>
          <c:tx>
            <c:strRef>
              <c:f>Content!$BT$17</c:f>
              <c:strCache>
                <c:ptCount val="1"/>
                <c:pt idx="0">
                  <c:v>2010</c:v>
                </c:pt>
              </c:strCache>
            </c:strRef>
          </c:tx>
          <c:cat>
            <c:strRef>
              <c:f>Content!$BT$16</c:f>
              <c:strCache>
                <c:ptCount val="1"/>
                <c:pt idx="0">
                  <c:v>Jobs</c:v>
                </c:pt>
              </c:strCache>
            </c:strRef>
          </c:cat>
          <c:val>
            <c:numRef>
              <c:f>Content!$BU$17</c:f>
              <c:numCache>
                <c:formatCode>General</c:formatCode>
                <c:ptCount val="1"/>
                <c:pt idx="0">
                  <c:v>3800</c:v>
                </c:pt>
              </c:numCache>
            </c:numRef>
          </c:val>
        </c:ser>
        <c:ser>
          <c:idx val="1"/>
          <c:order val="1"/>
          <c:tx>
            <c:strRef>
              <c:f>Content!$BT$18</c:f>
              <c:strCache>
                <c:ptCount val="1"/>
                <c:pt idx="0">
                  <c:v>2011</c:v>
                </c:pt>
              </c:strCache>
            </c:strRef>
          </c:tx>
          <c:cat>
            <c:strRef>
              <c:f>Content!$BT$16</c:f>
              <c:strCache>
                <c:ptCount val="1"/>
                <c:pt idx="0">
                  <c:v>Jobs</c:v>
                </c:pt>
              </c:strCache>
            </c:strRef>
          </c:cat>
          <c:val>
            <c:numRef>
              <c:f>Content!$BU$18</c:f>
              <c:numCache>
                <c:formatCode>General</c:formatCode>
                <c:ptCount val="1"/>
                <c:pt idx="0">
                  <c:v>5500</c:v>
                </c:pt>
              </c:numCache>
            </c:numRef>
          </c:val>
        </c:ser>
        <c:dLbls/>
        <c:axId val="90303104"/>
        <c:axId val="90907008"/>
      </c:barChart>
      <c:catAx>
        <c:axId val="90303104"/>
        <c:scaling>
          <c:orientation val="minMax"/>
        </c:scaling>
        <c:axPos val="b"/>
        <c:tickLblPos val="nextTo"/>
        <c:crossAx val="90907008"/>
        <c:crosses val="autoZero"/>
        <c:auto val="1"/>
        <c:lblAlgn val="ctr"/>
        <c:lblOffset val="100"/>
      </c:catAx>
      <c:valAx>
        <c:axId val="90907008"/>
        <c:scaling>
          <c:orientation val="minMax"/>
        </c:scaling>
        <c:axPos val="l"/>
        <c:majorGridlines/>
        <c:numFmt formatCode="General" sourceLinked="1"/>
        <c:tickLblPos val="nextTo"/>
        <c:crossAx val="90303104"/>
        <c:crosses val="autoZero"/>
        <c:crossBetween val="between"/>
      </c:valAx>
    </c:plotArea>
    <c:legend>
      <c:legendPos val="r"/>
      <c:layout/>
    </c:legend>
    <c:plotVisOnly val="1"/>
    <c:dispBlanksAs val="gap"/>
  </c:chart>
  <c:externalData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nl-NL"/>
  <c:clrMapOvr bg1="lt1" tx1="dk1" bg2="lt2" tx2="dk2" accent1="accent1" accent2="accent2" accent3="accent3" accent4="accent4" accent5="accent5" accent6="accent6" hlink="hlink" folHlink="folHlink"/>
  <c:chart>
    <c:plotArea>
      <c:layout>
        <c:manualLayout>
          <c:layoutTarget val="inner"/>
          <c:xMode val="edge"/>
          <c:yMode val="edge"/>
          <c:x val="0.22115511470947669"/>
          <c:y val="4.6322931299796463E-2"/>
          <c:w val="0.47425242681368734"/>
          <c:h val="0.84915430639457667"/>
        </c:manualLayout>
      </c:layout>
      <c:barChart>
        <c:barDir val="col"/>
        <c:grouping val="clustered"/>
        <c:ser>
          <c:idx val="0"/>
          <c:order val="0"/>
          <c:tx>
            <c:strRef>
              <c:f>Content!$BU$4</c:f>
              <c:strCache>
                <c:ptCount val="1"/>
                <c:pt idx="0">
                  <c:v>2010</c:v>
                </c:pt>
              </c:strCache>
            </c:strRef>
          </c:tx>
          <c:cat>
            <c:strRef>
              <c:f>Content!$BT$4</c:f>
              <c:strCache>
                <c:ptCount val="1"/>
                <c:pt idx="0">
                  <c:v>Applicants (week)</c:v>
                </c:pt>
              </c:strCache>
            </c:strRef>
          </c:cat>
          <c:val>
            <c:numRef>
              <c:f>Content!$BU$5</c:f>
              <c:numCache>
                <c:formatCode>General</c:formatCode>
                <c:ptCount val="1"/>
                <c:pt idx="0">
                  <c:v>6295</c:v>
                </c:pt>
              </c:numCache>
            </c:numRef>
          </c:val>
        </c:ser>
        <c:ser>
          <c:idx val="1"/>
          <c:order val="1"/>
          <c:tx>
            <c:strRef>
              <c:f>Content!$BV$4</c:f>
              <c:strCache>
                <c:ptCount val="1"/>
                <c:pt idx="0">
                  <c:v>2011</c:v>
                </c:pt>
              </c:strCache>
            </c:strRef>
          </c:tx>
          <c:cat>
            <c:strRef>
              <c:f>Content!$BT$4</c:f>
              <c:strCache>
                <c:ptCount val="1"/>
                <c:pt idx="0">
                  <c:v>Applicants (week)</c:v>
                </c:pt>
              </c:strCache>
            </c:strRef>
          </c:cat>
          <c:val>
            <c:numRef>
              <c:f>Content!$BV$5</c:f>
              <c:numCache>
                <c:formatCode>General</c:formatCode>
                <c:ptCount val="1"/>
                <c:pt idx="0">
                  <c:v>12723</c:v>
                </c:pt>
              </c:numCache>
            </c:numRef>
          </c:val>
        </c:ser>
        <c:dLbls/>
        <c:axId val="90310144"/>
        <c:axId val="90311680"/>
      </c:barChart>
      <c:catAx>
        <c:axId val="90310144"/>
        <c:scaling>
          <c:orientation val="minMax"/>
        </c:scaling>
        <c:axPos val="b"/>
        <c:tickLblPos val="nextTo"/>
        <c:crossAx val="90311680"/>
        <c:crosses val="autoZero"/>
        <c:auto val="1"/>
        <c:lblAlgn val="ctr"/>
        <c:lblOffset val="100"/>
      </c:catAx>
      <c:valAx>
        <c:axId val="90311680"/>
        <c:scaling>
          <c:orientation val="minMax"/>
        </c:scaling>
        <c:axPos val="l"/>
        <c:majorGridlines/>
        <c:numFmt formatCode="General" sourceLinked="1"/>
        <c:tickLblPos val="nextTo"/>
        <c:crossAx val="90310144"/>
        <c:crosses val="autoZero"/>
        <c:crossBetween val="between"/>
      </c:valAx>
    </c:plotArea>
    <c:legend>
      <c:legendPos val="r"/>
      <c:layout/>
    </c:legend>
    <c:plotVisOnly val="1"/>
    <c:dispBlanksAs val="gap"/>
  </c:chart>
  <c:externalData r:id="rId2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A72A4EDF-E9AE-47FD-94D2-426E97FD40C6}" type="datetimeFigureOut">
              <a:rPr lang="en-GB"/>
              <a:pPr>
                <a:defRPr/>
              </a:pPr>
              <a:t>20/04/2012</a:t>
            </a:fld>
            <a:endParaRPr lang="en-GB" dirty="0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 dirty="0" smtClean="0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 noProof="0" smtClean="0"/>
              <a:t>Mintaszöveg szerkesztése</a:t>
            </a:r>
          </a:p>
          <a:p>
            <a:pPr lvl="1"/>
            <a:r>
              <a:rPr lang="hu-HU" noProof="0" smtClean="0"/>
              <a:t>Második szint</a:t>
            </a:r>
          </a:p>
          <a:p>
            <a:pPr lvl="2"/>
            <a:r>
              <a:rPr lang="hu-HU" noProof="0" smtClean="0"/>
              <a:t>Harmadik szint</a:t>
            </a:r>
          </a:p>
          <a:p>
            <a:pPr lvl="3"/>
            <a:r>
              <a:rPr lang="hu-HU" noProof="0" smtClean="0"/>
              <a:t>Negyedik szint</a:t>
            </a:r>
          </a:p>
          <a:p>
            <a:pPr lvl="4"/>
            <a:r>
              <a:rPr lang="hu-HU" noProof="0" smtClean="0"/>
              <a:t>Ötödik szint</a:t>
            </a:r>
            <a:endParaRPr lang="en-GB" noProof="0" smtClean="0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60E2A88A-5AC6-4D84-AEB5-38241071F27F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411953846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0E2A88A-5AC6-4D84-AEB5-38241071F27F}" type="slidenum">
              <a:rPr lang="en-GB" smtClean="0"/>
              <a:pPr>
                <a:defRPr/>
              </a:pPr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1385453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0E2A88A-5AC6-4D84-AEB5-38241071F27F}" type="slidenum">
              <a:rPr lang="en-GB" smtClean="0"/>
              <a:pPr>
                <a:defRPr/>
              </a:pPr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10816996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0E2A88A-5AC6-4D84-AEB5-38241071F27F}" type="slidenum">
              <a:rPr lang="en-GB" smtClean="0"/>
              <a:pPr>
                <a:defRPr/>
              </a:pPr>
              <a:t>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1081699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6583362"/>
            <a:ext cx="91440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églalap 4"/>
          <p:cNvSpPr/>
          <p:nvPr userDrawn="1"/>
        </p:nvSpPr>
        <p:spPr>
          <a:xfrm>
            <a:off x="0" y="-27384"/>
            <a:ext cx="9144000" cy="310357"/>
          </a:xfrm>
          <a:prstGeom prst="rect">
            <a:avLst/>
          </a:prstGeom>
          <a:solidFill>
            <a:srgbClr val="07539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u-HU"/>
          </a:p>
        </p:txBody>
      </p:sp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7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233F40-D000-48ED-B123-86E62A558547}" type="datetimeFigureOut">
              <a:rPr lang="hu-HU"/>
              <a:pPr>
                <a:defRPr/>
              </a:pPr>
              <a:t>2012.04.20.</a:t>
            </a:fld>
            <a:endParaRPr lang="hu-HU"/>
          </a:p>
        </p:txBody>
      </p:sp>
      <p:sp>
        <p:nvSpPr>
          <p:cNvPr id="8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9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7839C7-A78D-4F4D-816F-CCB10398AC85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3987556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CC3E2A-2E64-4731-BDE3-D97EDCFDB3E1}" type="datetimeFigureOut">
              <a:rPr lang="hu-HU"/>
              <a:pPr>
                <a:defRPr/>
              </a:pPr>
              <a:t>2012.04.20.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E6F61A-9410-4FC2-9237-A9748F0C357C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6836673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30014E-2417-4388-9960-BF3CB08772F3}" type="datetimeFigureOut">
              <a:rPr lang="hu-HU"/>
              <a:pPr>
                <a:defRPr/>
              </a:pPr>
              <a:t>2012.04.20.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7D83BE-A7C2-43CB-A67A-D1410851AD8F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6066924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C0F484-43F2-4D2C-986F-BB6BA2F70281}" type="datetimeFigureOut">
              <a:rPr lang="hu-HU"/>
              <a:pPr>
                <a:defRPr/>
              </a:pPr>
              <a:t>2012.04.20.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52E041-7C31-4480-B1A6-53A95B0DB9D7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36123338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C126B4-1C12-4D27-8DDC-38442F9B0183}" type="datetimeFigureOut">
              <a:rPr lang="hu-HU"/>
              <a:pPr>
                <a:defRPr/>
              </a:pPr>
              <a:t>2012.04.20.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68A68D-CA17-433D-AB05-9F95A0F371CF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29022063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83E868-7DA4-45CD-89CF-BDC2F5F3EFCB}" type="datetimeFigureOut">
              <a:rPr lang="hu-HU"/>
              <a:pPr>
                <a:defRPr/>
              </a:pPr>
              <a:t>2012.04.20.</a:t>
            </a:fld>
            <a:endParaRPr lang="hu-HU"/>
          </a:p>
        </p:txBody>
      </p:sp>
      <p:sp>
        <p:nvSpPr>
          <p:cNvPr id="6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0A9BF2-7364-46BB-B27D-35A835C1F17D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4280007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908CC7-ECCA-42AA-B6C1-F69BAD24DFD1}" type="datetimeFigureOut">
              <a:rPr lang="hu-HU"/>
              <a:pPr>
                <a:defRPr/>
              </a:pPr>
              <a:t>2012.04.20.</a:t>
            </a:fld>
            <a:endParaRPr lang="hu-HU"/>
          </a:p>
        </p:txBody>
      </p:sp>
      <p:sp>
        <p:nvSpPr>
          <p:cNvPr id="8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9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DF662B-AEDB-4046-94DA-F7B0E6195D75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34281657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999E7F-C788-4F1B-8393-A93A5613CD65}" type="datetimeFigureOut">
              <a:rPr lang="hu-HU"/>
              <a:pPr>
                <a:defRPr/>
              </a:pPr>
              <a:t>2012.04.20.</a:t>
            </a:fld>
            <a:endParaRPr lang="hu-HU"/>
          </a:p>
        </p:txBody>
      </p:sp>
      <p:sp>
        <p:nvSpPr>
          <p:cNvPr id="4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7917DE-92A3-4802-84D5-A2DB93E289EC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31442554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E2BF50-3CE7-4686-8737-40F1369CDCE4}" type="datetimeFigureOut">
              <a:rPr lang="hu-HU"/>
              <a:pPr>
                <a:defRPr/>
              </a:pPr>
              <a:t>2012.04.20.</a:t>
            </a:fld>
            <a:endParaRPr lang="hu-HU"/>
          </a:p>
        </p:txBody>
      </p:sp>
      <p:sp>
        <p:nvSpPr>
          <p:cNvPr id="3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4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0BFAB0-7D1C-4B74-86BF-43A3A489CA7A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31060218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51E6A7-826D-4B15-B4D7-D3D793333914}" type="datetimeFigureOut">
              <a:rPr lang="hu-HU"/>
              <a:pPr>
                <a:defRPr/>
              </a:pPr>
              <a:t>2012.04.20.</a:t>
            </a:fld>
            <a:endParaRPr lang="hu-HU"/>
          </a:p>
        </p:txBody>
      </p:sp>
      <p:sp>
        <p:nvSpPr>
          <p:cNvPr id="6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2CA007-E54A-4BA1-A36E-625B9F033787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518215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hu-HU" noProof="0" smtClean="0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E791C6-E367-4814-9ED5-D0F14C713BC2}" type="datetimeFigureOut">
              <a:rPr lang="hu-HU"/>
              <a:pPr>
                <a:defRPr/>
              </a:pPr>
              <a:t>2012.04.20.</a:t>
            </a:fld>
            <a:endParaRPr lang="hu-HU"/>
          </a:p>
        </p:txBody>
      </p:sp>
      <p:sp>
        <p:nvSpPr>
          <p:cNvPr id="6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8A6EA7-7B23-47B4-81ED-66BBEDAFB507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7949163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Cím helye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u-HU" smtClean="0"/>
              <a:t>Mintacím szerkesztése</a:t>
            </a:r>
          </a:p>
        </p:txBody>
      </p:sp>
      <p:sp>
        <p:nvSpPr>
          <p:cNvPr id="1027" name="Szöveg helye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D536ABD-D463-4E1B-A321-045B5CBBC93D}" type="datetimeFigureOut">
              <a:rPr lang="hu-HU"/>
              <a:pPr>
                <a:defRPr/>
              </a:pPr>
              <a:t>2012.04.20.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9C0EA9A-637D-4652-8BB8-AFEB3DE6864F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3" r:id="rId1"/>
    <p:sldLayoutId id="2147483733" r:id="rId2"/>
    <p:sldLayoutId id="2147483734" r:id="rId3"/>
    <p:sldLayoutId id="2147483735" r:id="rId4"/>
    <p:sldLayoutId id="2147483736" r:id="rId5"/>
    <p:sldLayoutId id="2147483737" r:id="rId6"/>
    <p:sldLayoutId id="2147483738" r:id="rId7"/>
    <p:sldLayoutId id="2147483739" r:id="rId8"/>
    <p:sldLayoutId id="2147483740" r:id="rId9"/>
    <p:sldLayoutId id="2147483741" r:id="rId10"/>
    <p:sldLayoutId id="2147483742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emf"/><Relationship Id="rId13" Type="http://schemas.openxmlformats.org/officeDocument/2006/relationships/image" Target="../media/image15.emf"/><Relationship Id="rId18" Type="http://schemas.openxmlformats.org/officeDocument/2006/relationships/image" Target="../media/image20.emf"/><Relationship Id="rId3" Type="http://schemas.openxmlformats.org/officeDocument/2006/relationships/image" Target="../media/image5.png"/><Relationship Id="rId21" Type="http://schemas.openxmlformats.org/officeDocument/2006/relationships/image" Target="../media/image23.emf"/><Relationship Id="rId7" Type="http://schemas.openxmlformats.org/officeDocument/2006/relationships/image" Target="../media/image9.emf"/><Relationship Id="rId12" Type="http://schemas.openxmlformats.org/officeDocument/2006/relationships/image" Target="../media/image14.emf"/><Relationship Id="rId17" Type="http://schemas.openxmlformats.org/officeDocument/2006/relationships/image" Target="../media/image19.emf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8.emf"/><Relationship Id="rId20" Type="http://schemas.openxmlformats.org/officeDocument/2006/relationships/image" Target="../media/image22.e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emf"/><Relationship Id="rId11" Type="http://schemas.openxmlformats.org/officeDocument/2006/relationships/image" Target="../media/image13.emf"/><Relationship Id="rId24" Type="http://schemas.openxmlformats.org/officeDocument/2006/relationships/image" Target="../media/image26.emf"/><Relationship Id="rId5" Type="http://schemas.openxmlformats.org/officeDocument/2006/relationships/image" Target="../media/image7.emf"/><Relationship Id="rId15" Type="http://schemas.openxmlformats.org/officeDocument/2006/relationships/image" Target="../media/image17.emf"/><Relationship Id="rId23" Type="http://schemas.openxmlformats.org/officeDocument/2006/relationships/image" Target="../media/image25.emf"/><Relationship Id="rId10" Type="http://schemas.openxmlformats.org/officeDocument/2006/relationships/image" Target="../media/image12.emf"/><Relationship Id="rId19" Type="http://schemas.openxmlformats.org/officeDocument/2006/relationships/image" Target="../media/image21.emf"/><Relationship Id="rId4" Type="http://schemas.openxmlformats.org/officeDocument/2006/relationships/image" Target="../media/image6.png"/><Relationship Id="rId9" Type="http://schemas.openxmlformats.org/officeDocument/2006/relationships/image" Target="../media/image11.emf"/><Relationship Id="rId14" Type="http://schemas.openxmlformats.org/officeDocument/2006/relationships/image" Target="../media/image16.emf"/><Relationship Id="rId22" Type="http://schemas.openxmlformats.org/officeDocument/2006/relationships/image" Target="../media/image24.e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chart" Target="../charts/chart3.xml"/><Relationship Id="rId5" Type="http://schemas.openxmlformats.org/officeDocument/2006/relationships/chart" Target="../charts/chart2.xml"/><Relationship Id="rId4" Type="http://schemas.openxmlformats.org/officeDocument/2006/relationships/chart" Target="../charts/char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zövegdoboz 1"/>
          <p:cNvSpPr txBox="1"/>
          <p:nvPr/>
        </p:nvSpPr>
        <p:spPr>
          <a:xfrm>
            <a:off x="3183052" y="2132856"/>
            <a:ext cx="5853444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GB" sz="2400" b="1" dirty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How to become market leader </a:t>
            </a:r>
            <a:r>
              <a:rPr lang="en-GB" sz="2400" b="1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in </a:t>
            </a:r>
            <a:r>
              <a:rPr lang="en-GB" sz="2400" b="1" dirty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the Hungarian </a:t>
            </a:r>
            <a:r>
              <a:rPr lang="en-GB" sz="2400" b="1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online </a:t>
            </a:r>
            <a:r>
              <a:rPr lang="en-GB" sz="2400" b="1" dirty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job market </a:t>
            </a:r>
            <a:endParaRPr lang="en-GB" sz="2400" b="1" dirty="0" smtClean="0">
              <a:solidFill>
                <a:schemeClr val="accent5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r>
              <a:rPr lang="en-GB" sz="2400" b="1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by </a:t>
            </a:r>
            <a:r>
              <a:rPr lang="en-GB" sz="2400" b="1" dirty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integrating a</a:t>
            </a:r>
            <a:r>
              <a:rPr lang="en-GB" sz="2400" b="1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GB" sz="2400" b="1" dirty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national </a:t>
            </a:r>
            <a:endParaRPr lang="en-GB" sz="2400" b="1" dirty="0" smtClean="0">
              <a:solidFill>
                <a:schemeClr val="accent5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r>
              <a:rPr lang="en-GB" sz="2400" b="1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and </a:t>
            </a:r>
            <a:r>
              <a:rPr lang="en-GB" sz="2400" b="1" dirty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20 local job </a:t>
            </a:r>
            <a:r>
              <a:rPr lang="en-GB" sz="2400" b="1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boards</a:t>
            </a:r>
            <a:endParaRPr lang="en-US" sz="2400" b="1" dirty="0">
              <a:solidFill>
                <a:schemeClr val="accent5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zövegdoboz 2"/>
          <p:cNvSpPr txBox="1"/>
          <p:nvPr/>
        </p:nvSpPr>
        <p:spPr>
          <a:xfrm>
            <a:off x="39790" y="6553655"/>
            <a:ext cx="673637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600" dirty="0" err="1" smtClean="0">
                <a:solidFill>
                  <a:schemeClr val="accent5">
                    <a:lumMod val="50000"/>
                  </a:schemeClr>
                </a:solidFill>
                <a:latin typeface="+mn-lt"/>
              </a:rPr>
              <a:t>Inform</a:t>
            </a:r>
            <a:r>
              <a:rPr lang="hu-HU" sz="1600" dirty="0" smtClean="0">
                <a:solidFill>
                  <a:schemeClr val="accent5">
                    <a:lumMod val="50000"/>
                  </a:schemeClr>
                </a:solidFill>
                <a:latin typeface="+mn-lt"/>
              </a:rPr>
              <a:t> Media – ICMA </a:t>
            </a:r>
            <a:r>
              <a:rPr lang="hu-HU" sz="1600" dirty="0" err="1" smtClean="0">
                <a:solidFill>
                  <a:schemeClr val="accent5">
                    <a:lumMod val="50000"/>
                  </a:schemeClr>
                </a:solidFill>
                <a:latin typeface="+mn-lt"/>
              </a:rPr>
              <a:t>Awards</a:t>
            </a:r>
            <a:r>
              <a:rPr lang="hu-HU" sz="1600" dirty="0" smtClean="0">
                <a:solidFill>
                  <a:schemeClr val="accent5">
                    <a:lumMod val="50000"/>
                  </a:schemeClr>
                </a:solidFill>
                <a:latin typeface="+mn-lt"/>
              </a:rPr>
              <a:t> 2012 </a:t>
            </a:r>
            <a:endParaRPr lang="hu-HU" sz="1600" dirty="0">
              <a:solidFill>
                <a:schemeClr val="accent5">
                  <a:lumMod val="50000"/>
                </a:schemeClr>
              </a:solidFill>
              <a:latin typeface="+mn-lt"/>
            </a:endParaRPr>
          </a:p>
        </p:txBody>
      </p:sp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028384" y="6587865"/>
            <a:ext cx="1028908" cy="2701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Szövegdoboz 4"/>
          <p:cNvSpPr txBox="1"/>
          <p:nvPr/>
        </p:nvSpPr>
        <p:spPr>
          <a:xfrm>
            <a:off x="3223617" y="4293096"/>
            <a:ext cx="343661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Inform Media Tech SRL, </a:t>
            </a:r>
          </a:p>
          <a:p>
            <a:r>
              <a:rPr lang="en-US" sz="1200" dirty="0" smtClean="0"/>
              <a:t>Romania, Oradea</a:t>
            </a:r>
            <a:endParaRPr lang="en-US" sz="1200" dirty="0"/>
          </a:p>
          <a:p>
            <a:r>
              <a:rPr lang="en-US" sz="1200" dirty="0" smtClean="0"/>
              <a:t>Gerhard </a:t>
            </a:r>
            <a:r>
              <a:rPr lang="en-US" sz="1200" dirty="0" err="1" smtClean="0"/>
              <a:t>Koehle</a:t>
            </a:r>
            <a:endParaRPr lang="en-US" sz="1200" dirty="0" smtClean="0"/>
          </a:p>
          <a:p>
            <a:endParaRPr lang="en-US" sz="1200" dirty="0"/>
          </a:p>
          <a:p>
            <a:r>
              <a:rPr lang="en-US" sz="1200" dirty="0" smtClean="0"/>
              <a:t>Email: gerhard.koehle@im-tech.ro, </a:t>
            </a:r>
          </a:p>
          <a:p>
            <a:r>
              <a:rPr lang="en-US" sz="1200" dirty="0" smtClean="0"/>
              <a:t>Tel.:     0036 204 801 623</a:t>
            </a:r>
            <a:endParaRPr lang="en-US" sz="1200" dirty="0"/>
          </a:p>
          <a:p>
            <a:endParaRPr lang="en-US" sz="1200" dirty="0" smtClean="0"/>
          </a:p>
        </p:txBody>
      </p:sp>
      <p:sp>
        <p:nvSpPr>
          <p:cNvPr id="4" name="Rechteck 3"/>
          <p:cNvSpPr/>
          <p:nvPr/>
        </p:nvSpPr>
        <p:spPr>
          <a:xfrm>
            <a:off x="3223617" y="5517232"/>
            <a:ext cx="909860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/>
              <a:t>Innovators: </a:t>
            </a:r>
            <a:r>
              <a:rPr lang="en-US" sz="1200" dirty="0" smtClean="0"/>
              <a:t>	</a:t>
            </a:r>
          </a:p>
          <a:p>
            <a:r>
              <a:rPr lang="en-US" sz="1200" dirty="0" smtClean="0"/>
              <a:t>Josef </a:t>
            </a:r>
            <a:r>
              <a:rPr lang="en-US" sz="1200" dirty="0" err="1"/>
              <a:t>Kogler</a:t>
            </a:r>
            <a:r>
              <a:rPr lang="en-US" sz="1200" dirty="0"/>
              <a:t>, Gerhard </a:t>
            </a:r>
            <a:r>
              <a:rPr lang="en-US" sz="1200" dirty="0" err="1" smtClean="0"/>
              <a:t>Koehle</a:t>
            </a:r>
            <a:r>
              <a:rPr lang="en-US" sz="1200" dirty="0" smtClean="0"/>
              <a:t>, </a:t>
            </a:r>
          </a:p>
          <a:p>
            <a:r>
              <a:rPr lang="en-US" sz="1200" dirty="0" smtClean="0"/>
              <a:t>Adrian </a:t>
            </a:r>
            <a:r>
              <a:rPr lang="en-US" sz="1200" dirty="0"/>
              <a:t>Ghender, </a:t>
            </a:r>
            <a:r>
              <a:rPr lang="en-US" sz="1200" dirty="0" smtClean="0"/>
              <a:t>Laura </a:t>
            </a:r>
            <a:r>
              <a:rPr lang="en-US" sz="1200" dirty="0"/>
              <a:t>Serdult, </a:t>
            </a:r>
            <a:endParaRPr lang="en-US" sz="1200" dirty="0" smtClean="0"/>
          </a:p>
          <a:p>
            <a:r>
              <a:rPr lang="en-US" sz="1200" dirty="0" smtClean="0"/>
              <a:t>Zoltan Balla, Maria Vince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xmlns="" val="2796468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2" name="Szövegdoboz 13"/>
          <p:cNvSpPr txBox="1">
            <a:spLocks noChangeArrowheads="1"/>
          </p:cNvSpPr>
          <p:nvPr/>
        </p:nvSpPr>
        <p:spPr bwMode="auto">
          <a:xfrm>
            <a:off x="467544" y="2772902"/>
            <a:ext cx="4104456" cy="27392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endParaRPr lang="en-US" sz="1400" b="1" dirty="0" smtClean="0">
              <a:solidFill>
                <a:srgbClr val="08508C"/>
              </a:solidFill>
              <a:latin typeface="Arial" pitchFamily="34" charset="0"/>
              <a:cs typeface="Arial" pitchFamily="34" charset="0"/>
            </a:endParaRPr>
          </a:p>
          <a:p>
            <a:pPr algn="ctr" eaLnBrk="1" hangingPunct="1">
              <a:defRPr/>
            </a:pPr>
            <a:r>
              <a:rPr lang="en-US" sz="1400" b="1" dirty="0" smtClean="0">
                <a:solidFill>
                  <a:srgbClr val="08508C"/>
                </a:solidFill>
                <a:latin typeface="Arial" pitchFamily="34" charset="0"/>
                <a:cs typeface="Arial" pitchFamily="34" charset="0"/>
              </a:rPr>
              <a:t>(acquired in 2010)</a:t>
            </a:r>
            <a:endParaRPr lang="en-US" sz="1400" dirty="0" smtClean="0">
              <a:latin typeface="Arial" pitchFamily="34" charset="0"/>
              <a:cs typeface="Arial" pitchFamily="34" charset="0"/>
            </a:endParaRPr>
          </a:p>
          <a:p>
            <a:pPr marL="285750" indent="-285750" eaLnBrk="1" hangingPunct="1">
              <a:buClr>
                <a:schemeClr val="tx2">
                  <a:lumMod val="60000"/>
                  <a:lumOff val="40000"/>
                </a:schemeClr>
              </a:buClr>
              <a:buFont typeface="Arial" pitchFamily="34" charset="0"/>
              <a:buChar char="•"/>
              <a:defRPr/>
            </a:pPr>
            <a:endParaRPr lang="en-US" sz="1600" dirty="0" smtClean="0">
              <a:latin typeface="Arial" pitchFamily="34" charset="0"/>
              <a:cs typeface="Arial" pitchFamily="34" charset="0"/>
            </a:endParaRPr>
          </a:p>
          <a:p>
            <a:pPr marL="285750" indent="-285750" eaLnBrk="1" hangingPunct="1">
              <a:buClr>
                <a:schemeClr val="tx2">
                  <a:lumMod val="60000"/>
                  <a:lumOff val="40000"/>
                </a:schemeClr>
              </a:buClr>
              <a:buFont typeface="Arial" pitchFamily="34" charset="0"/>
              <a:buChar char="•"/>
              <a:defRPr/>
            </a:pPr>
            <a:r>
              <a:rPr lang="en-US" sz="1600" dirty="0" smtClean="0">
                <a:latin typeface="Arial" pitchFamily="34" charset="0"/>
                <a:cs typeface="Arial" pitchFamily="34" charset="0"/>
              </a:rPr>
              <a:t>12 years in the </a:t>
            </a:r>
            <a:r>
              <a:rPr lang="en-US" sz="1600" dirty="0">
                <a:latin typeface="Arial" pitchFamily="34" charset="0"/>
                <a:cs typeface="Arial" pitchFamily="34" charset="0"/>
              </a:rPr>
              <a:t>H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ungarian market</a:t>
            </a:r>
          </a:p>
          <a:p>
            <a:pPr marL="285750" indent="-285750" eaLnBrk="1" hangingPunct="1">
              <a:buClr>
                <a:schemeClr val="tx2">
                  <a:lumMod val="60000"/>
                  <a:lumOff val="40000"/>
                </a:schemeClr>
              </a:buClr>
              <a:buFont typeface="Arial" pitchFamily="34" charset="0"/>
              <a:buChar char="•"/>
              <a:defRPr/>
            </a:pPr>
            <a:r>
              <a:rPr lang="en-US" sz="1600" dirty="0" smtClean="0">
                <a:latin typeface="Arial" pitchFamily="34" charset="0"/>
                <a:cs typeface="Arial" pitchFamily="34" charset="0"/>
              </a:rPr>
              <a:t>Number 2 position with focus on capital Budapest </a:t>
            </a:r>
          </a:p>
          <a:p>
            <a:pPr marL="285750" indent="-285750" eaLnBrk="1" hangingPunct="1">
              <a:buClr>
                <a:schemeClr val="tx2">
                  <a:lumMod val="60000"/>
                  <a:lumOff val="40000"/>
                </a:schemeClr>
              </a:buClr>
              <a:buFont typeface="Arial" pitchFamily="34" charset="0"/>
              <a:buChar char="•"/>
              <a:defRPr/>
            </a:pPr>
            <a:r>
              <a:rPr lang="en-US" sz="1600" dirty="0" smtClean="0">
                <a:latin typeface="Arial" pitchFamily="34" charset="0"/>
                <a:cs typeface="Arial" pitchFamily="34" charset="0"/>
              </a:rPr>
              <a:t>Outdated, 10 years technology with huge SEO problems </a:t>
            </a:r>
          </a:p>
          <a:p>
            <a:pPr marL="285750" indent="-285750" eaLnBrk="1" hangingPunct="1">
              <a:buClr>
                <a:schemeClr val="tx2">
                  <a:lumMod val="60000"/>
                  <a:lumOff val="40000"/>
                </a:schemeClr>
              </a:buClr>
              <a:buFont typeface="Arial" pitchFamily="34" charset="0"/>
              <a:buChar char="•"/>
              <a:defRPr/>
            </a:pPr>
            <a:r>
              <a:rPr lang="en-US" sz="1600" dirty="0" smtClean="0">
                <a:latin typeface="Arial" pitchFamily="34" charset="0"/>
                <a:cs typeface="Arial" pitchFamily="34" charset="0"/>
              </a:rPr>
              <a:t>Countryside not covered </a:t>
            </a:r>
          </a:p>
          <a:p>
            <a:pPr marL="285750" indent="-285750" eaLnBrk="1" hangingPunct="1">
              <a:buClr>
                <a:schemeClr val="tx2">
                  <a:lumMod val="60000"/>
                  <a:lumOff val="40000"/>
                </a:schemeClr>
              </a:buClr>
              <a:buFont typeface="Arial" pitchFamily="34" charset="0"/>
              <a:buChar char="•"/>
              <a:defRPr/>
            </a:pPr>
            <a:r>
              <a:rPr lang="en-US" sz="1600" dirty="0">
                <a:latin typeface="Arial" pitchFamily="34" charset="0"/>
                <a:cs typeface="Arial" pitchFamily="34" charset="0"/>
              </a:rPr>
              <a:t>c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vonline.hu was not integrated in the topjob.hu platform</a:t>
            </a:r>
          </a:p>
        </p:txBody>
      </p:sp>
      <p:sp>
        <p:nvSpPr>
          <p:cNvPr id="3" name="Szövegdoboz 2"/>
          <p:cNvSpPr txBox="1"/>
          <p:nvPr/>
        </p:nvSpPr>
        <p:spPr>
          <a:xfrm>
            <a:off x="4695511" y="3023661"/>
            <a:ext cx="4356973" cy="25237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1400" b="1" dirty="0" smtClean="0">
                <a:solidFill>
                  <a:srgbClr val="08508C"/>
                </a:solidFill>
                <a:latin typeface="Arial" pitchFamily="34" charset="0"/>
                <a:cs typeface="Arial" pitchFamily="34" charset="0"/>
              </a:rPr>
              <a:t>(founded in 2008)</a:t>
            </a:r>
            <a:endParaRPr lang="en-US" sz="800" dirty="0" smtClean="0">
              <a:latin typeface="Arial" pitchFamily="34" charset="0"/>
              <a:cs typeface="Arial" pitchFamily="34" charset="0"/>
            </a:endParaRPr>
          </a:p>
          <a:p>
            <a:pPr marL="285750" indent="-285750">
              <a:buClr>
                <a:schemeClr val="tx2">
                  <a:lumMod val="60000"/>
                  <a:lumOff val="40000"/>
                </a:schemeClr>
              </a:buClr>
              <a:buFont typeface="Calibri" pitchFamily="34" charset="0"/>
              <a:buChar char="•"/>
              <a:defRPr/>
            </a:pPr>
            <a:endParaRPr lang="en-US" sz="1600" dirty="0" smtClean="0">
              <a:latin typeface="Arial" pitchFamily="34" charset="0"/>
              <a:cs typeface="Arial" pitchFamily="34" charset="0"/>
            </a:endParaRPr>
          </a:p>
          <a:p>
            <a:pPr marL="285750" indent="-285750">
              <a:buClr>
                <a:schemeClr val="tx2">
                  <a:lumMod val="60000"/>
                  <a:lumOff val="40000"/>
                </a:schemeClr>
              </a:buClr>
              <a:buFont typeface="Calibri" pitchFamily="34" charset="0"/>
              <a:buChar char="•"/>
              <a:defRPr/>
            </a:pPr>
            <a:r>
              <a:rPr lang="en-US" sz="1600" dirty="0" smtClean="0">
                <a:latin typeface="Arial" pitchFamily="34" charset="0"/>
                <a:cs typeface="Arial" pitchFamily="34" charset="0"/>
              </a:rPr>
              <a:t>Only 2 years </a:t>
            </a:r>
            <a:r>
              <a:rPr lang="hu-HU" sz="1600" dirty="0" smtClean="0">
                <a:latin typeface="Arial" pitchFamily="34" charset="0"/>
                <a:cs typeface="Arial" pitchFamily="34" charset="0"/>
              </a:rPr>
              <a:t>o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n the market </a:t>
            </a:r>
          </a:p>
          <a:p>
            <a:pPr marL="285750" indent="-285750">
              <a:buClr>
                <a:schemeClr val="tx2">
                  <a:lumMod val="60000"/>
                  <a:lumOff val="40000"/>
                </a:schemeClr>
              </a:buClr>
              <a:buFont typeface="Calibri" pitchFamily="34" charset="0"/>
              <a:buChar char="•"/>
              <a:defRPr/>
            </a:pPr>
            <a:r>
              <a:rPr lang="en-US" sz="1600" dirty="0" smtClean="0">
                <a:latin typeface="Arial" pitchFamily="34" charset="0"/>
                <a:cs typeface="Arial" pitchFamily="34" charset="0"/>
              </a:rPr>
              <a:t>Number 3 position with focus on eastern Hungary </a:t>
            </a:r>
          </a:p>
          <a:p>
            <a:pPr marL="285750" indent="-285750">
              <a:buClr>
                <a:schemeClr val="tx2">
                  <a:lumMod val="60000"/>
                  <a:lumOff val="40000"/>
                </a:schemeClr>
              </a:buClr>
              <a:buFont typeface="Calibri" pitchFamily="34" charset="0"/>
              <a:buChar char="•"/>
              <a:defRPr/>
            </a:pPr>
            <a:r>
              <a:rPr lang="en-US" sz="1600" dirty="0" smtClean="0">
                <a:latin typeface="Arial" pitchFamily="34" charset="0"/>
                <a:cs typeface="Arial" pitchFamily="34" charset="0"/>
              </a:rPr>
              <a:t>New, scalable technology with high SEO ratings </a:t>
            </a:r>
          </a:p>
          <a:p>
            <a:pPr marL="285750" indent="-285750">
              <a:buClr>
                <a:schemeClr val="tx2">
                  <a:lumMod val="60000"/>
                  <a:lumOff val="40000"/>
                </a:schemeClr>
              </a:buClr>
              <a:buFont typeface="Calibri" pitchFamily="34" charset="0"/>
              <a:buChar char="•"/>
              <a:defRPr/>
            </a:pPr>
            <a:r>
              <a:rPr lang="en-US" sz="1600" dirty="0" smtClean="0">
                <a:latin typeface="Arial" pitchFamily="34" charset="0"/>
                <a:cs typeface="Arial" pitchFamily="34" charset="0"/>
              </a:rPr>
              <a:t>Local sales force </a:t>
            </a:r>
          </a:p>
          <a:p>
            <a:pPr marL="285750" indent="-285750">
              <a:buClr>
                <a:schemeClr val="tx2">
                  <a:lumMod val="60000"/>
                  <a:lumOff val="40000"/>
                </a:schemeClr>
              </a:buClr>
              <a:buFont typeface="Calibri" pitchFamily="34" charset="0"/>
              <a:buChar char="•"/>
              <a:defRPr/>
            </a:pPr>
            <a:r>
              <a:rPr lang="en-US" sz="1600" dirty="0" smtClean="0">
                <a:latin typeface="Arial" pitchFamily="34" charset="0"/>
                <a:cs typeface="Arial" pitchFamily="34" charset="0"/>
              </a:rPr>
              <a:t>No regional portals existed </a:t>
            </a:r>
          </a:p>
          <a:p>
            <a:pPr marL="285750" indent="-285750">
              <a:buClr>
                <a:schemeClr val="tx2">
                  <a:lumMod val="60000"/>
                  <a:lumOff val="40000"/>
                </a:schemeClr>
              </a:buClr>
              <a:buFont typeface="Calibri" pitchFamily="34" charset="0"/>
              <a:buChar char="•"/>
              <a:defRPr/>
            </a:pPr>
            <a:endParaRPr lang="en-US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Szövegdoboz 1"/>
          <p:cNvSpPr txBox="1"/>
          <p:nvPr/>
        </p:nvSpPr>
        <p:spPr>
          <a:xfrm>
            <a:off x="323528" y="624671"/>
            <a:ext cx="870376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800" b="1" dirty="0" smtClean="0">
                <a:solidFill>
                  <a:srgbClr val="08508C"/>
                </a:solidFill>
                <a:latin typeface="Arial" pitchFamily="34" charset="0"/>
                <a:cs typeface="Arial" pitchFamily="34" charset="0"/>
              </a:rPr>
              <a:t>The Problem</a:t>
            </a:r>
          </a:p>
        </p:txBody>
      </p:sp>
      <p:sp>
        <p:nvSpPr>
          <p:cNvPr id="5" name="Rechteck 4"/>
          <p:cNvSpPr/>
          <p:nvPr/>
        </p:nvSpPr>
        <p:spPr>
          <a:xfrm>
            <a:off x="467544" y="1268760"/>
            <a:ext cx="864096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Clr>
                <a:schemeClr val="tx2">
                  <a:lumMod val="60000"/>
                  <a:lumOff val="40000"/>
                </a:schemeClr>
              </a:buClr>
              <a:buFont typeface="Calibri" pitchFamily="34" charset="0"/>
              <a:buChar char="•"/>
              <a:defRPr/>
            </a:pPr>
            <a:r>
              <a:rPr lang="en-US" sz="1600" dirty="0" smtClean="0">
                <a:latin typeface="Arial" pitchFamily="34" charset="0"/>
                <a:cs typeface="Arial" pitchFamily="34" charset="0"/>
              </a:rPr>
              <a:t>Inform Media had two national job portals in the market, with cvonline.hu and topjob.hu</a:t>
            </a:r>
          </a:p>
          <a:p>
            <a:pPr marL="285750" indent="-285750">
              <a:buClr>
                <a:schemeClr val="tx2">
                  <a:lumMod val="60000"/>
                  <a:lumOff val="40000"/>
                </a:schemeClr>
              </a:buClr>
              <a:buFont typeface="Calibri" pitchFamily="34" charset="0"/>
              <a:buChar char="•"/>
              <a:defRPr/>
            </a:pPr>
            <a:r>
              <a:rPr lang="en-US" sz="1600" dirty="0" smtClean="0">
                <a:latin typeface="Arial" pitchFamily="34" charset="0"/>
                <a:cs typeface="Arial" pitchFamily="34" charset="0"/>
              </a:rPr>
              <a:t>With two national portals Inform Media couldn’t challenge the dominant player on the market </a:t>
            </a:r>
          </a:p>
          <a:p>
            <a:pPr marL="285750" indent="-285750">
              <a:buClr>
                <a:schemeClr val="tx2">
                  <a:lumMod val="60000"/>
                  <a:lumOff val="40000"/>
                </a:schemeClr>
              </a:buClr>
              <a:buFont typeface="Calibri" pitchFamily="34" charset="0"/>
              <a:buChar char="•"/>
              <a:defRPr/>
            </a:pPr>
            <a:r>
              <a:rPr lang="en-US" sz="1600" dirty="0" smtClean="0">
                <a:latin typeface="Arial" pitchFamily="34" charset="0"/>
                <a:cs typeface="Arial" pitchFamily="34" charset="0"/>
              </a:rPr>
              <a:t>Heavy national competition with 6 players in a small market</a:t>
            </a:r>
          </a:p>
          <a:p>
            <a:pPr marL="285750" indent="-285750">
              <a:buClr>
                <a:schemeClr val="tx2">
                  <a:lumMod val="60000"/>
                  <a:lumOff val="40000"/>
                </a:schemeClr>
              </a:buClr>
              <a:buFont typeface="Calibri" pitchFamily="34" charset="0"/>
              <a:buChar char="•"/>
              <a:defRPr/>
            </a:pPr>
            <a:r>
              <a:rPr lang="en-US" sz="1600" dirty="0" smtClean="0">
                <a:latin typeface="Arial" pitchFamily="34" charset="0"/>
                <a:cs typeface="Arial" pitchFamily="34" charset="0"/>
              </a:rPr>
              <a:t>One dominant number one with 10 years experience</a:t>
            </a:r>
          </a:p>
        </p:txBody>
      </p:sp>
      <p:sp>
        <p:nvSpPr>
          <p:cNvPr id="6" name="Geschweifte Klammer links 5"/>
          <p:cNvSpPr/>
          <p:nvPr/>
        </p:nvSpPr>
        <p:spPr>
          <a:xfrm rot="16200000">
            <a:off x="6587502" y="3821166"/>
            <a:ext cx="180020" cy="3716166"/>
          </a:xfrm>
          <a:prstGeom prst="leftBrac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hteck 6"/>
          <p:cNvSpPr/>
          <p:nvPr/>
        </p:nvSpPr>
        <p:spPr>
          <a:xfrm>
            <a:off x="5273356" y="5805264"/>
            <a:ext cx="2808312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buClr>
                <a:schemeClr val="tx2">
                  <a:lumMod val="60000"/>
                  <a:lumOff val="40000"/>
                </a:schemeClr>
              </a:buClr>
              <a:defRPr/>
            </a:pPr>
            <a:r>
              <a:rPr lang="de-AT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topjob.hu </a:t>
            </a:r>
            <a:r>
              <a:rPr lang="de-AT" dirty="0" err="1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goes</a:t>
            </a:r>
            <a:r>
              <a:rPr lang="de-AT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 </a:t>
            </a:r>
            <a:r>
              <a:rPr lang="de-AT" dirty="0" err="1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lo</a:t>
            </a:r>
            <a:r>
              <a:rPr lang="hu-HU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c</a:t>
            </a:r>
            <a:r>
              <a:rPr lang="de-AT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al</a:t>
            </a:r>
            <a:endParaRPr lang="de-AT" dirty="0">
              <a:solidFill>
                <a:schemeClr val="accent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084168" y="2607340"/>
            <a:ext cx="1586079" cy="4616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384956" y="2607340"/>
            <a:ext cx="2269632" cy="4616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Geschweifte Klammer links 9"/>
          <p:cNvSpPr/>
          <p:nvPr/>
        </p:nvSpPr>
        <p:spPr>
          <a:xfrm rot="16200000">
            <a:off x="2429762" y="3821166"/>
            <a:ext cx="180020" cy="3716166"/>
          </a:xfrm>
          <a:prstGeom prst="leftBrac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Rechteck 10"/>
          <p:cNvSpPr/>
          <p:nvPr/>
        </p:nvSpPr>
        <p:spPr>
          <a:xfrm>
            <a:off x="1115616" y="5805264"/>
            <a:ext cx="280831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Clr>
                <a:schemeClr val="tx2">
                  <a:lumMod val="60000"/>
                  <a:lumOff val="40000"/>
                </a:schemeClr>
              </a:buClr>
              <a:defRPr/>
            </a:pPr>
            <a:r>
              <a:rPr lang="en-US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Integrate cvonline.hu in topjob.hu platform   </a:t>
            </a:r>
            <a:endParaRPr lang="en-US" dirty="0">
              <a:solidFill>
                <a:schemeClr val="accent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05267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2" name="Szövegdoboz 13"/>
          <p:cNvSpPr txBox="1">
            <a:spLocks noChangeArrowheads="1"/>
          </p:cNvSpPr>
          <p:nvPr/>
        </p:nvSpPr>
        <p:spPr bwMode="auto">
          <a:xfrm>
            <a:off x="179512" y="1280949"/>
            <a:ext cx="5040560" cy="45243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285750" indent="-285750" eaLnBrk="1" hangingPunct="1">
              <a:buClr>
                <a:schemeClr val="tx2">
                  <a:lumMod val="60000"/>
                  <a:lumOff val="40000"/>
                </a:schemeClr>
              </a:buClr>
              <a:buFont typeface="Arial" pitchFamily="34" charset="0"/>
              <a:buChar char="•"/>
              <a:defRPr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Migrate topjob.hu into 20 regional portals</a:t>
            </a:r>
          </a:p>
          <a:p>
            <a:pPr marL="285750" indent="-285750" eaLnBrk="1" hangingPunct="1">
              <a:buClr>
                <a:schemeClr val="tx2">
                  <a:lumMod val="60000"/>
                  <a:lumOff val="40000"/>
                </a:schemeClr>
              </a:buClr>
              <a:buFont typeface="Arial" pitchFamily="34" charset="0"/>
              <a:buChar char="•"/>
              <a:defRPr/>
            </a:pPr>
            <a:endParaRPr lang="en-US" dirty="0">
              <a:latin typeface="Arial" pitchFamily="34" charset="0"/>
              <a:cs typeface="Arial" pitchFamily="34" charset="0"/>
            </a:endParaRPr>
          </a:p>
          <a:p>
            <a:pPr marL="285750" indent="-285750" eaLnBrk="1" hangingPunct="1">
              <a:buClr>
                <a:schemeClr val="tx2">
                  <a:lumMod val="60000"/>
                  <a:lumOff val="40000"/>
                </a:schemeClr>
              </a:buClr>
              <a:buFont typeface="Arial" pitchFamily="34" charset="0"/>
              <a:buChar char="•"/>
              <a:defRPr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Integrate cvonline.hu into the same platform</a:t>
            </a:r>
          </a:p>
          <a:p>
            <a:pPr eaLnBrk="1" hangingPunct="1">
              <a:buClr>
                <a:schemeClr val="tx2">
                  <a:lumMod val="60000"/>
                  <a:lumOff val="40000"/>
                </a:schemeClr>
              </a:buClr>
              <a:defRPr/>
            </a:pP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marL="285750" indent="-285750" eaLnBrk="1" hangingPunct="1">
              <a:buClr>
                <a:schemeClr val="tx2">
                  <a:lumMod val="60000"/>
                  <a:lumOff val="40000"/>
                </a:schemeClr>
              </a:buClr>
              <a:buFont typeface="Arial" pitchFamily="34" charset="0"/>
              <a:buChar char="•"/>
              <a:defRPr/>
            </a:pPr>
            <a:r>
              <a:rPr lang="en-US" dirty="0">
                <a:latin typeface="Arial" pitchFamily="34" charset="0"/>
                <a:cs typeface="Arial" pitchFamily="34" charset="0"/>
              </a:rPr>
              <a:t>One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SaaS</a:t>
            </a:r>
            <a:r>
              <a:rPr lang="en-US" dirty="0">
                <a:latin typeface="Arial" pitchFamily="34" charset="0"/>
                <a:cs typeface="Arial" pitchFamily="34" charset="0"/>
              </a:rPr>
              <a:t> platform hosts all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portals</a:t>
            </a:r>
          </a:p>
          <a:p>
            <a:pPr eaLnBrk="1" hangingPunct="1">
              <a:buClr>
                <a:schemeClr val="tx2">
                  <a:lumMod val="60000"/>
                  <a:lumOff val="40000"/>
                </a:schemeClr>
              </a:buClr>
              <a:defRPr/>
            </a:pP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marL="285750" indent="-285750" eaLnBrk="1" hangingPunct="1">
              <a:buClr>
                <a:schemeClr val="tx2">
                  <a:lumMod val="60000"/>
                  <a:lumOff val="40000"/>
                </a:schemeClr>
              </a:buClr>
              <a:buFont typeface="Arial" pitchFamily="34" charset="0"/>
              <a:buChar char="•"/>
              <a:defRPr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Develop a clever SEO strategy (avoid duplicate content and smart indexing of content)</a:t>
            </a:r>
          </a:p>
          <a:p>
            <a:pPr marL="285750" indent="-285750" eaLnBrk="1" hangingPunct="1">
              <a:buClr>
                <a:schemeClr val="tx2">
                  <a:lumMod val="60000"/>
                  <a:lumOff val="40000"/>
                </a:schemeClr>
              </a:buClr>
              <a:buFont typeface="Arial" pitchFamily="34" charset="0"/>
              <a:buChar char="•"/>
              <a:defRPr/>
            </a:pP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marL="285750" indent="-285750" eaLnBrk="1" hangingPunct="1">
              <a:buClr>
                <a:schemeClr val="tx2">
                  <a:lumMod val="60000"/>
                  <a:lumOff val="40000"/>
                </a:schemeClr>
              </a:buClr>
              <a:buFont typeface="Arial" pitchFamily="34" charset="0"/>
              <a:buChar char="•"/>
              <a:defRPr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Develop a sophisticated content sharing strategy between local</a:t>
            </a:r>
            <a:r>
              <a:rPr lang="de-AT" dirty="0" smtClean="0">
                <a:latin typeface="Arial" pitchFamily="34" charset="0"/>
                <a:cs typeface="Arial" pitchFamily="34" charset="0"/>
              </a:rPr>
              <a:t>-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national- and category levels </a:t>
            </a:r>
          </a:p>
          <a:p>
            <a:pPr marL="285750" indent="-285750" eaLnBrk="1" hangingPunct="1">
              <a:buClr>
                <a:schemeClr val="tx2">
                  <a:lumMod val="60000"/>
                  <a:lumOff val="40000"/>
                </a:schemeClr>
              </a:buClr>
              <a:buFont typeface="Arial" pitchFamily="34" charset="0"/>
              <a:buChar char="•"/>
              <a:defRPr/>
            </a:pP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marL="285750" indent="-285750" eaLnBrk="1" hangingPunct="1">
              <a:buClr>
                <a:schemeClr val="tx2">
                  <a:lumMod val="60000"/>
                  <a:lumOff val="40000"/>
                </a:schemeClr>
              </a:buClr>
              <a:buFont typeface="Arial" pitchFamily="34" charset="0"/>
              <a:buChar char="•"/>
              <a:defRPr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Develop a clear sales strategy for regional portals and the national cvonline.hu</a:t>
            </a:r>
          </a:p>
        </p:txBody>
      </p:sp>
      <p:sp>
        <p:nvSpPr>
          <p:cNvPr id="3" name="Rechteck 2"/>
          <p:cNvSpPr/>
          <p:nvPr/>
        </p:nvSpPr>
        <p:spPr>
          <a:xfrm>
            <a:off x="5220072" y="1844824"/>
            <a:ext cx="3744416" cy="4104456"/>
          </a:xfrm>
          <a:prstGeom prst="rect">
            <a:avLst/>
          </a:prstGeom>
          <a:noFill/>
          <a:ln w="3175">
            <a:solidFill>
              <a:srgbClr val="054E8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Szövegdoboz 1"/>
          <p:cNvSpPr txBox="1"/>
          <p:nvPr/>
        </p:nvSpPr>
        <p:spPr>
          <a:xfrm>
            <a:off x="251520" y="624671"/>
            <a:ext cx="870376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800" b="1" dirty="0" smtClean="0">
                <a:solidFill>
                  <a:srgbClr val="08508C"/>
                </a:solidFill>
                <a:latin typeface="Arial" pitchFamily="34" charset="0"/>
                <a:cs typeface="Arial" pitchFamily="34" charset="0"/>
              </a:rPr>
              <a:t>The Strategy  </a:t>
            </a:r>
          </a:p>
        </p:txBody>
      </p:sp>
      <p:sp>
        <p:nvSpPr>
          <p:cNvPr id="6" name="Rechteck 5"/>
          <p:cNvSpPr/>
          <p:nvPr/>
        </p:nvSpPr>
        <p:spPr>
          <a:xfrm>
            <a:off x="5220072" y="1757304"/>
            <a:ext cx="3744416" cy="375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buClr>
                <a:schemeClr val="tx2">
                  <a:lumMod val="60000"/>
                  <a:lumOff val="40000"/>
                </a:schemeClr>
              </a:buClr>
              <a:defRPr/>
            </a:pPr>
            <a:r>
              <a:rPr lang="en-US" sz="1400" dirty="0" smtClean="0">
                <a:latin typeface="Arial" pitchFamily="34" charset="0"/>
                <a:cs typeface="Arial" pitchFamily="34" charset="0"/>
              </a:rPr>
              <a:t>Topjob.hu goes local</a:t>
            </a:r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9328" t="26435" r="33572" b="36162"/>
          <a:stretch/>
        </p:blipFill>
        <p:spPr bwMode="auto">
          <a:xfrm>
            <a:off x="5272111" y="2148616"/>
            <a:ext cx="3592396" cy="17829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156176" y="1317620"/>
            <a:ext cx="1647825" cy="266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" name="Rechteck 12"/>
          <p:cNvSpPr/>
          <p:nvPr/>
        </p:nvSpPr>
        <p:spPr>
          <a:xfrm>
            <a:off x="5220072" y="1196752"/>
            <a:ext cx="3744416" cy="480908"/>
          </a:xfrm>
          <a:prstGeom prst="rect">
            <a:avLst/>
          </a:prstGeom>
          <a:noFill/>
          <a:ln w="3175">
            <a:solidFill>
              <a:srgbClr val="054E8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itchFamily="34" charset="0"/>
              <a:cs typeface="Arial" pitchFamily="34" charset="0"/>
            </a:endParaRPr>
          </a:p>
        </p:txBody>
      </p:sp>
      <p:pic>
        <p:nvPicPr>
          <p:cNvPr id="14" name="Picture 2"/>
          <p:cNvPicPr>
            <a:picLocks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321867" y="4586961"/>
            <a:ext cx="1051200" cy="21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5" name="Picture 3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477207" y="4586961"/>
            <a:ext cx="1026564" cy="21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6" name="Picture 4"/>
          <p:cNvPicPr>
            <a:picLocks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473128" y="4846642"/>
            <a:ext cx="1051200" cy="21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7" name="Picture 5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624016" y="5386323"/>
            <a:ext cx="1312554" cy="21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8" name="Picture 6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141474" y="5631113"/>
            <a:ext cx="1412436" cy="21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9" name="Picture 10"/>
          <p:cNvPicPr>
            <a:picLocks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473128" y="5091432"/>
            <a:ext cx="1051200" cy="21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" name="Picture 11"/>
          <p:cNvPicPr>
            <a:picLocks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471418" y="5339064"/>
            <a:ext cx="1051200" cy="21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1" name="Picture 12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596336" y="4319582"/>
            <a:ext cx="1161582" cy="21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2" name="Picture 13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613247" y="4858295"/>
            <a:ext cx="1225086" cy="21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3" name="Picture 14"/>
          <p:cNvPicPr>
            <a:picLocks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342165" y="5378186"/>
            <a:ext cx="1051200" cy="21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4" name="Picture 15"/>
          <p:cNvPicPr>
            <a:picLocks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330312" y="5102096"/>
            <a:ext cx="1051200" cy="21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5" name="Picture 16"/>
          <p:cNvPicPr>
            <a:picLocks noChangeAspect="1" noChangeArrowheads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613247" y="5125779"/>
            <a:ext cx="1314858" cy="21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6" name="Picture 17"/>
          <p:cNvPicPr>
            <a:picLocks noChangeAspect="1" noChangeArrowheads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605033" y="4586961"/>
            <a:ext cx="1181982" cy="21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7" name="Picture 18"/>
          <p:cNvPicPr>
            <a:picLocks noChangeAspect="1" noChangeArrowheads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477207" y="4319582"/>
            <a:ext cx="978396" cy="21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8" name="Picture 19"/>
          <p:cNvPicPr>
            <a:picLocks noChangeArrowheads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321867" y="4319582"/>
            <a:ext cx="1051200" cy="21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9" name="Picture 21"/>
          <p:cNvPicPr>
            <a:picLocks noChangeArrowheads="1"/>
          </p:cNvPicPr>
          <p:nvPr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321867" y="4078521"/>
            <a:ext cx="1051200" cy="21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" name="Picture 7"/>
          <p:cNvPicPr>
            <a:picLocks noChangeArrowheads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329981" y="4839390"/>
            <a:ext cx="1051200" cy="21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1" name="Picture 8"/>
          <p:cNvPicPr>
            <a:picLocks noChangeArrowheads="1"/>
          </p:cNvPicPr>
          <p:nvPr/>
        </p:nvPicPr>
        <p:blipFill>
          <a:blip r:embed="rId2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601506" y="4077072"/>
            <a:ext cx="1051200" cy="21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2" name="Picture 9"/>
          <p:cNvPicPr>
            <a:picLocks noChangeAspect="1" noChangeArrowheads="1"/>
          </p:cNvPicPr>
          <p:nvPr/>
        </p:nvPicPr>
        <p:blipFill>
          <a:blip r:embed="rId2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477207" y="4078521"/>
            <a:ext cx="945810" cy="21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3" name="Picture 20"/>
          <p:cNvPicPr>
            <a:picLocks noChangeAspect="1" noChangeArrowheads="1"/>
          </p:cNvPicPr>
          <p:nvPr/>
        </p:nvPicPr>
        <p:blipFill>
          <a:blip r:embed="rId2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532256" y="5619608"/>
            <a:ext cx="1477713" cy="21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4282339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2" name="Szövegdoboz 13"/>
          <p:cNvSpPr txBox="1">
            <a:spLocks noChangeArrowheads="1"/>
          </p:cNvSpPr>
          <p:nvPr/>
        </p:nvSpPr>
        <p:spPr bwMode="auto">
          <a:xfrm>
            <a:off x="251520" y="1168291"/>
            <a:ext cx="8856984" cy="53245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342900" indent="-285750" eaLnBrk="1" hangingPunct="1">
              <a:lnSpc>
                <a:spcPct val="150000"/>
              </a:lnSpc>
              <a:buClr>
                <a:schemeClr val="tx2">
                  <a:lumMod val="60000"/>
                  <a:lumOff val="40000"/>
                </a:schemeClr>
              </a:buClr>
              <a:buFont typeface="Arial" pitchFamily="34" charset="0"/>
              <a:buChar char="•"/>
              <a:defRPr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SEO and Content Solution </a:t>
            </a:r>
          </a:p>
          <a:p>
            <a:pPr marL="685800" lvl="2">
              <a:buClr>
                <a:schemeClr val="tx2">
                  <a:lumMod val="60000"/>
                  <a:lumOff val="40000"/>
                </a:schemeClr>
              </a:buClr>
              <a:buFont typeface="Calibri" pitchFamily="34" charset="0"/>
              <a:buChar char="•"/>
              <a:defRPr/>
            </a:pPr>
            <a:r>
              <a:rPr lang="en-US" sz="1600" dirty="0" smtClean="0">
                <a:latin typeface="Arial" pitchFamily="34" charset="0"/>
                <a:cs typeface="Arial" pitchFamily="34" charset="0"/>
              </a:rPr>
              <a:t>A Content Strategy which is avoiding duplicate content</a:t>
            </a:r>
          </a:p>
          <a:p>
            <a:pPr marL="685800" lvl="2">
              <a:buClr>
                <a:schemeClr val="tx2">
                  <a:lumMod val="60000"/>
                  <a:lumOff val="40000"/>
                </a:schemeClr>
              </a:buClr>
              <a:buFont typeface="Calibri" pitchFamily="34" charset="0"/>
              <a:buChar char="•"/>
              <a:defRPr/>
            </a:pPr>
            <a:r>
              <a:rPr lang="en-US" sz="1600" dirty="0" smtClean="0">
                <a:latin typeface="Arial" pitchFamily="34" charset="0"/>
                <a:cs typeface="Arial" pitchFamily="34" charset="0"/>
              </a:rPr>
              <a:t>A Carefully handled indexation of content within the portals </a:t>
            </a:r>
          </a:p>
          <a:p>
            <a:pPr marL="685800" lvl="2">
              <a:buClr>
                <a:schemeClr val="tx2">
                  <a:lumMod val="60000"/>
                  <a:lumOff val="40000"/>
                </a:schemeClr>
              </a:buClr>
              <a:buFont typeface="Calibri" pitchFamily="34" charset="0"/>
              <a:buChar char="•"/>
              <a:defRPr/>
            </a:pPr>
            <a:r>
              <a:rPr lang="en-US" sz="1600" dirty="0" smtClean="0">
                <a:latin typeface="Arial" pitchFamily="34" charset="0"/>
                <a:cs typeface="Arial" pitchFamily="34" charset="0"/>
              </a:rPr>
              <a:t>A Smart client- and job synchronization between the national cvonline.hu and the regional topjob.hu portals</a:t>
            </a:r>
          </a:p>
          <a:p>
            <a:pPr lvl="1" indent="0"/>
            <a:r>
              <a:rPr lang="en-US" sz="1400" dirty="0" smtClean="0">
                <a:latin typeface="Arial" pitchFamily="34" charset="0"/>
                <a:cs typeface="Arial" pitchFamily="34" charset="0"/>
              </a:rPr>
              <a:t>  </a:t>
            </a:r>
          </a:p>
          <a:p>
            <a:pPr marL="285750" indent="-285750" eaLnBrk="1" hangingPunct="1">
              <a:lnSpc>
                <a:spcPct val="150000"/>
              </a:lnSpc>
              <a:buClr>
                <a:schemeClr val="tx2">
                  <a:lumMod val="60000"/>
                  <a:lumOff val="40000"/>
                </a:schemeClr>
              </a:buClr>
              <a:buFont typeface="Arial" pitchFamily="34" charset="0"/>
              <a:buChar char="•"/>
              <a:defRPr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Sales and Marketing Solution</a:t>
            </a:r>
          </a:p>
          <a:p>
            <a:pPr marL="685800" lvl="2">
              <a:buClr>
                <a:schemeClr val="tx2">
                  <a:lumMod val="60000"/>
                  <a:lumOff val="40000"/>
                </a:schemeClr>
              </a:buClr>
              <a:buFont typeface="Calibri" pitchFamily="34" charset="0"/>
              <a:buChar char="•"/>
              <a:defRPr/>
            </a:pPr>
            <a:r>
              <a:rPr lang="en-US" sz="1600" dirty="0" smtClean="0">
                <a:latin typeface="Arial" pitchFamily="34" charset="0"/>
                <a:cs typeface="Arial" pitchFamily="34" charset="0"/>
              </a:rPr>
              <a:t>One national sales team for cvonline.hu, selling national and regional portals </a:t>
            </a:r>
          </a:p>
          <a:p>
            <a:pPr marL="685800" lvl="2">
              <a:buClr>
                <a:schemeClr val="tx2">
                  <a:lumMod val="60000"/>
                  <a:lumOff val="40000"/>
                </a:schemeClr>
              </a:buClr>
              <a:buFont typeface="Calibri" pitchFamily="34" charset="0"/>
              <a:buChar char="•"/>
              <a:defRPr/>
            </a:pPr>
            <a:r>
              <a:rPr lang="en-US" sz="1600" dirty="0" smtClean="0">
                <a:latin typeface="Arial" pitchFamily="34" charset="0"/>
                <a:cs typeface="Arial" pitchFamily="34" charset="0"/>
              </a:rPr>
              <a:t>Sales teams on regional level, selling only local branded niche portals </a:t>
            </a:r>
          </a:p>
          <a:p>
            <a:pPr marL="685800" lvl="2">
              <a:buClr>
                <a:schemeClr val="tx2">
                  <a:lumMod val="60000"/>
                  <a:lumOff val="40000"/>
                </a:schemeClr>
              </a:buClr>
              <a:buFont typeface="Calibri" pitchFamily="34" charset="0"/>
              <a:buChar char="•"/>
              <a:defRPr/>
            </a:pPr>
            <a:r>
              <a:rPr lang="en-US" sz="1600" dirty="0" smtClean="0">
                <a:latin typeface="Arial" pitchFamily="34" charset="0"/>
                <a:cs typeface="Arial" pitchFamily="34" charset="0"/>
              </a:rPr>
              <a:t>Selling from national to local level is obligatory</a:t>
            </a:r>
          </a:p>
          <a:p>
            <a:pPr marL="685800" lvl="2">
              <a:buClr>
                <a:schemeClr val="tx2">
                  <a:lumMod val="60000"/>
                  <a:lumOff val="40000"/>
                </a:schemeClr>
              </a:buClr>
              <a:buFont typeface="Calibri" pitchFamily="34" charset="0"/>
              <a:buChar char="•"/>
              <a:defRPr/>
            </a:pPr>
            <a:r>
              <a:rPr lang="en-US" sz="1600" dirty="0" smtClean="0">
                <a:latin typeface="Arial" pitchFamily="34" charset="0"/>
                <a:cs typeface="Arial" pitchFamily="34" charset="0"/>
              </a:rPr>
              <a:t>Selling from local to national is not allowed</a:t>
            </a:r>
          </a:p>
          <a:p>
            <a:pPr marL="685800" lvl="2">
              <a:buClr>
                <a:schemeClr val="tx2">
                  <a:lumMod val="60000"/>
                  <a:lumOff val="40000"/>
                </a:schemeClr>
              </a:buClr>
              <a:buFont typeface="Calibri" pitchFamily="34" charset="0"/>
              <a:buChar char="•"/>
              <a:defRPr/>
            </a:pPr>
            <a:r>
              <a:rPr lang="en-US" sz="1600" dirty="0" smtClean="0">
                <a:latin typeface="Arial" pitchFamily="34" charset="0"/>
                <a:cs typeface="Arial" pitchFamily="34" charset="0"/>
              </a:rPr>
              <a:t>Cvonline.hu as national brand is powered by 20 local job niche portals </a:t>
            </a:r>
          </a:p>
          <a:p>
            <a:pPr lvl="1" indent="0"/>
            <a:endParaRPr lang="en-US" sz="1400" dirty="0" smtClean="0">
              <a:latin typeface="Arial" pitchFamily="34" charset="0"/>
              <a:cs typeface="Arial" pitchFamily="34" charset="0"/>
            </a:endParaRPr>
          </a:p>
          <a:p>
            <a:pPr marL="285750" indent="-285750" eaLnBrk="1" hangingPunct="1">
              <a:lnSpc>
                <a:spcPct val="150000"/>
              </a:lnSpc>
              <a:buClr>
                <a:schemeClr val="tx2">
                  <a:lumMod val="60000"/>
                  <a:lumOff val="40000"/>
                </a:schemeClr>
              </a:buClr>
              <a:buFont typeface="Arial" pitchFamily="34" charset="0"/>
              <a:buChar char="•"/>
              <a:defRPr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Technology Solution</a:t>
            </a:r>
          </a:p>
          <a:p>
            <a:pPr marL="685800" lvl="2">
              <a:buClr>
                <a:schemeClr val="tx2">
                  <a:lumMod val="60000"/>
                  <a:lumOff val="40000"/>
                </a:schemeClr>
              </a:buClr>
              <a:buFont typeface="Calibri" pitchFamily="34" charset="0"/>
              <a:buChar char="•"/>
              <a:defRPr/>
            </a:pPr>
            <a:r>
              <a:rPr lang="en-US" sz="1600" dirty="0" smtClean="0">
                <a:latin typeface="Arial" pitchFamily="34" charset="0"/>
                <a:cs typeface="Arial" pitchFamily="34" charset="0"/>
              </a:rPr>
              <a:t>All regional domains and the national portal is hosted in one </a:t>
            </a:r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SaaS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 platform technology </a:t>
            </a:r>
          </a:p>
          <a:p>
            <a:pPr marL="685800" lvl="2">
              <a:buClr>
                <a:schemeClr val="tx2">
                  <a:lumMod val="60000"/>
                  <a:lumOff val="40000"/>
                </a:schemeClr>
              </a:buClr>
              <a:buFont typeface="Calibri" pitchFamily="34" charset="0"/>
              <a:buChar char="•"/>
              <a:defRPr/>
            </a:pPr>
            <a:r>
              <a:rPr lang="en-US" sz="1600" dirty="0" smtClean="0">
                <a:latin typeface="Arial" pitchFamily="34" charset="0"/>
                <a:cs typeface="Arial" pitchFamily="34" charset="0"/>
              </a:rPr>
              <a:t>A scalable technology to easily rollout regional portals with a view clicks </a:t>
            </a:r>
          </a:p>
          <a:p>
            <a:pPr marL="685800" lvl="2">
              <a:buClr>
                <a:schemeClr val="tx2">
                  <a:lumMod val="60000"/>
                  <a:lumOff val="40000"/>
                </a:schemeClr>
              </a:buClr>
              <a:buFont typeface="Calibri" pitchFamily="34" charset="0"/>
              <a:buChar char="•"/>
              <a:defRPr/>
            </a:pPr>
            <a:r>
              <a:rPr lang="en-US" sz="1600" dirty="0" smtClean="0">
                <a:latin typeface="Arial" pitchFamily="34" charset="0"/>
                <a:cs typeface="Arial" pitchFamily="34" charset="0"/>
              </a:rPr>
              <a:t>accounts and data synchronization within the portals </a:t>
            </a:r>
          </a:p>
          <a:p>
            <a:pPr marL="685800" lvl="2">
              <a:buClr>
                <a:schemeClr val="tx2">
                  <a:lumMod val="60000"/>
                  <a:lumOff val="40000"/>
                </a:schemeClr>
              </a:buClr>
              <a:buFont typeface="Calibri" pitchFamily="34" charset="0"/>
              <a:buChar char="•"/>
              <a:defRPr/>
            </a:pPr>
            <a:r>
              <a:rPr lang="en-US" sz="1600" dirty="0" smtClean="0">
                <a:latin typeface="Arial" pitchFamily="34" charset="0"/>
                <a:cs typeface="Arial" pitchFamily="34" charset="0"/>
              </a:rPr>
              <a:t>A flexible HTML structure on the frontend to support SEO strategy </a:t>
            </a:r>
          </a:p>
          <a:p>
            <a:pPr marL="1028700" lvl="1">
              <a:buFont typeface="Arial" pitchFamily="34" charset="0"/>
              <a:buChar char="•"/>
            </a:pPr>
            <a:endParaRPr lang="en-US" sz="1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Szövegdoboz 1"/>
          <p:cNvSpPr txBox="1"/>
          <p:nvPr/>
        </p:nvSpPr>
        <p:spPr>
          <a:xfrm>
            <a:off x="251520" y="332656"/>
            <a:ext cx="870376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800" b="1" dirty="0" smtClean="0">
                <a:solidFill>
                  <a:srgbClr val="08508C"/>
                </a:solidFill>
                <a:latin typeface="Arial" pitchFamily="34" charset="0"/>
                <a:cs typeface="Arial" pitchFamily="34" charset="0"/>
              </a:rPr>
              <a:t>The Solution </a:t>
            </a:r>
          </a:p>
        </p:txBody>
      </p:sp>
    </p:spTree>
    <p:extLst>
      <p:ext uri="{BB962C8B-B14F-4D97-AF65-F5344CB8AC3E}">
        <p14:creationId xmlns:p14="http://schemas.microsoft.com/office/powerpoint/2010/main" xmlns="" val="3389881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Diagram 1" descr="image00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699792" y="3198943"/>
            <a:ext cx="2117775" cy="3133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Szövegdoboz 1"/>
          <p:cNvSpPr txBox="1"/>
          <p:nvPr/>
        </p:nvSpPr>
        <p:spPr>
          <a:xfrm>
            <a:off x="251520" y="624671"/>
            <a:ext cx="870376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800" b="1" dirty="0" smtClean="0">
                <a:solidFill>
                  <a:srgbClr val="08508C"/>
                </a:solidFill>
                <a:latin typeface="Arial" pitchFamily="34" charset="0"/>
                <a:cs typeface="Arial" pitchFamily="34" charset="0"/>
              </a:rPr>
              <a:t>The Results </a:t>
            </a:r>
          </a:p>
        </p:txBody>
      </p:sp>
      <p:graphicFrame>
        <p:nvGraphicFramePr>
          <p:cNvPr id="4" name="Diagram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801972699"/>
              </p:ext>
            </p:extLst>
          </p:nvPr>
        </p:nvGraphicFramePr>
        <p:xfrm>
          <a:off x="4612605" y="3179673"/>
          <a:ext cx="2304256" cy="30980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5" name="Diagram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928397139"/>
              </p:ext>
            </p:extLst>
          </p:nvPr>
        </p:nvGraphicFramePr>
        <p:xfrm>
          <a:off x="6957930" y="3198943"/>
          <a:ext cx="2005360" cy="30975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0" name="Szövegdoboz 1"/>
          <p:cNvSpPr txBox="1"/>
          <p:nvPr/>
        </p:nvSpPr>
        <p:spPr>
          <a:xfrm>
            <a:off x="260722" y="1211268"/>
            <a:ext cx="870376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chemeClr val="tx2">
                  <a:lumMod val="60000"/>
                  <a:lumOff val="40000"/>
                </a:schemeClr>
              </a:buClr>
              <a:buFont typeface="Arial" pitchFamily="34" charset="0"/>
              <a:buChar char="•"/>
            </a:pPr>
            <a:r>
              <a:rPr lang="en-US" sz="1600" dirty="0" smtClean="0">
                <a:latin typeface="Arial" pitchFamily="34" charset="0"/>
                <a:cs typeface="Arial" pitchFamily="34" charset="0"/>
              </a:rPr>
              <a:t>The job network is now the number One marketplace for jobs in Hungary </a:t>
            </a:r>
            <a:r>
              <a:rPr lang="en-US" sz="16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 Market leader</a:t>
            </a:r>
            <a:endParaRPr lang="en-US" sz="1600" dirty="0" smtClean="0">
              <a:latin typeface="Arial" pitchFamily="34" charset="0"/>
              <a:cs typeface="Arial" pitchFamily="34" charset="0"/>
            </a:endParaRPr>
          </a:p>
          <a:p>
            <a:pPr marL="285750" indent="-285750">
              <a:buClr>
                <a:schemeClr val="tx2">
                  <a:lumMod val="60000"/>
                  <a:lumOff val="40000"/>
                </a:schemeClr>
              </a:buClr>
              <a:buFont typeface="Arial" pitchFamily="34" charset="0"/>
              <a:buChar char="•"/>
            </a:pPr>
            <a:r>
              <a:rPr lang="en-US" sz="1600" dirty="0" smtClean="0">
                <a:latin typeface="Arial" pitchFamily="34" charset="0"/>
                <a:cs typeface="Arial" pitchFamily="34" charset="0"/>
              </a:rPr>
              <a:t>The number of applicants on a weekly basis doubled </a:t>
            </a:r>
          </a:p>
          <a:p>
            <a:pPr marL="285750" indent="-285750">
              <a:buClr>
                <a:schemeClr val="tx2">
                  <a:lumMod val="60000"/>
                  <a:lumOff val="40000"/>
                </a:schemeClr>
              </a:buClr>
              <a:buFont typeface="Arial" pitchFamily="34" charset="0"/>
              <a:buChar char="•"/>
            </a:pPr>
            <a:r>
              <a:rPr lang="en-US" sz="1600" dirty="0">
                <a:latin typeface="Arial" pitchFamily="34" charset="0"/>
                <a:cs typeface="Arial" pitchFamily="34" charset="0"/>
              </a:rPr>
              <a:t>Traffic 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increased </a:t>
            </a:r>
            <a:r>
              <a:rPr lang="en-US" sz="1600" dirty="0">
                <a:latin typeface="Arial" pitchFamily="34" charset="0"/>
                <a:cs typeface="Arial" pitchFamily="34" charset="0"/>
              </a:rPr>
              <a:t>by 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49% in the first year </a:t>
            </a:r>
          </a:p>
          <a:p>
            <a:pPr marL="285750" indent="-285750">
              <a:buClr>
                <a:schemeClr val="tx2">
                  <a:lumMod val="60000"/>
                  <a:lumOff val="40000"/>
                </a:schemeClr>
              </a:buClr>
              <a:buFont typeface="Arial" pitchFamily="34" charset="0"/>
              <a:buChar char="•"/>
            </a:pPr>
            <a:r>
              <a:rPr lang="en-US" sz="1600" dirty="0" smtClean="0">
                <a:latin typeface="Arial" pitchFamily="34" charset="0"/>
                <a:cs typeface="Arial" pitchFamily="34" charset="0"/>
              </a:rPr>
              <a:t>The number of job alerts grew 800%</a:t>
            </a:r>
          </a:p>
          <a:p>
            <a:pPr marL="285750" indent="-285750">
              <a:buClr>
                <a:schemeClr val="tx2">
                  <a:lumMod val="60000"/>
                  <a:lumOff val="40000"/>
                </a:schemeClr>
              </a:buClr>
              <a:buFont typeface="Arial" pitchFamily="34" charset="0"/>
              <a:buChar char="•"/>
            </a:pPr>
            <a:r>
              <a:rPr lang="en-US" sz="1600" dirty="0" smtClean="0">
                <a:latin typeface="Arial" pitchFamily="34" charset="0"/>
                <a:cs typeface="Arial" pitchFamily="34" charset="0"/>
              </a:rPr>
              <a:t>The number of registrations increased 20%</a:t>
            </a:r>
          </a:p>
          <a:p>
            <a:pPr marL="285750" indent="-285750">
              <a:buClr>
                <a:schemeClr val="tx2">
                  <a:lumMod val="60000"/>
                  <a:lumOff val="40000"/>
                </a:schemeClr>
              </a:buClr>
              <a:buFont typeface="Arial" pitchFamily="34" charset="0"/>
              <a:buChar char="•"/>
            </a:pPr>
            <a:r>
              <a:rPr lang="en-US" sz="1600" dirty="0" smtClean="0">
                <a:latin typeface="Arial" pitchFamily="34" charset="0"/>
                <a:cs typeface="Arial" pitchFamily="34" charset="0"/>
              </a:rPr>
              <a:t>Revenue grew by 20%</a:t>
            </a:r>
          </a:p>
        </p:txBody>
      </p:sp>
      <p:graphicFrame>
        <p:nvGraphicFramePr>
          <p:cNvPr id="6" name="Diagram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4232768597"/>
              </p:ext>
            </p:extLst>
          </p:nvPr>
        </p:nvGraphicFramePr>
        <p:xfrm>
          <a:off x="467544" y="3209139"/>
          <a:ext cx="2304256" cy="30438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xmlns="" val="1731435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zövegdoboz 1"/>
          <p:cNvSpPr txBox="1"/>
          <p:nvPr/>
        </p:nvSpPr>
        <p:spPr>
          <a:xfrm>
            <a:off x="251520" y="624671"/>
            <a:ext cx="870376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800" b="1" dirty="0" smtClean="0">
                <a:solidFill>
                  <a:srgbClr val="08508C"/>
                </a:solidFill>
                <a:latin typeface="Arial" pitchFamily="34" charset="0"/>
                <a:cs typeface="Arial" pitchFamily="34" charset="0"/>
              </a:rPr>
              <a:t>Is this innovative?</a:t>
            </a:r>
          </a:p>
        </p:txBody>
      </p:sp>
      <p:sp>
        <p:nvSpPr>
          <p:cNvPr id="10" name="Szövegdoboz 1"/>
          <p:cNvSpPr txBox="1"/>
          <p:nvPr/>
        </p:nvSpPr>
        <p:spPr>
          <a:xfrm>
            <a:off x="246906" y="1340768"/>
            <a:ext cx="8703766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08508C"/>
                </a:solidFill>
                <a:latin typeface="Arial" pitchFamily="34" charset="0"/>
                <a:cs typeface="Arial" pitchFamily="34" charset="0"/>
              </a:rPr>
              <a:t>Yes because: </a:t>
            </a:r>
          </a:p>
          <a:p>
            <a:endParaRPr lang="en-US" sz="1600" b="1" dirty="0" smtClean="0"/>
          </a:p>
          <a:p>
            <a:r>
              <a:rPr lang="en-US" sz="1600" b="1" dirty="0" smtClean="0"/>
              <a:t>We challenge the competition</a:t>
            </a:r>
          </a:p>
          <a:p>
            <a:endParaRPr lang="en-US" sz="1600" b="1" dirty="0"/>
          </a:p>
          <a:p>
            <a:pPr marL="685800" lvl="2" indent="-228600" eaLnBrk="0" hangingPunct="0">
              <a:buClr>
                <a:schemeClr val="tx2">
                  <a:lumMod val="60000"/>
                  <a:lumOff val="40000"/>
                </a:schemeClr>
              </a:buClr>
              <a:buFont typeface="Calibri" pitchFamily="34" charset="0"/>
              <a:buChar char="•"/>
              <a:defRPr/>
            </a:pPr>
            <a:r>
              <a:rPr lang="en-US" sz="1600" dirty="0">
                <a:latin typeface="Arial" pitchFamily="34" charset="0"/>
                <a:cs typeface="Arial" pitchFamily="34" charset="0"/>
              </a:rPr>
              <a:t>We tried something new with a local and national ultra niches considering SEO, Content, Technology and sales – that’s </a:t>
            </a:r>
            <a:r>
              <a:rPr lang="en-US" sz="1600" b="1" dirty="0">
                <a:latin typeface="Arial" pitchFamily="34" charset="0"/>
                <a:cs typeface="Arial" pitchFamily="34" charset="0"/>
              </a:rPr>
              <a:t>novelty</a:t>
            </a:r>
            <a:r>
              <a:rPr lang="en-US" sz="1600" dirty="0">
                <a:latin typeface="Arial" pitchFamily="34" charset="0"/>
                <a:cs typeface="Arial" pitchFamily="34" charset="0"/>
              </a:rPr>
              <a:t>.</a:t>
            </a:r>
            <a:endParaRPr lang="de-AT" sz="1600" dirty="0">
              <a:latin typeface="Arial" pitchFamily="34" charset="0"/>
              <a:cs typeface="Arial" pitchFamily="34" charset="0"/>
            </a:endParaRPr>
          </a:p>
          <a:p>
            <a:pPr marL="457200" lvl="2" eaLnBrk="0" hangingPunct="0">
              <a:buClr>
                <a:schemeClr val="tx2">
                  <a:lumMod val="60000"/>
                  <a:lumOff val="40000"/>
                </a:schemeClr>
              </a:buClr>
              <a:defRPr/>
            </a:pPr>
            <a:endParaRPr lang="de-AT" sz="1600" dirty="0">
              <a:latin typeface="Arial" pitchFamily="34" charset="0"/>
              <a:cs typeface="Arial" pitchFamily="34" charset="0"/>
            </a:endParaRPr>
          </a:p>
          <a:p>
            <a:pPr marL="685800" lvl="2" indent="-228600" eaLnBrk="0" hangingPunct="0">
              <a:buClr>
                <a:schemeClr val="tx2">
                  <a:lumMod val="60000"/>
                  <a:lumOff val="40000"/>
                </a:schemeClr>
              </a:buClr>
              <a:buFont typeface="Calibri" pitchFamily="34" charset="0"/>
              <a:buChar char="•"/>
              <a:defRPr/>
            </a:pPr>
            <a:r>
              <a:rPr lang="en-US" sz="1600" dirty="0">
                <a:latin typeface="Arial" pitchFamily="34" charset="0"/>
                <a:cs typeface="Arial" pitchFamily="34" charset="0"/>
              </a:rPr>
              <a:t>The concept how we manage SEO, content, technology and sales was quite hard work, that’s </a:t>
            </a:r>
            <a:r>
              <a:rPr lang="en-US" sz="1600" b="1" dirty="0">
                <a:latin typeface="Arial" pitchFamily="34" charset="0"/>
                <a:cs typeface="Arial" pitchFamily="34" charset="0"/>
              </a:rPr>
              <a:t>creativity</a:t>
            </a:r>
            <a:endParaRPr lang="de-AT" sz="1600" b="1" dirty="0">
              <a:latin typeface="Arial" pitchFamily="34" charset="0"/>
              <a:cs typeface="Arial" pitchFamily="34" charset="0"/>
            </a:endParaRPr>
          </a:p>
          <a:p>
            <a:pPr marL="457200" lvl="2" eaLnBrk="0" hangingPunct="0">
              <a:buClr>
                <a:schemeClr val="tx2">
                  <a:lumMod val="60000"/>
                  <a:lumOff val="40000"/>
                </a:schemeClr>
              </a:buClr>
              <a:defRPr/>
            </a:pPr>
            <a:endParaRPr lang="de-AT" sz="1600" dirty="0">
              <a:latin typeface="Arial" pitchFamily="34" charset="0"/>
              <a:cs typeface="Arial" pitchFamily="34" charset="0"/>
            </a:endParaRPr>
          </a:p>
          <a:p>
            <a:pPr marL="685800" lvl="2" indent="-228600" eaLnBrk="0" hangingPunct="0">
              <a:buClr>
                <a:schemeClr val="tx2">
                  <a:lumMod val="60000"/>
                  <a:lumOff val="40000"/>
                </a:schemeClr>
              </a:buClr>
              <a:buFont typeface="Calibri" pitchFamily="34" charset="0"/>
              <a:buChar char="•"/>
              <a:defRPr/>
            </a:pPr>
            <a:r>
              <a:rPr lang="en-US" sz="1600" dirty="0">
                <a:latin typeface="Arial" pitchFamily="34" charset="0"/>
                <a:cs typeface="Arial" pitchFamily="34" charset="0"/>
              </a:rPr>
              <a:t>All important numbers went up within 8 months and the customers appreciate the response we deliver – that are </a:t>
            </a:r>
            <a:r>
              <a:rPr lang="en-US" sz="1600" b="1" dirty="0">
                <a:latin typeface="Arial" pitchFamily="34" charset="0"/>
                <a:cs typeface="Arial" pitchFamily="34" charset="0"/>
              </a:rPr>
              <a:t>results </a:t>
            </a:r>
            <a:endParaRPr lang="de-AT" sz="1600" b="1" dirty="0">
              <a:latin typeface="Arial" pitchFamily="34" charset="0"/>
              <a:cs typeface="Arial" pitchFamily="34" charset="0"/>
            </a:endParaRPr>
          </a:p>
          <a:p>
            <a:pPr marL="457200" lvl="2" eaLnBrk="0" hangingPunct="0">
              <a:buClr>
                <a:schemeClr val="tx2">
                  <a:lumMod val="60000"/>
                  <a:lumOff val="40000"/>
                </a:schemeClr>
              </a:buClr>
              <a:defRPr/>
            </a:pPr>
            <a:endParaRPr lang="de-AT" sz="1600" dirty="0">
              <a:latin typeface="Arial" pitchFamily="34" charset="0"/>
              <a:cs typeface="Arial" pitchFamily="34" charset="0"/>
            </a:endParaRPr>
          </a:p>
          <a:p>
            <a:pPr marL="685800" lvl="2" indent="-228600" eaLnBrk="0" hangingPunct="0">
              <a:buClr>
                <a:schemeClr val="tx2">
                  <a:lumMod val="60000"/>
                  <a:lumOff val="40000"/>
                </a:schemeClr>
              </a:buClr>
              <a:buFont typeface="Calibri" pitchFamily="34" charset="0"/>
              <a:buChar char="•"/>
              <a:defRPr/>
            </a:pPr>
            <a:r>
              <a:rPr lang="en-US" sz="1600" dirty="0">
                <a:latin typeface="Arial" pitchFamily="34" charset="0"/>
                <a:cs typeface="Arial" pitchFamily="34" charset="0"/>
              </a:rPr>
              <a:t>Sustainability is guaranteed as we see that jobs are fragmented markets which demand niches that’s </a:t>
            </a:r>
            <a:r>
              <a:rPr lang="en-US" sz="1600" b="1" dirty="0">
                <a:latin typeface="Arial" pitchFamily="34" charset="0"/>
                <a:cs typeface="Arial" pitchFamily="34" charset="0"/>
              </a:rPr>
              <a:t>sustainability </a:t>
            </a:r>
          </a:p>
        </p:txBody>
      </p:sp>
    </p:spTree>
    <p:extLst>
      <p:ext uri="{BB962C8B-B14F-4D97-AF65-F5344CB8AC3E}">
        <p14:creationId xmlns:p14="http://schemas.microsoft.com/office/powerpoint/2010/main" xmlns="" val="3285199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534</Words>
  <Application>Microsoft Office PowerPoint</Application>
  <PresentationFormat>On-screen Show (4:3)</PresentationFormat>
  <Paragraphs>89</Paragraphs>
  <Slides>6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Office-téma</vt:lpstr>
      <vt:lpstr>Slide 1</vt:lpstr>
      <vt:lpstr>Slide 2</vt:lpstr>
      <vt:lpstr>Slide 3</vt:lpstr>
      <vt:lpstr>Slide 4</vt:lpstr>
      <vt:lpstr>Slide 5</vt:lpstr>
      <vt:lpstr>Slide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dia</dc:title>
  <dc:creator>pappnor</dc:creator>
  <cp:lastModifiedBy>ICMA</cp:lastModifiedBy>
  <cp:revision>220</cp:revision>
  <dcterms:created xsi:type="dcterms:W3CDTF">2011-08-30T08:52:59Z</dcterms:created>
  <dcterms:modified xsi:type="dcterms:W3CDTF">2012-04-20T10:17:36Z</dcterms:modified>
</cp:coreProperties>
</file>