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7" r:id="rId2"/>
    <p:sldId id="338" r:id="rId3"/>
    <p:sldId id="342" r:id="rId4"/>
    <p:sldId id="339" r:id="rId5"/>
  </p:sldIdLst>
  <p:sldSz cx="9906000" cy="6858000" type="A4"/>
  <p:notesSz cx="6743700" cy="9880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78"/>
    <a:srgbClr val="8FB9E0"/>
    <a:srgbClr val="991722"/>
    <a:srgbClr val="B1D1EC"/>
    <a:srgbClr val="D6E6F5"/>
    <a:srgbClr val="F5D86C"/>
    <a:srgbClr val="CA5227"/>
    <a:srgbClr val="FFF59E"/>
    <a:srgbClr val="6A6B6D"/>
    <a:srgbClr val="E09E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3" autoAdjust="0"/>
    <p:restoredTop sz="94494" autoAdjust="0"/>
  </p:normalViewPr>
  <p:slideViewPr>
    <p:cSldViewPr>
      <p:cViewPr>
        <p:scale>
          <a:sx n="73" d="100"/>
          <a:sy n="73" d="100"/>
        </p:scale>
        <p:origin x="-1200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fld id="{02C9C20C-BD10-4D9D-99DE-2384331949E7}" type="datetime1">
              <a:rPr lang="fi-FI"/>
              <a:pPr>
                <a:defRPr/>
              </a:pPr>
              <a:t>13.2.2012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fld id="{9C28F870-41BA-4875-8F3E-BBC0297DD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7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fld id="{958760DA-76EF-48EB-B90E-23AAE2288CC0}" type="datetime1">
              <a:rPr lang="fi-FI"/>
              <a:pPr>
                <a:defRPr/>
              </a:pPr>
              <a:t>13.2.2012</a:t>
            </a:fld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41363"/>
            <a:ext cx="5351463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692650"/>
            <a:ext cx="5327650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Verdana" pitchFamily="-65" charset="0"/>
              </a:defRPr>
            </a:lvl1pPr>
          </a:lstStyle>
          <a:p>
            <a:pPr>
              <a:defRPr/>
            </a:pPr>
            <a:fld id="{13346725-9E46-4339-9945-7FD02D232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2832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65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65" charset="0"/>
        <a:ea typeface="ヒラギノ角ゴ Pro W3" pitchFamily="-65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65" charset="0"/>
        <a:ea typeface="ヒラギノ角ゴ Pro W3" pitchFamily="-65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65" charset="0"/>
        <a:ea typeface="ヒラギノ角ゴ Pro W3" pitchFamily="-65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65" charset="0"/>
        <a:ea typeface="ヒラギノ角ゴ Pro W3" pitchFamily="-65" charset="-128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http://sanomanet.sanoma.fi/../Images/background.jpg" TargetMode="External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blipFill dpi="0" rotWithShape="0">
          <a:blip r:link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sanoma_digital_finland_logo_RGB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4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568450" y="1268413"/>
            <a:ext cx="7777163" cy="1728787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68450" y="3141663"/>
            <a:ext cx="7777163" cy="2303462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C0E58-DE56-4B9C-B542-E4B2F0655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13B96-F634-44D1-BEFF-D090E0DA6CEE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E953C-26F4-4502-A7F1-E07986355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E038A-F568-42C8-87CB-8AF0CD16F5FE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8050" y="260350"/>
            <a:ext cx="2303463" cy="56165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488" y="260350"/>
            <a:ext cx="6761162" cy="56165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3ECD9-7C14-4A92-80F0-3166CC42F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1CD70-146A-4284-BFAA-ACEC0A62BD74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44488" y="1268413"/>
            <a:ext cx="9217025" cy="4608512"/>
          </a:xfrm>
        </p:spPr>
        <p:txBody>
          <a:bodyPr/>
          <a:lstStyle/>
          <a:p>
            <a:pPr lvl="0"/>
            <a:r>
              <a:rPr lang="fi-FI" noProof="0" smtClean="0"/>
              <a:t>Lisää kaavio napsauttamalla kuvaketta</a:t>
            </a:r>
            <a:endParaRPr lang="en-US" noProof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43684-6574-4857-B3E9-8E5D830BE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E6B0-EB6A-40B8-A76D-7C7990EC67E1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Otsikko, teksti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4488" y="1268413"/>
            <a:ext cx="4532312" cy="46085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029200" y="1268413"/>
            <a:ext cx="4532313" cy="4608512"/>
          </a:xfrm>
        </p:spPr>
        <p:txBody>
          <a:bodyPr/>
          <a:lstStyle/>
          <a:p>
            <a:pPr lvl="0"/>
            <a:r>
              <a:rPr lang="fi-FI" noProof="0" smtClean="0"/>
              <a:t>Lisää kaavio napsauttamalla kuvaketta</a:t>
            </a:r>
            <a:endParaRPr lang="en-US" noProof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2F792-974E-44EC-B503-CC7E15D2D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5358C-7584-4D49-ACBC-7A1D546C586F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344488" y="1268413"/>
            <a:ext cx="4532312" cy="4608512"/>
          </a:xfrm>
        </p:spPr>
        <p:txBody>
          <a:bodyPr/>
          <a:lstStyle/>
          <a:p>
            <a:pPr lvl="0"/>
            <a:r>
              <a:rPr lang="fi-FI" noProof="0" smtClean="0"/>
              <a:t>Lisää kaavio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268413"/>
            <a:ext cx="4532313" cy="46085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964F-36F4-492F-9594-D7BAE4C74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190E2-8BF7-4D84-8E61-6FF3B567CC95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4488" y="1268413"/>
            <a:ext cx="4532312" cy="46085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268413"/>
            <a:ext cx="4532313" cy="46085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651F1-1DF8-4CEC-9EA5-170FAF2F9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7D4BF-013C-4010-8BF8-BFB60E9DD63E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Otsikko sekä teksti sisällön yläpuol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4488" y="1268413"/>
            <a:ext cx="9217025" cy="222726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488" y="3648075"/>
            <a:ext cx="9217025" cy="22288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C0214-6DB9-4686-9177-93EB1B20F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8CC83-26CE-4B2F-BC97-04CF2695274A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anoma_digital_finland_logo_RGB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260350"/>
            <a:ext cx="9217025" cy="8651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44488" y="1268413"/>
            <a:ext cx="9217025" cy="4608512"/>
          </a:xfrm>
        </p:spPr>
        <p:txBody>
          <a:bodyPr/>
          <a:lstStyle/>
          <a:p>
            <a:pPr lvl="0"/>
            <a:r>
              <a:rPr lang="fi-FI" noProof="0" smtClean="0"/>
              <a:t>Lisää taulukko napsauttamalla kuvaketta</a:t>
            </a:r>
            <a:endParaRPr lang="en-US" noProof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660CF-DEEE-4FCA-A0C4-F695533DF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FA992-D243-4640-AEC7-BAA2964B2EFD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930400" y="6237288"/>
            <a:ext cx="6262688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9F605-C629-419B-B36C-FA0C1E9C1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B3EF6-E48A-48D1-AB99-F51EC57DE173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C2AC9-CFC8-4141-B629-0C3F19AC4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98F51-02CA-4134-A713-E4CAF8AC7626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4488" y="1268413"/>
            <a:ext cx="45323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268413"/>
            <a:ext cx="4532313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5F521-F3CB-45CB-B733-3EE40E020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96AF-A50C-4BB3-B402-EE74EABB4418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AF984-B2F4-40AD-BBE4-75A25140A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E7D5D-BA47-4902-90B9-B78B4FC7087C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45AB9-D048-4AC9-A77F-4A1F62720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97CC4-876D-4570-ACF6-942DF3928D31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A9346-2775-448F-9E22-03F5B4950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0B4A6-612F-47AE-ADE2-92E145BB8C45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32D36-2490-4AD7-AE4B-9AAEA1E74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ABC09-681A-450B-8636-8C878E03123E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1145-C23E-4A87-9AA7-02B6B9DCF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578A5-EA3D-4D84-BA42-6C16AAB074DF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sanoma_digital_finland_logo_RGB"/>
          <p:cNvPicPr>
            <a:picLocks noChangeAspect="1"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6189663"/>
            <a:ext cx="20875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4488" y="260350"/>
            <a:ext cx="9217025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4488" y="1268413"/>
            <a:ext cx="921702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26317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01150" y="6237288"/>
            <a:ext cx="3603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Aft>
                <a:spcPct val="15000"/>
              </a:spcAft>
              <a:defRPr sz="700">
                <a:solidFill>
                  <a:schemeClr val="tx2"/>
                </a:solidFill>
                <a:latin typeface="Verdana" pitchFamily="-65" charset="0"/>
              </a:defRPr>
            </a:lvl1pPr>
          </a:lstStyle>
          <a:p>
            <a:pPr>
              <a:defRPr/>
            </a:pPr>
            <a:fld id="{CBA3751A-DBFA-4DD9-8F4C-61107B11C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93088" y="6237288"/>
            <a:ext cx="10080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Aft>
                <a:spcPct val="15000"/>
              </a:spcAft>
              <a:defRPr sz="700">
                <a:solidFill>
                  <a:schemeClr val="tx2"/>
                </a:solidFill>
                <a:latin typeface="Verdana" pitchFamily="-65" charset="0"/>
              </a:defRPr>
            </a:lvl1pPr>
          </a:lstStyle>
          <a:p>
            <a:pPr>
              <a:defRPr/>
            </a:pPr>
            <a:fld id="{6123C956-BEA3-4084-80CF-12C339114531}" type="datetime1">
              <a:rPr lang="fi-FI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263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0638" y="6237288"/>
            <a:ext cx="56324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Aft>
                <a:spcPct val="15000"/>
              </a:spcAft>
              <a:defRPr sz="700">
                <a:solidFill>
                  <a:schemeClr val="tx2"/>
                </a:solidFill>
                <a:latin typeface="Verdana" pitchFamily="-65" charset="0"/>
              </a:defRPr>
            </a:lvl1pPr>
          </a:lstStyle>
          <a:p>
            <a:pPr>
              <a:defRPr/>
            </a:pPr>
            <a:r>
              <a:rPr lang="fi-FI" dirty="0" smtClean="0"/>
              <a:t>Konsulttitoimisto </a:t>
            </a:r>
            <a:r>
              <a:rPr lang="fi-FI" dirty="0" err="1" smtClean="0"/>
              <a:t>Reneco</a:t>
            </a:r>
            <a:r>
              <a:rPr lang="fi-FI" dirty="0" smtClean="0"/>
              <a:t> Oy</a:t>
            </a:r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-65" charset="0"/>
        </a:defRPr>
      </a:lvl9pPr>
    </p:titleStyle>
    <p:bodyStyle>
      <a:lvl1pPr marL="273050" indent="-273050" algn="l" rtl="0" fontAlgn="base">
        <a:spcBef>
          <a:spcPct val="0"/>
        </a:spcBef>
        <a:spcAft>
          <a:spcPct val="40000"/>
        </a:spcAft>
        <a:buClr>
          <a:schemeClr val="hlink"/>
        </a:buClr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538163" indent="-263525" algn="l" rtl="0" fontAlgn="base">
        <a:spcBef>
          <a:spcPct val="0"/>
        </a:spcBef>
        <a:spcAft>
          <a:spcPct val="40000"/>
        </a:spcAft>
        <a:buClr>
          <a:schemeClr val="hlink"/>
        </a:buClr>
        <a:buFont typeface="Verdana" pitchFamily="34" charset="0"/>
        <a:buChar char="–"/>
        <a:defRPr>
          <a:solidFill>
            <a:schemeClr val="tx2"/>
          </a:solidFill>
          <a:latin typeface="+mn-lt"/>
          <a:ea typeface="ヒラギノ角ゴ Pro W3" pitchFamily="-65" charset="-128"/>
          <a:cs typeface="ヒラギノ角ゴ Pro W3"/>
        </a:defRPr>
      </a:lvl2pPr>
      <a:lvl3pPr marL="801688" indent="-261938" algn="l" rtl="0" fontAlgn="base">
        <a:spcBef>
          <a:spcPct val="0"/>
        </a:spcBef>
        <a:spcAft>
          <a:spcPct val="20000"/>
        </a:spcAft>
        <a:buClr>
          <a:schemeClr val="hlink"/>
        </a:buClr>
        <a:buChar char="•"/>
        <a:defRPr sz="1600">
          <a:solidFill>
            <a:schemeClr val="tx2"/>
          </a:solidFill>
          <a:latin typeface="+mn-lt"/>
          <a:ea typeface="ヒラギノ角ゴ Pro W3" pitchFamily="-65" charset="-128"/>
          <a:cs typeface="ヒラギノ角ゴ Pro W3"/>
        </a:defRPr>
      </a:lvl3pPr>
      <a:lvl4pPr marL="1074738" indent="-271463" algn="l" rtl="0" fontAlgn="base">
        <a:spcBef>
          <a:spcPct val="0"/>
        </a:spcBef>
        <a:spcAft>
          <a:spcPct val="20000"/>
        </a:spcAft>
        <a:buClr>
          <a:schemeClr val="hlink"/>
        </a:buClr>
        <a:buFont typeface="Verdana" pitchFamily="34" charset="0"/>
        <a:buChar char="–"/>
        <a:defRPr sz="1400">
          <a:solidFill>
            <a:schemeClr val="tx2"/>
          </a:solidFill>
          <a:latin typeface="+mn-lt"/>
          <a:ea typeface="ヒラギノ角ゴ Pro W3" pitchFamily="-65" charset="-128"/>
          <a:cs typeface="ヒラギノ角ゴ Pro W3"/>
        </a:defRPr>
      </a:lvl4pPr>
      <a:lvl5pPr marL="1347788" indent="-271463" algn="l" rtl="0" fontAlgn="base">
        <a:spcBef>
          <a:spcPct val="0"/>
        </a:spcBef>
        <a:spcAft>
          <a:spcPct val="40000"/>
        </a:spcAft>
        <a:buClr>
          <a:schemeClr val="hlink"/>
        </a:buClr>
        <a:buChar char="•"/>
        <a:defRPr sz="1400">
          <a:solidFill>
            <a:schemeClr val="tx2"/>
          </a:solidFill>
          <a:latin typeface="+mn-lt"/>
          <a:ea typeface="ヒラギノ角ゴ Pro W3" pitchFamily="-65" charset="-128"/>
          <a:cs typeface="ヒラギノ角ゴ Pro W3"/>
        </a:defRPr>
      </a:lvl5pPr>
      <a:lvl6pPr marL="1804988" indent="-271463" algn="l" rtl="0" eaLnBrk="1" fontAlgn="base" hangingPunct="1">
        <a:spcBef>
          <a:spcPct val="0"/>
        </a:spcBef>
        <a:spcAft>
          <a:spcPct val="40000"/>
        </a:spcAft>
        <a:buClr>
          <a:schemeClr val="hlink"/>
        </a:buClr>
        <a:buChar char="•"/>
        <a:defRPr sz="1400">
          <a:solidFill>
            <a:schemeClr val="tx2"/>
          </a:solidFill>
          <a:latin typeface="+mn-lt"/>
          <a:ea typeface="ヒラギノ角ゴ Pro W3" pitchFamily="-65" charset="-128"/>
        </a:defRPr>
      </a:lvl6pPr>
      <a:lvl7pPr marL="2262188" indent="-271463" algn="l" rtl="0" eaLnBrk="1" fontAlgn="base" hangingPunct="1">
        <a:spcBef>
          <a:spcPct val="0"/>
        </a:spcBef>
        <a:spcAft>
          <a:spcPct val="40000"/>
        </a:spcAft>
        <a:buClr>
          <a:schemeClr val="hlink"/>
        </a:buClr>
        <a:buChar char="•"/>
        <a:defRPr sz="1400">
          <a:solidFill>
            <a:schemeClr val="tx2"/>
          </a:solidFill>
          <a:latin typeface="+mn-lt"/>
          <a:ea typeface="ヒラギノ角ゴ Pro W3" pitchFamily="-65" charset="-128"/>
        </a:defRPr>
      </a:lvl7pPr>
      <a:lvl8pPr marL="2719388" indent="-271463" algn="l" rtl="0" eaLnBrk="1" fontAlgn="base" hangingPunct="1">
        <a:spcBef>
          <a:spcPct val="0"/>
        </a:spcBef>
        <a:spcAft>
          <a:spcPct val="40000"/>
        </a:spcAft>
        <a:buClr>
          <a:schemeClr val="hlink"/>
        </a:buClr>
        <a:buChar char="•"/>
        <a:defRPr sz="1400">
          <a:solidFill>
            <a:schemeClr val="tx2"/>
          </a:solidFill>
          <a:latin typeface="+mn-lt"/>
          <a:ea typeface="ヒラギノ角ゴ Pro W3" pitchFamily="-65" charset="-128"/>
        </a:defRPr>
      </a:lvl8pPr>
      <a:lvl9pPr marL="3176588" indent="-271463" algn="l" rtl="0" eaLnBrk="1" fontAlgn="base" hangingPunct="1">
        <a:spcBef>
          <a:spcPct val="0"/>
        </a:spcBef>
        <a:spcAft>
          <a:spcPct val="40000"/>
        </a:spcAft>
        <a:buClr>
          <a:schemeClr val="hlink"/>
        </a:buClr>
        <a:buChar char="•"/>
        <a:defRPr sz="1400">
          <a:solidFill>
            <a:schemeClr val="tx2"/>
          </a:solidFill>
          <a:latin typeface="+mn-lt"/>
          <a:ea typeface="ヒラギノ角ゴ Pro W3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0" y="260350"/>
            <a:ext cx="4608513" cy="865188"/>
          </a:xfrm>
        </p:spPr>
        <p:txBody>
          <a:bodyPr/>
          <a:lstStyle/>
          <a:p>
            <a:pPr algn="ctr"/>
            <a:r>
              <a:rPr lang="fi-FI" dirty="0" smtClean="0"/>
              <a:t>Consumer </a:t>
            </a:r>
            <a:r>
              <a:rPr lang="fi-FI" dirty="0" err="1" smtClean="0"/>
              <a:t>focus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4488" y="1268413"/>
            <a:ext cx="5040560" cy="4608512"/>
          </a:xfrm>
        </p:spPr>
        <p:txBody>
          <a:bodyPr/>
          <a:lstStyle/>
          <a:p>
            <a:r>
              <a:rPr lang="fi-FI" sz="1800" dirty="0" err="1"/>
              <a:t>Make</a:t>
            </a:r>
            <a:r>
              <a:rPr lang="fi-FI" sz="1800" dirty="0"/>
              <a:t> an </a:t>
            </a:r>
            <a:r>
              <a:rPr lang="fi-FI" sz="1800" dirty="0" err="1"/>
              <a:t>electricity</a:t>
            </a:r>
            <a:r>
              <a:rPr lang="fi-FI" sz="1800" dirty="0"/>
              <a:t> </a:t>
            </a:r>
            <a:r>
              <a:rPr lang="fi-FI" sz="1800" dirty="0" err="1"/>
              <a:t>contract</a:t>
            </a:r>
            <a:r>
              <a:rPr lang="fi-FI" sz="1800" dirty="0"/>
              <a:t> </a:t>
            </a:r>
            <a:r>
              <a:rPr lang="fi-FI" sz="1800" dirty="0" err="1"/>
              <a:t>online</a:t>
            </a:r>
            <a:r>
              <a:rPr lang="fi-FI" sz="1800" dirty="0"/>
              <a:t> </a:t>
            </a:r>
          </a:p>
          <a:p>
            <a:r>
              <a:rPr lang="fi-FI" sz="1800" dirty="0" smtClean="0"/>
              <a:t>A </a:t>
            </a:r>
            <a:r>
              <a:rPr lang="fi-FI" sz="1800" dirty="0" err="1" smtClean="0"/>
              <a:t>comprehensive</a:t>
            </a:r>
            <a:r>
              <a:rPr lang="fi-FI" sz="1800" dirty="0" smtClean="0"/>
              <a:t> </a:t>
            </a:r>
            <a:r>
              <a:rPr lang="fi-FI" sz="1800" dirty="0" err="1" smtClean="0"/>
              <a:t>site</a:t>
            </a:r>
            <a:r>
              <a:rPr lang="fi-FI" sz="1800" dirty="0" smtClean="0"/>
              <a:t> </a:t>
            </a:r>
            <a:r>
              <a:rPr lang="fi-FI" sz="1800" dirty="0" err="1" smtClean="0"/>
              <a:t>that</a:t>
            </a:r>
            <a:r>
              <a:rPr lang="fi-FI" sz="1800" dirty="0" smtClean="0"/>
              <a:t> </a:t>
            </a:r>
            <a:r>
              <a:rPr lang="fi-FI" sz="1800" dirty="0" err="1" smtClean="0"/>
              <a:t>represents</a:t>
            </a:r>
            <a:r>
              <a:rPr lang="fi-FI" sz="1800" dirty="0" smtClean="0"/>
              <a:t> 100 % of </a:t>
            </a:r>
            <a:r>
              <a:rPr lang="fi-FI" sz="1800" dirty="0" err="1" smtClean="0"/>
              <a:t>Finnish</a:t>
            </a:r>
            <a:r>
              <a:rPr lang="fi-FI" sz="1800" dirty="0" smtClean="0"/>
              <a:t> </a:t>
            </a:r>
            <a:r>
              <a:rPr lang="fi-FI" sz="1800" dirty="0" err="1" smtClean="0"/>
              <a:t>electricity</a:t>
            </a:r>
            <a:r>
              <a:rPr lang="fi-FI" sz="1800" dirty="0" smtClean="0"/>
              <a:t> </a:t>
            </a:r>
            <a:r>
              <a:rPr lang="fi-FI" sz="1800" dirty="0" err="1" smtClean="0"/>
              <a:t>offers</a:t>
            </a:r>
            <a:endParaRPr lang="fi-FI" sz="1800" dirty="0" smtClean="0"/>
          </a:p>
          <a:p>
            <a:r>
              <a:rPr lang="fi-FI" sz="1800" dirty="0" err="1" smtClean="0"/>
              <a:t>Transparent</a:t>
            </a:r>
            <a:r>
              <a:rPr lang="fi-FI" sz="1800" dirty="0" smtClean="0"/>
              <a:t> </a:t>
            </a:r>
            <a:r>
              <a:rPr lang="fi-FI" sz="1800" dirty="0"/>
              <a:t>and </a:t>
            </a:r>
            <a:r>
              <a:rPr lang="fi-FI" sz="1800" dirty="0" err="1" smtClean="0"/>
              <a:t>neutral</a:t>
            </a:r>
            <a:endParaRPr lang="fi-FI" sz="1800" dirty="0"/>
          </a:p>
          <a:p>
            <a:r>
              <a:rPr lang="fi-FI" sz="1800" dirty="0" err="1" smtClean="0"/>
              <a:t>Very</a:t>
            </a:r>
            <a:r>
              <a:rPr lang="fi-FI" sz="1800" dirty="0" smtClean="0"/>
              <a:t> </a:t>
            </a:r>
            <a:r>
              <a:rPr lang="fi-FI" sz="1800" dirty="0" err="1" smtClean="0"/>
              <a:t>simple</a:t>
            </a:r>
            <a:r>
              <a:rPr lang="fi-FI" sz="1800" dirty="0" smtClean="0"/>
              <a:t> to </a:t>
            </a:r>
            <a:r>
              <a:rPr lang="fi-FI" sz="1800" dirty="0" err="1" smtClean="0"/>
              <a:t>use</a:t>
            </a:r>
            <a:r>
              <a:rPr lang="fi-FI" sz="1800" dirty="0" smtClean="0"/>
              <a:t>: </a:t>
            </a:r>
            <a:r>
              <a:rPr lang="fi-FI" sz="1800" dirty="0" err="1" smtClean="0"/>
              <a:t>Approximation</a:t>
            </a:r>
            <a:r>
              <a:rPr lang="fi-FI" sz="1800" dirty="0" smtClean="0"/>
              <a:t> of </a:t>
            </a:r>
            <a:r>
              <a:rPr lang="fi-FI" sz="1800" dirty="0" err="1" smtClean="0"/>
              <a:t>costs</a:t>
            </a:r>
            <a:r>
              <a:rPr lang="fi-FI" sz="1800" dirty="0" smtClean="0"/>
              <a:t> </a:t>
            </a:r>
            <a:r>
              <a:rPr lang="fi-FI" sz="1800" dirty="0" err="1" smtClean="0"/>
              <a:t>based</a:t>
            </a:r>
            <a:r>
              <a:rPr lang="fi-FI" sz="1800" dirty="0" smtClean="0"/>
              <a:t> on the </a:t>
            </a:r>
            <a:r>
              <a:rPr lang="fi-FI" sz="1800" dirty="0" err="1" smtClean="0"/>
              <a:t>street</a:t>
            </a:r>
            <a:r>
              <a:rPr lang="fi-FI" sz="1800" dirty="0" smtClean="0"/>
              <a:t> </a:t>
            </a:r>
            <a:r>
              <a:rPr lang="fi-FI" sz="1800" dirty="0" err="1" smtClean="0"/>
              <a:t>address</a:t>
            </a:r>
            <a:r>
              <a:rPr lang="fi-FI" sz="1800" dirty="0" smtClean="0"/>
              <a:t> </a:t>
            </a:r>
            <a:r>
              <a:rPr lang="fi-FI" sz="1800" dirty="0" err="1" smtClean="0"/>
              <a:t>only</a:t>
            </a:r>
            <a:r>
              <a:rPr lang="fi-FI" sz="1800" dirty="0" smtClean="0"/>
              <a:t>!</a:t>
            </a:r>
          </a:p>
          <a:p>
            <a:pPr lvl="1"/>
            <a:r>
              <a:rPr lang="fi-FI" sz="1400" dirty="0" err="1" smtClean="0"/>
              <a:t>Household</a:t>
            </a:r>
            <a:r>
              <a:rPr lang="fi-FI" sz="1400" dirty="0" smtClean="0"/>
              <a:t> </a:t>
            </a:r>
            <a:r>
              <a:rPr lang="fi-FI" sz="1400" dirty="0" err="1" smtClean="0"/>
              <a:t>basic</a:t>
            </a:r>
            <a:r>
              <a:rPr lang="fi-FI" sz="1400" dirty="0" smtClean="0"/>
              <a:t> data and </a:t>
            </a:r>
            <a:r>
              <a:rPr lang="fi-FI" sz="1400" dirty="0" err="1" smtClean="0"/>
              <a:t>picture</a:t>
            </a:r>
            <a:r>
              <a:rPr lang="fi-FI" sz="1400" dirty="0" smtClean="0"/>
              <a:t> </a:t>
            </a:r>
            <a:r>
              <a:rPr lang="fi-FI" sz="1400" dirty="0" err="1" smtClean="0"/>
              <a:t>retrieved</a:t>
            </a:r>
            <a:r>
              <a:rPr lang="fi-FI" sz="1400" dirty="0" smtClean="0"/>
              <a:t> </a:t>
            </a:r>
            <a:r>
              <a:rPr lang="fi-FI" sz="1400" dirty="0" err="1" smtClean="0"/>
              <a:t>from</a:t>
            </a:r>
            <a:r>
              <a:rPr lang="fi-FI" sz="1400" dirty="0" smtClean="0"/>
              <a:t> </a:t>
            </a:r>
            <a:r>
              <a:rPr lang="fi-FI" sz="1400" dirty="0" err="1" smtClean="0"/>
              <a:t>Sanoma’s</a:t>
            </a:r>
            <a:r>
              <a:rPr lang="fi-FI" sz="1400" dirty="0" smtClean="0"/>
              <a:t> </a:t>
            </a:r>
            <a:r>
              <a:rPr lang="fi-FI" sz="1400" dirty="0" err="1" smtClean="0"/>
              <a:t>Oikotie.fi</a:t>
            </a:r>
            <a:r>
              <a:rPr lang="fi-FI" sz="1400" dirty="0" smtClean="0"/>
              <a:t> </a:t>
            </a:r>
            <a:r>
              <a:rPr lang="fi-FI" sz="1400" dirty="0" err="1" smtClean="0"/>
              <a:t>classified</a:t>
            </a:r>
            <a:r>
              <a:rPr lang="fi-FI" sz="1400" dirty="0" smtClean="0"/>
              <a:t> </a:t>
            </a:r>
            <a:r>
              <a:rPr lang="fi-FI" sz="1400" dirty="0" err="1" smtClean="0"/>
              <a:t>service</a:t>
            </a:r>
            <a:endParaRPr lang="fi-FI" sz="1400" dirty="0" smtClean="0"/>
          </a:p>
          <a:p>
            <a:pPr lvl="1"/>
            <a:r>
              <a:rPr lang="fi-FI" sz="1400" dirty="0" err="1"/>
              <a:t>Approximation</a:t>
            </a:r>
            <a:r>
              <a:rPr lang="fi-FI" sz="1400" dirty="0"/>
              <a:t> of </a:t>
            </a:r>
            <a:r>
              <a:rPr lang="fi-FI" sz="1400" dirty="0" err="1"/>
              <a:t>yearly</a:t>
            </a:r>
            <a:r>
              <a:rPr lang="fi-FI" sz="1400" dirty="0"/>
              <a:t> </a:t>
            </a:r>
            <a:r>
              <a:rPr lang="fi-FI" sz="1400" dirty="0" err="1"/>
              <a:t>costs</a:t>
            </a:r>
            <a:r>
              <a:rPr lang="fi-FI" sz="1400" dirty="0"/>
              <a:t> of </a:t>
            </a:r>
            <a:r>
              <a:rPr lang="fi-FI" sz="1400" dirty="0" err="1" smtClean="0"/>
              <a:t>electricity</a:t>
            </a:r>
            <a:r>
              <a:rPr lang="fi-FI" sz="1400" dirty="0" smtClean="0"/>
              <a:t> </a:t>
            </a:r>
            <a:r>
              <a:rPr lang="fi-FI" sz="1400" dirty="0" err="1" smtClean="0"/>
              <a:t>contracts</a:t>
            </a:r>
            <a:r>
              <a:rPr lang="fi-FI" sz="1400" dirty="0" smtClean="0"/>
              <a:t>, </a:t>
            </a:r>
            <a:r>
              <a:rPr lang="fi-FI" sz="1400" dirty="0" err="1" smtClean="0"/>
              <a:t>based</a:t>
            </a:r>
            <a:r>
              <a:rPr lang="fi-FI" sz="1400" dirty="0" smtClean="0"/>
              <a:t> on </a:t>
            </a:r>
            <a:r>
              <a:rPr lang="fi-FI" sz="1400" dirty="0" err="1" smtClean="0"/>
              <a:t>stock</a:t>
            </a:r>
            <a:r>
              <a:rPr lang="fi-FI" sz="1400" dirty="0" smtClean="0"/>
              <a:t> </a:t>
            </a:r>
            <a:r>
              <a:rPr lang="fi-FI" sz="1400" dirty="0" err="1" smtClean="0"/>
              <a:t>exchange</a:t>
            </a:r>
            <a:r>
              <a:rPr lang="fi-FI" sz="1400" dirty="0" smtClean="0"/>
              <a:t> data</a:t>
            </a:r>
          </a:p>
          <a:p>
            <a:pPr lvl="1"/>
            <a:r>
              <a:rPr lang="fi-FI" sz="1400" dirty="0" err="1" smtClean="0"/>
              <a:t>Makes</a:t>
            </a:r>
            <a:r>
              <a:rPr lang="fi-FI" sz="1400" dirty="0" smtClean="0"/>
              <a:t> </a:t>
            </a:r>
            <a:r>
              <a:rPr lang="fi-FI" sz="1400" dirty="0" err="1" smtClean="0"/>
              <a:t>it</a:t>
            </a:r>
            <a:r>
              <a:rPr lang="fi-FI" sz="1400" dirty="0" smtClean="0"/>
              <a:t> </a:t>
            </a:r>
            <a:r>
              <a:rPr lang="fi-FI" sz="1400" dirty="0" err="1" smtClean="0"/>
              <a:t>very</a:t>
            </a:r>
            <a:r>
              <a:rPr lang="fi-FI" sz="1400" dirty="0" smtClean="0"/>
              <a:t> </a:t>
            </a:r>
            <a:r>
              <a:rPr lang="fi-FI" sz="1400" dirty="0" err="1" smtClean="0"/>
              <a:t>simple</a:t>
            </a:r>
            <a:r>
              <a:rPr lang="fi-FI" sz="1400" dirty="0" smtClean="0"/>
              <a:t> to </a:t>
            </a:r>
            <a:r>
              <a:rPr lang="fi-FI" sz="1400" dirty="0" err="1" smtClean="0"/>
              <a:t>use</a:t>
            </a:r>
            <a:r>
              <a:rPr lang="fi-FI" sz="1400" dirty="0" smtClean="0"/>
              <a:t> the </a:t>
            </a:r>
            <a:r>
              <a:rPr lang="fi-FI" sz="1400" dirty="0" err="1" smtClean="0"/>
              <a:t>service</a:t>
            </a:r>
            <a:r>
              <a:rPr lang="fi-FI" sz="1400" dirty="0" smtClean="0"/>
              <a:t> and </a:t>
            </a:r>
            <a:r>
              <a:rPr lang="fi-FI" sz="1400" dirty="0" err="1" smtClean="0"/>
              <a:t>find</a:t>
            </a:r>
            <a:r>
              <a:rPr lang="fi-FI" sz="1400" dirty="0" smtClean="0"/>
              <a:t> a </a:t>
            </a:r>
            <a:r>
              <a:rPr lang="fi-FI" sz="1400" dirty="0" err="1" smtClean="0"/>
              <a:t>suitable</a:t>
            </a:r>
            <a:r>
              <a:rPr lang="fi-FI" sz="1400" dirty="0" smtClean="0"/>
              <a:t> </a:t>
            </a:r>
            <a:r>
              <a:rPr lang="fi-FI" sz="1400" dirty="0" err="1" smtClean="0"/>
              <a:t>offer</a:t>
            </a:r>
            <a:endParaRPr lang="fi-FI" sz="1400" dirty="0" smtClean="0"/>
          </a:p>
          <a:p>
            <a:r>
              <a:rPr lang="fi-FI" sz="1800" dirty="0" err="1" smtClean="0"/>
              <a:t>Price</a:t>
            </a:r>
            <a:r>
              <a:rPr lang="fi-FI" sz="1800" dirty="0" smtClean="0"/>
              <a:t> is </a:t>
            </a:r>
            <a:r>
              <a:rPr lang="fi-FI" sz="1800" dirty="0" err="1" smtClean="0"/>
              <a:t>important</a:t>
            </a:r>
            <a:r>
              <a:rPr lang="fi-FI" sz="1800" dirty="0" smtClean="0"/>
              <a:t> </a:t>
            </a:r>
            <a:r>
              <a:rPr lang="fi-FI" sz="1800" dirty="0" err="1" smtClean="0"/>
              <a:t>but</a:t>
            </a:r>
            <a:r>
              <a:rPr lang="fi-FI" sz="1800" dirty="0" smtClean="0"/>
              <a:t>…</a:t>
            </a:r>
          </a:p>
          <a:p>
            <a:pPr lvl="1"/>
            <a:r>
              <a:rPr lang="fi-FI" sz="1400" dirty="0" err="1" smtClean="0"/>
              <a:t>Compare</a:t>
            </a:r>
            <a:r>
              <a:rPr lang="fi-FI" sz="1400" dirty="0" smtClean="0"/>
              <a:t> </a:t>
            </a:r>
            <a:r>
              <a:rPr lang="fi-FI" sz="1400" dirty="0" err="1" smtClean="0"/>
              <a:t>visually</a:t>
            </a:r>
            <a:r>
              <a:rPr lang="fi-FI" sz="1400" dirty="0" smtClean="0"/>
              <a:t>, </a:t>
            </a:r>
            <a:r>
              <a:rPr lang="fi-FI" sz="1400" dirty="0" err="1" smtClean="0"/>
              <a:t>filter</a:t>
            </a:r>
            <a:r>
              <a:rPr lang="fi-FI" sz="1400" dirty="0" smtClean="0"/>
              <a:t>, </a:t>
            </a:r>
            <a:r>
              <a:rPr lang="fi-FI" sz="1400" dirty="0" err="1" smtClean="0"/>
              <a:t>choose</a:t>
            </a:r>
            <a:r>
              <a:rPr lang="fi-FI" sz="1400" dirty="0" smtClean="0"/>
              <a:t> </a:t>
            </a:r>
            <a:r>
              <a:rPr lang="fi-FI" sz="1400" dirty="0" err="1" smtClean="0"/>
              <a:t>yours</a:t>
            </a:r>
            <a:r>
              <a:rPr lang="fi-FI" sz="1400" dirty="0" smtClean="0"/>
              <a:t>!</a:t>
            </a:r>
          </a:p>
          <a:p>
            <a:pPr lvl="1"/>
            <a:r>
              <a:rPr lang="fi-FI" sz="1400" dirty="0" smtClean="0"/>
              <a:t>Consumer </a:t>
            </a:r>
            <a:r>
              <a:rPr lang="fi-FI" sz="1400" dirty="0" err="1" smtClean="0"/>
              <a:t>study</a:t>
            </a:r>
            <a:r>
              <a:rPr lang="fi-FI" sz="1400" dirty="0" smtClean="0"/>
              <a:t> </a:t>
            </a:r>
            <a:r>
              <a:rPr lang="fi-FI" sz="1400" dirty="0" err="1" smtClean="0"/>
              <a:t>revealed</a:t>
            </a:r>
            <a:r>
              <a:rPr lang="fi-FI" sz="1400" dirty="0" smtClean="0"/>
              <a:t> </a:t>
            </a:r>
            <a:r>
              <a:rPr lang="fi-FI" sz="1400" dirty="0" err="1" smtClean="0"/>
              <a:t>important</a:t>
            </a:r>
            <a:r>
              <a:rPr lang="fi-FI" sz="1400" dirty="0" smtClean="0"/>
              <a:t> </a:t>
            </a:r>
            <a:r>
              <a:rPr lang="fi-FI" sz="1400" dirty="0" err="1" smtClean="0"/>
              <a:t>aspects</a:t>
            </a:r>
            <a:endParaRPr lang="fi-FI" sz="1400" dirty="0" smtClean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55F521-F3CB-45CB-B733-3EE40E02050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22596AF-A50C-4BB3-B402-EE74EABB4418}" type="datetime1">
              <a:rPr lang="fi-FI" smtClean="0"/>
              <a:pPr>
                <a:defRPr/>
              </a:pPr>
              <a:t>13.2.2012</a:t>
            </a:fld>
            <a:endParaRPr lang="fi-FI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048" y="1381919"/>
            <a:ext cx="4101058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Kuva 11" descr="Sähkövertailu.fi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6" y="620688"/>
            <a:ext cx="3291840" cy="41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282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0" y="260350"/>
            <a:ext cx="4608513" cy="865188"/>
          </a:xfrm>
        </p:spPr>
        <p:txBody>
          <a:bodyPr/>
          <a:lstStyle/>
          <a:p>
            <a:pPr algn="ctr"/>
            <a:r>
              <a:rPr lang="fi-FI" dirty="0" smtClean="0"/>
              <a:t>Supplier </a:t>
            </a:r>
            <a:r>
              <a:rPr lang="fi-FI" dirty="0" err="1" smtClean="0"/>
              <a:t>focus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800" dirty="0" err="1" smtClean="0"/>
              <a:t>Focus</a:t>
            </a:r>
            <a:r>
              <a:rPr lang="fi-FI" sz="1800" dirty="0" smtClean="0"/>
              <a:t> </a:t>
            </a:r>
            <a:r>
              <a:rPr lang="fi-FI" sz="1800" dirty="0" err="1" smtClean="0"/>
              <a:t>also</a:t>
            </a:r>
            <a:r>
              <a:rPr lang="fi-FI" sz="1800" dirty="0" smtClean="0"/>
              <a:t> </a:t>
            </a:r>
            <a:r>
              <a:rPr lang="fi-FI" sz="1800" dirty="0" err="1" smtClean="0"/>
              <a:t>heavily</a:t>
            </a:r>
            <a:r>
              <a:rPr lang="fi-FI" sz="1800" dirty="0" smtClean="0"/>
              <a:t> on the </a:t>
            </a:r>
            <a:r>
              <a:rPr lang="fi-FI" sz="1800" dirty="0" err="1" smtClean="0"/>
              <a:t>power</a:t>
            </a:r>
            <a:r>
              <a:rPr lang="fi-FI" sz="1800" dirty="0" smtClean="0"/>
              <a:t> </a:t>
            </a:r>
            <a:r>
              <a:rPr lang="fi-FI" sz="1800" dirty="0" err="1" smtClean="0"/>
              <a:t>companies</a:t>
            </a:r>
            <a:r>
              <a:rPr lang="fi-FI" sz="1800" dirty="0" smtClean="0"/>
              <a:t> </a:t>
            </a:r>
            <a:r>
              <a:rPr lang="fi-FI" sz="1800" dirty="0" err="1" smtClean="0"/>
              <a:t>who</a:t>
            </a:r>
            <a:r>
              <a:rPr lang="fi-FI" sz="1800" dirty="0" smtClean="0"/>
              <a:t> </a:t>
            </a:r>
            <a:r>
              <a:rPr lang="fi-FI" sz="1800" dirty="0" err="1" smtClean="0"/>
              <a:t>pay</a:t>
            </a:r>
            <a:r>
              <a:rPr lang="fi-FI" sz="1800" dirty="0" smtClean="0"/>
              <a:t> for the </a:t>
            </a:r>
            <a:r>
              <a:rPr lang="fi-FI" sz="1800" dirty="0" err="1" smtClean="0"/>
              <a:t>service</a:t>
            </a:r>
            <a:endParaRPr lang="fi-FI" sz="1800" dirty="0" smtClean="0"/>
          </a:p>
          <a:p>
            <a:pPr lvl="1"/>
            <a:r>
              <a:rPr lang="fi-FI" sz="1400" dirty="0" err="1" smtClean="0"/>
              <a:t>Get</a:t>
            </a:r>
            <a:r>
              <a:rPr lang="fi-FI" sz="1400" dirty="0" smtClean="0"/>
              <a:t> new </a:t>
            </a:r>
            <a:r>
              <a:rPr lang="fi-FI" sz="1400" dirty="0" err="1" smtClean="0"/>
              <a:t>sales</a:t>
            </a:r>
            <a:r>
              <a:rPr lang="fi-FI" sz="1400" dirty="0"/>
              <a:t>!</a:t>
            </a:r>
            <a:endParaRPr lang="fi-FI" sz="1400" dirty="0" smtClean="0"/>
          </a:p>
          <a:p>
            <a:pPr lvl="1"/>
            <a:r>
              <a:rPr lang="fi-FI" sz="1400" dirty="0" err="1" smtClean="0"/>
              <a:t>Save</a:t>
            </a:r>
            <a:r>
              <a:rPr lang="fi-FI" sz="1400" dirty="0" smtClean="0"/>
              <a:t> </a:t>
            </a:r>
            <a:r>
              <a:rPr lang="fi-FI" sz="1400" dirty="0" err="1" smtClean="0"/>
              <a:t>costs</a:t>
            </a:r>
            <a:r>
              <a:rPr lang="fi-FI" sz="1400" dirty="0" smtClean="0"/>
              <a:t> and </a:t>
            </a:r>
            <a:r>
              <a:rPr lang="fi-FI" sz="1400" dirty="0" err="1" smtClean="0"/>
              <a:t>effort</a:t>
            </a:r>
            <a:r>
              <a:rPr lang="fi-FI" sz="1400" dirty="0" smtClean="0"/>
              <a:t>!</a:t>
            </a:r>
          </a:p>
          <a:p>
            <a:r>
              <a:rPr lang="fi-FI" sz="1800" dirty="0" smtClean="0"/>
              <a:t>New </a:t>
            </a:r>
            <a:r>
              <a:rPr lang="fi-FI" sz="1800" dirty="0" err="1" smtClean="0"/>
              <a:t>kind</a:t>
            </a:r>
            <a:r>
              <a:rPr lang="fi-FI" sz="1800" dirty="0" smtClean="0"/>
              <a:t> of </a:t>
            </a:r>
            <a:r>
              <a:rPr lang="fi-FI" sz="1800" dirty="0" err="1" smtClean="0"/>
              <a:t>sales</a:t>
            </a:r>
            <a:r>
              <a:rPr lang="fi-FI" sz="1800" dirty="0" smtClean="0"/>
              <a:t> and </a:t>
            </a:r>
            <a:r>
              <a:rPr lang="fi-FI" sz="1800" dirty="0" err="1" smtClean="0"/>
              <a:t>marketing</a:t>
            </a:r>
            <a:r>
              <a:rPr lang="fi-FI" sz="1800" dirty="0" smtClean="0"/>
              <a:t> </a:t>
            </a:r>
            <a:r>
              <a:rPr lang="fi-FI" sz="1800" dirty="0" err="1" smtClean="0"/>
              <a:t>tools</a:t>
            </a:r>
            <a:r>
              <a:rPr lang="fi-FI" sz="1800" dirty="0" smtClean="0"/>
              <a:t> for </a:t>
            </a:r>
            <a:r>
              <a:rPr lang="fi-FI" sz="1800" dirty="0" err="1" smtClean="0"/>
              <a:t>electricity</a:t>
            </a:r>
            <a:r>
              <a:rPr lang="fi-FI" sz="1800" dirty="0" smtClean="0"/>
              <a:t> </a:t>
            </a:r>
            <a:r>
              <a:rPr lang="fi-FI" sz="1800" dirty="0" err="1" smtClean="0"/>
              <a:t>companies</a:t>
            </a:r>
            <a:endParaRPr lang="fi-FI" sz="1800" dirty="0" smtClean="0"/>
          </a:p>
          <a:p>
            <a:pPr lvl="1"/>
            <a:r>
              <a:rPr lang="fi-FI" sz="1400" dirty="0" err="1" smtClean="0"/>
              <a:t>Create</a:t>
            </a:r>
            <a:r>
              <a:rPr lang="fi-FI" sz="1400" dirty="0" smtClean="0"/>
              <a:t> </a:t>
            </a:r>
            <a:r>
              <a:rPr lang="fi-FI" sz="1400" dirty="0" err="1" smtClean="0"/>
              <a:t>campaign</a:t>
            </a:r>
            <a:r>
              <a:rPr lang="fi-FI" sz="1400" dirty="0" smtClean="0"/>
              <a:t> </a:t>
            </a:r>
            <a:r>
              <a:rPr lang="fi-FI" sz="1400" dirty="0" err="1" smtClean="0"/>
              <a:t>offers</a:t>
            </a:r>
            <a:r>
              <a:rPr lang="fi-FI" sz="1400" dirty="0" smtClean="0"/>
              <a:t> </a:t>
            </a:r>
            <a:r>
              <a:rPr lang="fi-FI" sz="1400" dirty="0" err="1" smtClean="0"/>
              <a:t>based</a:t>
            </a:r>
            <a:r>
              <a:rPr lang="fi-FI" sz="1400" dirty="0" smtClean="0"/>
              <a:t> on </a:t>
            </a:r>
            <a:r>
              <a:rPr lang="fi-FI" sz="1400" dirty="0" err="1" smtClean="0"/>
              <a:t>geographical</a:t>
            </a:r>
            <a:r>
              <a:rPr lang="fi-FI" sz="1400" dirty="0" smtClean="0"/>
              <a:t> </a:t>
            </a:r>
            <a:r>
              <a:rPr lang="fi-FI" sz="1400" dirty="0" err="1" smtClean="0"/>
              <a:t>area</a:t>
            </a:r>
            <a:r>
              <a:rPr lang="fi-FI" sz="1400" dirty="0" smtClean="0"/>
              <a:t>, </a:t>
            </a:r>
            <a:r>
              <a:rPr lang="fi-FI" sz="1400" dirty="0" err="1" smtClean="0"/>
              <a:t>period</a:t>
            </a:r>
            <a:r>
              <a:rPr lang="fi-FI" sz="1400" dirty="0" smtClean="0"/>
              <a:t> of </a:t>
            </a:r>
            <a:r>
              <a:rPr lang="fi-FI" sz="1400" dirty="0" err="1" smtClean="0"/>
              <a:t>time</a:t>
            </a:r>
            <a:r>
              <a:rPr lang="fi-FI" sz="1400" dirty="0" smtClean="0"/>
              <a:t>, </a:t>
            </a:r>
            <a:r>
              <a:rPr lang="fi-FI" sz="1400" dirty="0" err="1" smtClean="0"/>
              <a:t>source</a:t>
            </a:r>
            <a:r>
              <a:rPr lang="fi-FI" sz="1400" dirty="0" smtClean="0"/>
              <a:t> of </a:t>
            </a:r>
            <a:r>
              <a:rPr lang="fi-FI" sz="1400" dirty="0" err="1" smtClean="0"/>
              <a:t>energy</a:t>
            </a:r>
            <a:r>
              <a:rPr lang="fi-FI" sz="1400" dirty="0" smtClean="0"/>
              <a:t>, </a:t>
            </a:r>
            <a:r>
              <a:rPr lang="fi-FI" sz="1400" dirty="0" err="1" smtClean="0"/>
              <a:t>type</a:t>
            </a:r>
            <a:r>
              <a:rPr lang="fi-FI" sz="1400" dirty="0" smtClean="0"/>
              <a:t> of </a:t>
            </a:r>
            <a:r>
              <a:rPr lang="fi-FI" sz="1400" dirty="0" err="1" smtClean="0"/>
              <a:t>contract</a:t>
            </a:r>
            <a:r>
              <a:rPr lang="fi-FI" sz="1400" dirty="0" smtClean="0"/>
              <a:t> etc.</a:t>
            </a:r>
          </a:p>
          <a:p>
            <a:pPr lvl="1"/>
            <a:r>
              <a:rPr lang="fi-FI" sz="1400" dirty="0" err="1" smtClean="0"/>
              <a:t>Limit</a:t>
            </a:r>
            <a:r>
              <a:rPr lang="fi-FI" sz="1400" dirty="0" smtClean="0"/>
              <a:t> </a:t>
            </a:r>
            <a:r>
              <a:rPr lang="fi-FI" sz="1400" dirty="0" err="1" smtClean="0"/>
              <a:t>sales</a:t>
            </a:r>
            <a:r>
              <a:rPr lang="fi-FI" sz="1400" dirty="0" smtClean="0"/>
              <a:t> </a:t>
            </a:r>
            <a:r>
              <a:rPr lang="fi-FI" sz="1400" dirty="0" err="1" smtClean="0"/>
              <a:t>based</a:t>
            </a:r>
            <a:r>
              <a:rPr lang="fi-FI" sz="1400" dirty="0" smtClean="0"/>
              <a:t> on the </a:t>
            </a:r>
            <a:r>
              <a:rPr lang="fi-FI" sz="1400" dirty="0" err="1" smtClean="0"/>
              <a:t>volume</a:t>
            </a:r>
            <a:r>
              <a:rPr lang="fi-FI" sz="1400" dirty="0" smtClean="0"/>
              <a:t> </a:t>
            </a:r>
            <a:r>
              <a:rPr lang="fi-FI" sz="1400" dirty="0" err="1" smtClean="0"/>
              <a:t>sold</a:t>
            </a:r>
            <a:r>
              <a:rPr lang="fi-FI" sz="1400" dirty="0" smtClean="0"/>
              <a:t>  (</a:t>
            </a:r>
            <a:r>
              <a:rPr lang="fi-FI" sz="1400" dirty="0" err="1" smtClean="0"/>
              <a:t>pricing</a:t>
            </a:r>
            <a:r>
              <a:rPr lang="fi-FI" sz="1400" dirty="0" smtClean="0"/>
              <a:t> </a:t>
            </a:r>
            <a:r>
              <a:rPr lang="fi-FI" sz="1400" dirty="0" err="1" smtClean="0"/>
              <a:t>experiments</a:t>
            </a:r>
            <a:r>
              <a:rPr lang="fi-FI" sz="1400" dirty="0" smtClean="0"/>
              <a:t> etc.)</a:t>
            </a:r>
          </a:p>
          <a:p>
            <a:pPr lvl="1"/>
            <a:r>
              <a:rPr lang="fi-FI" sz="1400" dirty="0" err="1" smtClean="0"/>
              <a:t>Stand</a:t>
            </a:r>
            <a:r>
              <a:rPr lang="fi-FI" sz="1400" dirty="0" smtClean="0"/>
              <a:t> out: </a:t>
            </a:r>
            <a:r>
              <a:rPr lang="fi-FI" sz="1400" dirty="0" err="1" smtClean="0"/>
              <a:t>Sales</a:t>
            </a:r>
            <a:r>
              <a:rPr lang="fi-FI" sz="1400" dirty="0" smtClean="0"/>
              <a:t> </a:t>
            </a:r>
            <a:r>
              <a:rPr lang="fi-FI" sz="1400" dirty="0" err="1" smtClean="0"/>
              <a:t>slogans</a:t>
            </a:r>
            <a:r>
              <a:rPr lang="fi-FI" sz="1400" dirty="0" smtClean="0"/>
              <a:t> on the </a:t>
            </a:r>
            <a:r>
              <a:rPr lang="fi-FI" sz="1400" dirty="0" err="1" smtClean="0"/>
              <a:t>comparison</a:t>
            </a:r>
            <a:r>
              <a:rPr lang="fi-FI" sz="1400" dirty="0" smtClean="0"/>
              <a:t> </a:t>
            </a:r>
            <a:r>
              <a:rPr lang="fi-FI" sz="1400" dirty="0" err="1" smtClean="0"/>
              <a:t>list</a:t>
            </a:r>
            <a:endParaRPr lang="fi-FI" sz="1400" dirty="0" smtClean="0"/>
          </a:p>
          <a:p>
            <a:r>
              <a:rPr lang="fi-FI" sz="1800" dirty="0" err="1" smtClean="0"/>
              <a:t>Integration</a:t>
            </a:r>
            <a:r>
              <a:rPr lang="fi-FI" sz="1800" dirty="0" smtClean="0"/>
              <a:t> to </a:t>
            </a:r>
            <a:r>
              <a:rPr lang="fi-FI" sz="1800" dirty="0" err="1" smtClean="0"/>
              <a:t>customers</a:t>
            </a:r>
            <a:r>
              <a:rPr lang="fi-FI" sz="1800" dirty="0" smtClean="0"/>
              <a:t>’ </a:t>
            </a:r>
            <a:r>
              <a:rPr lang="fi-FI" sz="1800" dirty="0" err="1" smtClean="0"/>
              <a:t>billing</a:t>
            </a:r>
            <a:r>
              <a:rPr lang="fi-FI" sz="1800" dirty="0" smtClean="0"/>
              <a:t> </a:t>
            </a:r>
            <a:r>
              <a:rPr lang="fi-FI" sz="1800" dirty="0" err="1" smtClean="0"/>
              <a:t>systems</a:t>
            </a:r>
            <a:r>
              <a:rPr lang="fi-FI" sz="1800" dirty="0" smtClean="0"/>
              <a:t> made </a:t>
            </a:r>
            <a:r>
              <a:rPr lang="fi-FI" sz="1800" dirty="0" err="1" smtClean="0"/>
              <a:t>easy</a:t>
            </a:r>
            <a:r>
              <a:rPr lang="fi-FI" sz="1800" dirty="0" smtClean="0"/>
              <a:t> - </a:t>
            </a:r>
            <a:r>
              <a:rPr lang="fi-FI" sz="1800" dirty="0" err="1" smtClean="0"/>
              <a:t>save</a:t>
            </a:r>
            <a:r>
              <a:rPr lang="fi-FI" sz="1800" dirty="0" smtClean="0"/>
              <a:t> </a:t>
            </a:r>
            <a:r>
              <a:rPr lang="fi-FI" sz="1800" dirty="0" err="1" smtClean="0"/>
              <a:t>effort</a:t>
            </a:r>
            <a:r>
              <a:rPr lang="fi-FI" sz="1800" dirty="0" smtClean="0"/>
              <a:t>!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55F521-F3CB-45CB-B733-3EE40E0205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22596AF-A50C-4BB3-B402-EE74EABB4418}" type="datetime1">
              <a:rPr lang="fi-FI" smtClean="0"/>
              <a:pPr>
                <a:defRPr/>
              </a:pPr>
              <a:t>13.2.2012</a:t>
            </a:fld>
            <a:endParaRPr lang="fi-FI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8" b="2016"/>
          <a:stretch/>
        </p:blipFill>
        <p:spPr bwMode="auto">
          <a:xfrm>
            <a:off x="5104606" y="1465943"/>
            <a:ext cx="4381500" cy="420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Kuva 10" descr="Sähkövertailu.fi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6" y="620688"/>
            <a:ext cx="3291840" cy="41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147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97368" y="260350"/>
            <a:ext cx="4664145" cy="865188"/>
          </a:xfrm>
        </p:spPr>
        <p:txBody>
          <a:bodyPr/>
          <a:lstStyle/>
          <a:p>
            <a:pPr algn="ctr"/>
            <a:r>
              <a:rPr lang="fi-FI" dirty="0" err="1" smtClean="0"/>
              <a:t>Brand</a:t>
            </a:r>
            <a:r>
              <a:rPr lang="fi-FI" dirty="0" smtClean="0"/>
              <a:t> and </a:t>
            </a:r>
            <a:r>
              <a:rPr lang="fi-FI" dirty="0" err="1" smtClean="0"/>
              <a:t>features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800" dirty="0" err="1" smtClean="0"/>
              <a:t>Two</a:t>
            </a:r>
            <a:r>
              <a:rPr lang="fi-FI" sz="1800" dirty="0" smtClean="0"/>
              <a:t> </a:t>
            </a:r>
            <a:r>
              <a:rPr lang="fi-FI" sz="1800" dirty="0" err="1" smtClean="0"/>
              <a:t>thorough</a:t>
            </a:r>
            <a:r>
              <a:rPr lang="fi-FI" sz="1800" dirty="0" smtClean="0"/>
              <a:t> </a:t>
            </a:r>
            <a:r>
              <a:rPr lang="fi-FI" sz="1800" dirty="0" err="1" smtClean="0"/>
              <a:t>prestudies</a:t>
            </a:r>
            <a:endParaRPr lang="fi-FI" sz="1800" dirty="0"/>
          </a:p>
          <a:p>
            <a:pPr lvl="1"/>
            <a:r>
              <a:rPr lang="fi-FI" sz="1400" dirty="0" err="1"/>
              <a:t>Finding</a:t>
            </a:r>
            <a:r>
              <a:rPr lang="fi-FI" sz="1400" dirty="0"/>
              <a:t> out </a:t>
            </a:r>
            <a:r>
              <a:rPr lang="fi-FI" sz="1400" dirty="0" err="1"/>
              <a:t>companies</a:t>
            </a:r>
            <a:r>
              <a:rPr lang="fi-FI" sz="1400" dirty="0"/>
              <a:t>’ and </a:t>
            </a:r>
            <a:r>
              <a:rPr lang="fi-FI" sz="1400" dirty="0" err="1" smtClean="0"/>
              <a:t>consumers</a:t>
            </a:r>
            <a:r>
              <a:rPr lang="fi-FI" sz="1400" dirty="0" smtClean="0"/>
              <a:t>’ </a:t>
            </a:r>
            <a:r>
              <a:rPr lang="fi-FI" sz="1400" dirty="0" err="1" smtClean="0"/>
              <a:t>needs</a:t>
            </a:r>
            <a:r>
              <a:rPr lang="fi-FI" sz="1400" dirty="0" smtClean="0"/>
              <a:t> </a:t>
            </a:r>
            <a:r>
              <a:rPr lang="fi-FI" sz="1400" dirty="0" err="1"/>
              <a:t>helped</a:t>
            </a:r>
            <a:r>
              <a:rPr lang="fi-FI" sz="1400" dirty="0"/>
              <a:t> </a:t>
            </a:r>
            <a:r>
              <a:rPr lang="fi-FI" sz="1400" dirty="0" err="1"/>
              <a:t>match</a:t>
            </a:r>
            <a:r>
              <a:rPr lang="fi-FI" sz="1400" dirty="0"/>
              <a:t> the </a:t>
            </a:r>
            <a:r>
              <a:rPr lang="fi-FI" sz="1400" dirty="0" err="1" smtClean="0"/>
              <a:t>service</a:t>
            </a:r>
            <a:r>
              <a:rPr lang="fi-FI" sz="1400" dirty="0" smtClean="0"/>
              <a:t>, </a:t>
            </a:r>
            <a:r>
              <a:rPr lang="fi-FI" sz="1400" dirty="0" err="1" smtClean="0"/>
              <a:t>brand</a:t>
            </a:r>
            <a:r>
              <a:rPr lang="fi-FI" sz="1400" dirty="0" smtClean="0"/>
              <a:t> </a:t>
            </a:r>
            <a:r>
              <a:rPr lang="fi-FI" sz="1400" dirty="0" smtClean="0"/>
              <a:t>and </a:t>
            </a:r>
            <a:r>
              <a:rPr lang="fi-FI" sz="1400" dirty="0" err="1" smtClean="0"/>
              <a:t>visualisation</a:t>
            </a:r>
            <a:r>
              <a:rPr lang="fi-FI" sz="1400" dirty="0" smtClean="0"/>
              <a:t> </a:t>
            </a:r>
            <a:r>
              <a:rPr lang="fi-FI" sz="1400" dirty="0"/>
              <a:t>to </a:t>
            </a:r>
            <a:r>
              <a:rPr lang="fi-FI" sz="1400" dirty="0" err="1" smtClean="0"/>
              <a:t>actual</a:t>
            </a:r>
            <a:r>
              <a:rPr lang="fi-FI" sz="1400" dirty="0" smtClean="0"/>
              <a:t> </a:t>
            </a:r>
            <a:r>
              <a:rPr lang="fi-FI" sz="1400" dirty="0" err="1"/>
              <a:t>needs</a:t>
            </a:r>
            <a:endParaRPr lang="fi-FI" sz="1400" dirty="0"/>
          </a:p>
          <a:p>
            <a:r>
              <a:rPr lang="fi-FI" sz="1800" dirty="0" err="1" smtClean="0"/>
              <a:t>Studies</a:t>
            </a:r>
            <a:r>
              <a:rPr lang="fi-FI" sz="1800" dirty="0" smtClean="0"/>
              <a:t> </a:t>
            </a:r>
            <a:r>
              <a:rPr lang="fi-FI" sz="1800" dirty="0" err="1" smtClean="0"/>
              <a:t>revealed</a:t>
            </a:r>
            <a:r>
              <a:rPr lang="fi-FI" sz="1800" dirty="0" smtClean="0"/>
              <a:t> </a:t>
            </a:r>
            <a:r>
              <a:rPr lang="fi-FI" sz="1800" dirty="0" err="1" smtClean="0"/>
              <a:t>what</a:t>
            </a:r>
            <a:r>
              <a:rPr lang="fi-FI" sz="1800" dirty="0" smtClean="0"/>
              <a:t> </a:t>
            </a:r>
            <a:r>
              <a:rPr lang="fi-FI" sz="1800" dirty="0" err="1" smtClean="0"/>
              <a:t>consumers</a:t>
            </a:r>
            <a:r>
              <a:rPr lang="fi-FI" sz="1800" dirty="0" smtClean="0"/>
              <a:t> </a:t>
            </a:r>
            <a:r>
              <a:rPr lang="fi-FI" sz="1800" dirty="0" err="1" smtClean="0"/>
              <a:t>wanted</a:t>
            </a:r>
            <a:endParaRPr lang="fi-FI" sz="1800" dirty="0"/>
          </a:p>
          <a:p>
            <a:pPr lvl="1"/>
            <a:r>
              <a:rPr lang="fi-FI" sz="1400" dirty="0" err="1" smtClean="0"/>
              <a:t>Comprehensiveness</a:t>
            </a:r>
            <a:r>
              <a:rPr lang="fi-FI" sz="1400" dirty="0" smtClean="0"/>
              <a:t> </a:t>
            </a:r>
          </a:p>
          <a:p>
            <a:pPr lvl="1"/>
            <a:r>
              <a:rPr lang="fi-FI" sz="1400" dirty="0" err="1" smtClean="0"/>
              <a:t>Transparency</a:t>
            </a:r>
            <a:endParaRPr lang="fi-FI" sz="1400" dirty="0" smtClean="0"/>
          </a:p>
          <a:p>
            <a:pPr lvl="1"/>
            <a:r>
              <a:rPr lang="fi-FI" sz="1400" dirty="0" err="1" smtClean="0"/>
              <a:t>Ease-of-use</a:t>
            </a:r>
            <a:endParaRPr lang="fi-FI" sz="1800" dirty="0" smtClean="0"/>
          </a:p>
          <a:p>
            <a:r>
              <a:rPr lang="fi-FI" sz="1800" dirty="0" err="1" smtClean="0"/>
              <a:t>Innovative</a:t>
            </a:r>
            <a:r>
              <a:rPr lang="fi-FI" sz="1800" dirty="0" smtClean="0"/>
              <a:t> and </a:t>
            </a:r>
            <a:r>
              <a:rPr lang="fi-FI" sz="1800" dirty="0" err="1" smtClean="0"/>
              <a:t>successful</a:t>
            </a:r>
            <a:r>
              <a:rPr lang="fi-FI" sz="1800" dirty="0" smtClean="0"/>
              <a:t> </a:t>
            </a:r>
            <a:r>
              <a:rPr lang="fi-FI" sz="1800" dirty="0" err="1" smtClean="0"/>
              <a:t>marketing</a:t>
            </a:r>
            <a:r>
              <a:rPr lang="fi-FI" sz="1800" dirty="0" smtClean="0"/>
              <a:t> </a:t>
            </a:r>
            <a:r>
              <a:rPr lang="fi-FI" sz="1800" dirty="0" err="1"/>
              <a:t>campaign</a:t>
            </a:r>
            <a:r>
              <a:rPr lang="fi-FI" sz="1800" dirty="0"/>
              <a:t> on a </a:t>
            </a:r>
            <a:r>
              <a:rPr lang="fi-FI" sz="1800" dirty="0" err="1"/>
              <a:t>difficult</a:t>
            </a:r>
            <a:r>
              <a:rPr lang="fi-FI" sz="1800" dirty="0"/>
              <a:t> </a:t>
            </a:r>
            <a:r>
              <a:rPr lang="fi-FI" sz="1800" dirty="0" err="1" smtClean="0"/>
              <a:t>topic</a:t>
            </a:r>
            <a:r>
              <a:rPr lang="fi-FI" sz="1800" dirty="0" smtClean="0"/>
              <a:t> </a:t>
            </a:r>
            <a:r>
              <a:rPr lang="fi-FI" sz="1800" dirty="0" err="1" smtClean="0"/>
              <a:t>provided</a:t>
            </a:r>
            <a:r>
              <a:rPr lang="fi-FI" sz="1800" dirty="0" smtClean="0"/>
              <a:t> the </a:t>
            </a:r>
            <a:r>
              <a:rPr lang="fi-FI" sz="1800" dirty="0" err="1" smtClean="0"/>
              <a:t>necessary</a:t>
            </a:r>
            <a:r>
              <a:rPr lang="fi-FI" sz="1800" dirty="0" smtClean="0"/>
              <a:t> </a:t>
            </a:r>
            <a:r>
              <a:rPr lang="fi-FI" sz="1800" dirty="0" err="1" smtClean="0"/>
              <a:t>attention</a:t>
            </a:r>
            <a:endParaRPr lang="fi-FI" sz="1800" dirty="0" smtClean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55F521-F3CB-45CB-B733-3EE40E0205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22596AF-A50C-4BB3-B402-EE74EABB4418}" type="datetime1">
              <a:rPr lang="fi-FI" smtClean="0"/>
              <a:pPr>
                <a:defRPr/>
              </a:pPr>
              <a:t>13.2.2012</a:t>
            </a:fld>
            <a:endParaRPr lang="fi-FI"/>
          </a:p>
        </p:txBody>
      </p:sp>
      <p:pic>
        <p:nvPicPr>
          <p:cNvPr id="9" name="Picture 10" descr="http://exove.fi/grandone2012/img/Mittari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009" y="1268413"/>
            <a:ext cx="327669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http://exove.fi/grandone2012/img/sahkovertailu_banner_468x4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368" y="4365104"/>
            <a:ext cx="1717144" cy="146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Kuva 12" descr="Sähkövertailu.fi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6" y="620688"/>
            <a:ext cx="3291840" cy="41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39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0" y="260350"/>
            <a:ext cx="4608513" cy="865188"/>
          </a:xfrm>
        </p:spPr>
        <p:txBody>
          <a:bodyPr/>
          <a:lstStyle/>
          <a:p>
            <a:pPr algn="ctr"/>
            <a:r>
              <a:rPr lang="fi-FI" dirty="0" err="1" smtClean="0"/>
              <a:t>Results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800" dirty="0" err="1" smtClean="0"/>
              <a:t>Comprehensiveness</a:t>
            </a:r>
            <a:r>
              <a:rPr lang="fi-FI" sz="1800" dirty="0"/>
              <a:t>, </a:t>
            </a:r>
            <a:r>
              <a:rPr lang="fi-FI" sz="1800" dirty="0" err="1" smtClean="0"/>
              <a:t>transparency</a:t>
            </a:r>
            <a:r>
              <a:rPr lang="fi-FI" sz="1800" dirty="0" smtClean="0"/>
              <a:t> and </a:t>
            </a:r>
            <a:r>
              <a:rPr lang="fi-FI" sz="1800" dirty="0" err="1" smtClean="0"/>
              <a:t>ease-of-use</a:t>
            </a:r>
            <a:r>
              <a:rPr lang="fi-FI" sz="1800" dirty="0" smtClean="0"/>
              <a:t> </a:t>
            </a:r>
            <a:r>
              <a:rPr lang="fi-FI" sz="1800" dirty="0" err="1" smtClean="0"/>
              <a:t>were</a:t>
            </a:r>
            <a:r>
              <a:rPr lang="fi-FI" sz="1800" dirty="0" smtClean="0"/>
              <a:t> a </a:t>
            </a:r>
            <a:r>
              <a:rPr lang="fi-FI" sz="1800" dirty="0" err="1" smtClean="0"/>
              <a:t>success</a:t>
            </a:r>
            <a:r>
              <a:rPr lang="fi-FI" sz="1800" dirty="0" smtClean="0"/>
              <a:t>!</a:t>
            </a:r>
          </a:p>
          <a:p>
            <a:r>
              <a:rPr lang="fi-FI" sz="1800" dirty="0" err="1" smtClean="0"/>
              <a:t>Electricity</a:t>
            </a:r>
            <a:r>
              <a:rPr lang="fi-FI" sz="1800" dirty="0" smtClean="0"/>
              <a:t> </a:t>
            </a:r>
            <a:r>
              <a:rPr lang="fi-FI" sz="1800" dirty="0" err="1"/>
              <a:t>worth</a:t>
            </a:r>
            <a:r>
              <a:rPr lang="fi-FI" sz="1800" dirty="0"/>
              <a:t> </a:t>
            </a:r>
            <a:r>
              <a:rPr lang="fi-FI" sz="1800" dirty="0" smtClean="0"/>
              <a:t>the </a:t>
            </a:r>
            <a:r>
              <a:rPr lang="fi-FI" sz="1800" dirty="0" err="1" smtClean="0"/>
              <a:t>production</a:t>
            </a:r>
            <a:r>
              <a:rPr lang="fi-FI" sz="1800" dirty="0" smtClean="0"/>
              <a:t> </a:t>
            </a:r>
            <a:r>
              <a:rPr lang="fi-FI" sz="1800" dirty="0"/>
              <a:t>of a medium </a:t>
            </a:r>
            <a:r>
              <a:rPr lang="fi-FI" sz="1800" dirty="0" err="1"/>
              <a:t>sized</a:t>
            </a:r>
            <a:r>
              <a:rPr lang="fi-FI" sz="1800" dirty="0"/>
              <a:t> </a:t>
            </a:r>
            <a:r>
              <a:rPr lang="fi-FI" sz="1800" dirty="0" err="1" smtClean="0"/>
              <a:t>energy</a:t>
            </a:r>
            <a:r>
              <a:rPr lang="fi-FI" sz="1800" dirty="0" smtClean="0"/>
              <a:t> </a:t>
            </a:r>
            <a:r>
              <a:rPr lang="fi-FI" sz="1800" dirty="0" err="1"/>
              <a:t>company</a:t>
            </a:r>
            <a:r>
              <a:rPr lang="fi-FI" sz="1800" dirty="0"/>
              <a:t> </a:t>
            </a:r>
            <a:r>
              <a:rPr lang="fi-FI" sz="1800" dirty="0" err="1" smtClean="0"/>
              <a:t>sold</a:t>
            </a:r>
            <a:r>
              <a:rPr lang="fi-FI" sz="1800" dirty="0" smtClean="0"/>
              <a:t> </a:t>
            </a:r>
            <a:r>
              <a:rPr lang="fi-FI" sz="1800" dirty="0" err="1" smtClean="0"/>
              <a:t>already</a:t>
            </a:r>
            <a:r>
              <a:rPr lang="fi-FI" sz="1800" dirty="0" smtClean="0"/>
              <a:t> </a:t>
            </a:r>
            <a:r>
              <a:rPr lang="fi-FI" sz="1800" dirty="0" err="1" smtClean="0"/>
              <a:t>within</a:t>
            </a:r>
            <a:r>
              <a:rPr lang="fi-FI" sz="1800" dirty="0" smtClean="0"/>
              <a:t> the </a:t>
            </a:r>
            <a:r>
              <a:rPr lang="fi-FI" sz="1800" dirty="0" err="1" smtClean="0"/>
              <a:t>first</a:t>
            </a:r>
            <a:r>
              <a:rPr lang="fi-FI" sz="1800" dirty="0" smtClean="0"/>
              <a:t> </a:t>
            </a:r>
            <a:r>
              <a:rPr lang="fi-FI" sz="1800" dirty="0" err="1" smtClean="0"/>
              <a:t>month</a:t>
            </a:r>
            <a:r>
              <a:rPr lang="fi-FI" sz="1800" dirty="0" smtClean="0"/>
              <a:t>!</a:t>
            </a:r>
            <a:endParaRPr lang="fi-FI" sz="1800" dirty="0"/>
          </a:p>
          <a:p>
            <a:r>
              <a:rPr lang="fi-FI" sz="1800" dirty="0" smtClean="0"/>
              <a:t>100 % of </a:t>
            </a:r>
            <a:r>
              <a:rPr lang="fi-FI" sz="1800" dirty="0" err="1" smtClean="0"/>
              <a:t>Finnish</a:t>
            </a:r>
            <a:r>
              <a:rPr lang="fi-FI" sz="1800" dirty="0" smtClean="0"/>
              <a:t> </a:t>
            </a:r>
            <a:r>
              <a:rPr lang="fi-FI" sz="1800" dirty="0" err="1" smtClean="0"/>
              <a:t>electricity</a:t>
            </a:r>
            <a:r>
              <a:rPr lang="fi-FI" sz="1800" dirty="0" smtClean="0"/>
              <a:t> products </a:t>
            </a:r>
            <a:r>
              <a:rPr lang="fi-FI" sz="1800" dirty="0" err="1" smtClean="0"/>
              <a:t>shown</a:t>
            </a:r>
            <a:r>
              <a:rPr lang="fi-FI" sz="1800" dirty="0" smtClean="0"/>
              <a:t> on the </a:t>
            </a:r>
            <a:r>
              <a:rPr lang="fi-FI" sz="1800" dirty="0" err="1" smtClean="0"/>
              <a:t>site</a:t>
            </a:r>
            <a:r>
              <a:rPr lang="fi-FI" sz="1800" dirty="0" smtClean="0"/>
              <a:t>!</a:t>
            </a:r>
          </a:p>
          <a:p>
            <a:r>
              <a:rPr lang="fi-FI" sz="1800" dirty="0" err="1" smtClean="0"/>
              <a:t>All</a:t>
            </a:r>
            <a:r>
              <a:rPr lang="fi-FI" sz="1800" dirty="0" smtClean="0"/>
              <a:t> </a:t>
            </a:r>
            <a:r>
              <a:rPr lang="fi-FI" sz="1800" dirty="0" err="1" smtClean="0"/>
              <a:t>major</a:t>
            </a:r>
            <a:r>
              <a:rPr lang="fi-FI" sz="1800" dirty="0" smtClean="0"/>
              <a:t> </a:t>
            </a:r>
            <a:r>
              <a:rPr lang="fi-FI" sz="1800" dirty="0" err="1" smtClean="0"/>
              <a:t>Finnish</a:t>
            </a:r>
            <a:r>
              <a:rPr lang="fi-FI" sz="1800" dirty="0" smtClean="0"/>
              <a:t> </a:t>
            </a:r>
            <a:r>
              <a:rPr lang="fi-FI" sz="1800" dirty="0" err="1" smtClean="0"/>
              <a:t>energy</a:t>
            </a:r>
            <a:r>
              <a:rPr lang="fi-FI" sz="1800" dirty="0" smtClean="0"/>
              <a:t> </a:t>
            </a:r>
            <a:r>
              <a:rPr lang="fi-FI" sz="1800" dirty="0" err="1" smtClean="0"/>
              <a:t>companies</a:t>
            </a:r>
            <a:r>
              <a:rPr lang="fi-FI" sz="1800" dirty="0" smtClean="0"/>
              <a:t> </a:t>
            </a:r>
            <a:r>
              <a:rPr lang="fi-FI" sz="1800" dirty="0" err="1" smtClean="0"/>
              <a:t>pay</a:t>
            </a:r>
            <a:r>
              <a:rPr lang="fi-FI" sz="1800" dirty="0" smtClean="0"/>
              <a:t> for the </a:t>
            </a:r>
            <a:r>
              <a:rPr lang="fi-FI" sz="1800" dirty="0" err="1" smtClean="0"/>
              <a:t>service</a:t>
            </a:r>
            <a:r>
              <a:rPr lang="fi-FI" sz="1800" dirty="0" smtClean="0"/>
              <a:t>!</a:t>
            </a:r>
            <a:endParaRPr lang="fi-FI" sz="1400" dirty="0" smtClean="0"/>
          </a:p>
          <a:p>
            <a:pPr lvl="1"/>
            <a:r>
              <a:rPr lang="fi-FI" sz="1400" dirty="0" err="1" smtClean="0"/>
              <a:t>Very</a:t>
            </a:r>
            <a:r>
              <a:rPr lang="fi-FI" sz="1400" dirty="0" smtClean="0"/>
              <a:t> </a:t>
            </a:r>
            <a:r>
              <a:rPr lang="fi-FI" sz="1400" dirty="0" err="1" smtClean="0"/>
              <a:t>effective</a:t>
            </a:r>
            <a:r>
              <a:rPr lang="fi-FI" sz="1400" dirty="0" smtClean="0"/>
              <a:t> </a:t>
            </a:r>
            <a:r>
              <a:rPr lang="fi-FI" sz="1400" dirty="0" err="1" smtClean="0"/>
              <a:t>pre-sales</a:t>
            </a:r>
            <a:r>
              <a:rPr lang="fi-FI" sz="1400" dirty="0" smtClean="0"/>
              <a:t> </a:t>
            </a:r>
            <a:r>
              <a:rPr lang="fi-FI" sz="1400" dirty="0" err="1" smtClean="0"/>
              <a:t>campaign</a:t>
            </a:r>
            <a:endParaRPr lang="fi-FI" sz="1400" dirty="0" smtClean="0"/>
          </a:p>
          <a:p>
            <a:pPr lvl="1"/>
            <a:r>
              <a:rPr lang="fi-FI" sz="1400" dirty="0" err="1" smtClean="0"/>
              <a:t>Companies</a:t>
            </a:r>
            <a:r>
              <a:rPr lang="fi-FI" sz="1400" dirty="0" smtClean="0"/>
              <a:t>’ </a:t>
            </a:r>
            <a:r>
              <a:rPr lang="fi-FI" sz="1400" dirty="0" err="1" smtClean="0"/>
              <a:t>customers</a:t>
            </a:r>
            <a:r>
              <a:rPr lang="fi-FI" sz="1400" dirty="0" smtClean="0"/>
              <a:t> </a:t>
            </a:r>
            <a:r>
              <a:rPr lang="fi-FI" sz="1400" dirty="0" err="1" smtClean="0"/>
              <a:t>use</a:t>
            </a:r>
            <a:r>
              <a:rPr lang="fi-FI" sz="1400" dirty="0" smtClean="0"/>
              <a:t> 60 % of </a:t>
            </a:r>
            <a:r>
              <a:rPr lang="fi-FI" sz="1400" dirty="0" err="1" smtClean="0"/>
              <a:t>electrical</a:t>
            </a:r>
            <a:r>
              <a:rPr lang="fi-FI" sz="1400" dirty="0" smtClean="0"/>
              <a:t> </a:t>
            </a:r>
            <a:r>
              <a:rPr lang="fi-FI" sz="1400" dirty="0" err="1" smtClean="0"/>
              <a:t>household</a:t>
            </a:r>
            <a:r>
              <a:rPr lang="fi-FI" sz="1400" dirty="0" smtClean="0"/>
              <a:t> </a:t>
            </a:r>
            <a:r>
              <a:rPr lang="fi-FI" sz="1400" dirty="0" err="1" smtClean="0"/>
              <a:t>energy</a:t>
            </a:r>
            <a:r>
              <a:rPr lang="fi-FI" sz="1400" dirty="0" smtClean="0"/>
              <a:t> in Finland</a:t>
            </a:r>
          </a:p>
          <a:p>
            <a:r>
              <a:rPr lang="fi-FI" sz="1800" dirty="0" err="1" smtClean="0"/>
              <a:t>More</a:t>
            </a:r>
            <a:r>
              <a:rPr lang="fi-FI" sz="1800" dirty="0" smtClean="0"/>
              <a:t> </a:t>
            </a:r>
            <a:r>
              <a:rPr lang="fi-FI" sz="1800" dirty="0" err="1" smtClean="0"/>
              <a:t>than</a:t>
            </a:r>
            <a:r>
              <a:rPr lang="fi-FI" sz="1800" dirty="0" smtClean="0"/>
              <a:t> 2 </a:t>
            </a:r>
            <a:r>
              <a:rPr lang="fi-FI" sz="1800" dirty="0"/>
              <a:t>% of </a:t>
            </a:r>
            <a:r>
              <a:rPr lang="fi-FI" sz="1800" dirty="0" err="1"/>
              <a:t>Finnish</a:t>
            </a:r>
            <a:r>
              <a:rPr lang="fi-FI" sz="1800" dirty="0"/>
              <a:t> </a:t>
            </a:r>
            <a:r>
              <a:rPr lang="fi-FI" sz="1800" dirty="0" err="1"/>
              <a:t>household</a:t>
            </a:r>
            <a:r>
              <a:rPr lang="fi-FI" sz="1800" dirty="0"/>
              <a:t> </a:t>
            </a:r>
            <a:r>
              <a:rPr lang="fi-FI" sz="1800" dirty="0" err="1"/>
              <a:t>energy</a:t>
            </a:r>
            <a:r>
              <a:rPr lang="fi-FI" sz="1800" dirty="0"/>
              <a:t> </a:t>
            </a:r>
            <a:r>
              <a:rPr lang="fi-FI" sz="1800" dirty="0" err="1" smtClean="0"/>
              <a:t>consumers</a:t>
            </a:r>
            <a:r>
              <a:rPr lang="fi-FI" sz="1800" dirty="0" smtClean="0"/>
              <a:t> </a:t>
            </a:r>
            <a:r>
              <a:rPr lang="fi-FI" sz="1800" dirty="0" err="1" smtClean="0"/>
              <a:t>have</a:t>
            </a:r>
            <a:r>
              <a:rPr lang="fi-FI" sz="1800" dirty="0" smtClean="0"/>
              <a:t> </a:t>
            </a:r>
            <a:r>
              <a:rPr lang="fi-FI" sz="1800" dirty="0" err="1" smtClean="0"/>
              <a:t>used</a:t>
            </a:r>
            <a:r>
              <a:rPr lang="fi-FI" sz="1800" dirty="0" smtClean="0"/>
              <a:t> the </a:t>
            </a:r>
            <a:r>
              <a:rPr lang="fi-FI" sz="1800" dirty="0" err="1" smtClean="0"/>
              <a:t>service</a:t>
            </a:r>
            <a:r>
              <a:rPr lang="fi-FI" sz="1800" dirty="0" smtClean="0"/>
              <a:t> </a:t>
            </a:r>
            <a:r>
              <a:rPr lang="fi-FI" sz="1800" dirty="0" err="1" smtClean="0"/>
              <a:t>within</a:t>
            </a:r>
            <a:r>
              <a:rPr lang="fi-FI" sz="1800" dirty="0" smtClean="0"/>
              <a:t> the </a:t>
            </a:r>
            <a:r>
              <a:rPr lang="fi-FI" sz="1800" dirty="0" err="1" smtClean="0"/>
              <a:t>first</a:t>
            </a:r>
            <a:r>
              <a:rPr lang="fi-FI" sz="1800" dirty="0" smtClean="0"/>
              <a:t> </a:t>
            </a:r>
            <a:r>
              <a:rPr lang="fi-FI" sz="1800" dirty="0" err="1" smtClean="0"/>
              <a:t>month</a:t>
            </a:r>
            <a:r>
              <a:rPr lang="fi-FI" sz="1800" dirty="0" smtClean="0"/>
              <a:t>!</a:t>
            </a:r>
            <a:endParaRPr lang="fi-FI" sz="18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55F521-F3CB-45CB-B733-3EE40E0205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22596AF-A50C-4BB3-B402-EE74EABB4418}" type="datetime1">
              <a:rPr lang="fi-FI" smtClean="0"/>
              <a:pPr>
                <a:defRPr/>
              </a:pPr>
              <a:t>13.2.2012</a:t>
            </a:fld>
            <a:endParaRPr lang="fi-FI"/>
          </a:p>
        </p:txBody>
      </p:sp>
      <p:sp>
        <p:nvSpPr>
          <p:cNvPr id="8" name="AutoShape 2" descr="http://exove.fi/grandone2012/img/sahkovertailu_3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20" name="Picture 4" descr="http://exove.fi/grandone2012/img/savel_flow_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57108"/>
            <a:ext cx="4532313" cy="323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Kuva 20" descr="Sähkövertailu.fi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6" y="620688"/>
            <a:ext cx="3291840" cy="41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430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nomadigital_guide">
  <a:themeElements>
    <a:clrScheme name="Sanomanews 1">
      <a:dk1>
        <a:srgbClr val="000000"/>
      </a:dk1>
      <a:lt1>
        <a:srgbClr val="FFFFFF"/>
      </a:lt1>
      <a:dk2>
        <a:srgbClr val="083E78"/>
      </a:dk2>
      <a:lt2>
        <a:srgbClr val="B1D1EC"/>
      </a:lt2>
      <a:accent1>
        <a:srgbClr val="083E78"/>
      </a:accent1>
      <a:accent2>
        <a:srgbClr val="CA5227"/>
      </a:accent2>
      <a:accent3>
        <a:srgbClr val="FFFFFF"/>
      </a:accent3>
      <a:accent4>
        <a:srgbClr val="000000"/>
      </a:accent4>
      <a:accent5>
        <a:srgbClr val="AAAFBE"/>
      </a:accent5>
      <a:accent6>
        <a:srgbClr val="B74922"/>
      </a:accent6>
      <a:hlink>
        <a:srgbClr val="4D93CC"/>
      </a:hlink>
      <a:folHlink>
        <a:srgbClr val="F5D86C"/>
      </a:folHlink>
    </a:clrScheme>
    <a:fontScheme name="Sanomanew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anomanews 1">
        <a:dk1>
          <a:srgbClr val="000000"/>
        </a:dk1>
        <a:lt1>
          <a:srgbClr val="FFFFFF"/>
        </a:lt1>
        <a:dk2>
          <a:srgbClr val="083E78"/>
        </a:dk2>
        <a:lt2>
          <a:srgbClr val="B1D1EC"/>
        </a:lt2>
        <a:accent1>
          <a:srgbClr val="083E78"/>
        </a:accent1>
        <a:accent2>
          <a:srgbClr val="CA5227"/>
        </a:accent2>
        <a:accent3>
          <a:srgbClr val="FFFFFF"/>
        </a:accent3>
        <a:accent4>
          <a:srgbClr val="000000"/>
        </a:accent4>
        <a:accent5>
          <a:srgbClr val="AAAFBE"/>
        </a:accent5>
        <a:accent6>
          <a:srgbClr val="B74922"/>
        </a:accent6>
        <a:hlink>
          <a:srgbClr val="4D93CC"/>
        </a:hlink>
        <a:folHlink>
          <a:srgbClr val="F5D86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3E78"/>
      </a:dk2>
      <a:lt2>
        <a:srgbClr val="B1D1EC"/>
      </a:lt2>
      <a:accent1>
        <a:srgbClr val="6F233A"/>
      </a:accent1>
      <a:accent2>
        <a:srgbClr val="CA5227"/>
      </a:accent2>
      <a:accent3>
        <a:srgbClr val="FFFFFF"/>
      </a:accent3>
      <a:accent4>
        <a:srgbClr val="000000"/>
      </a:accent4>
      <a:accent5>
        <a:srgbClr val="BBACAE"/>
      </a:accent5>
      <a:accent6>
        <a:srgbClr val="B74922"/>
      </a:accent6>
      <a:hlink>
        <a:srgbClr val="4D93CC"/>
      </a:hlink>
      <a:folHlink>
        <a:srgbClr val="F5D86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3E78"/>
      </a:dk2>
      <a:lt2>
        <a:srgbClr val="B1D1EC"/>
      </a:lt2>
      <a:accent1>
        <a:srgbClr val="6F233A"/>
      </a:accent1>
      <a:accent2>
        <a:srgbClr val="CA5227"/>
      </a:accent2>
      <a:accent3>
        <a:srgbClr val="FFFFFF"/>
      </a:accent3>
      <a:accent4>
        <a:srgbClr val="000000"/>
      </a:accent4>
      <a:accent5>
        <a:srgbClr val="BBACAE"/>
      </a:accent5>
      <a:accent6>
        <a:srgbClr val="B74922"/>
      </a:accent6>
      <a:hlink>
        <a:srgbClr val="4D93CC"/>
      </a:hlink>
      <a:folHlink>
        <a:srgbClr val="F5D86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83E78"/>
    </a:dk2>
    <a:lt2>
      <a:srgbClr val="B1D1EC"/>
    </a:lt2>
    <a:accent1>
      <a:srgbClr val="6F233A"/>
    </a:accent1>
    <a:accent2>
      <a:srgbClr val="CA5227"/>
    </a:accent2>
    <a:accent3>
      <a:srgbClr val="FFFFFF"/>
    </a:accent3>
    <a:accent4>
      <a:srgbClr val="000000"/>
    </a:accent4>
    <a:accent5>
      <a:srgbClr val="BBACAE"/>
    </a:accent5>
    <a:accent6>
      <a:srgbClr val="B74922"/>
    </a:accent6>
    <a:hlink>
      <a:srgbClr val="4D93CC"/>
    </a:hlink>
    <a:folHlink>
      <a:srgbClr val="F5D86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2397</TotalTime>
  <Words>314</Words>
  <Application>Microsoft Office PowerPoint</Application>
  <PresentationFormat>A4-paperi (210 x 297 mm)</PresentationFormat>
  <Paragraphs>44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sanomadigital_guide</vt:lpstr>
      <vt:lpstr>Consumer focus</vt:lpstr>
      <vt:lpstr>Supplier focus</vt:lpstr>
      <vt:lpstr>Brand and features</vt:lpstr>
      <vt:lpstr>Results</vt:lpstr>
    </vt:vector>
  </TitlesOfParts>
  <Manager>Ritva Lassila / Sanomanews</Manager>
  <Company>Sanoma Osakeyhtiö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Sanoma PowerPoint</dc:title>
  <dc:subject>Example slides</dc:subject>
  <dc:creator>tnasa</dc:creator>
  <cp:lastModifiedBy>Ville Heinonen</cp:lastModifiedBy>
  <cp:revision>205</cp:revision>
  <cp:lastPrinted>2002-04-03T05:11:04Z</cp:lastPrinted>
  <dcterms:created xsi:type="dcterms:W3CDTF">2008-11-10T14:00:56Z</dcterms:created>
  <dcterms:modified xsi:type="dcterms:W3CDTF">2012-02-13T12:50:04Z</dcterms:modified>
</cp:coreProperties>
</file>