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  <p:sldId id="268" r:id="rId11"/>
    <p:sldId id="272" r:id="rId12"/>
    <p:sldId id="271" r:id="rId13"/>
    <p:sldId id="270" r:id="rId14"/>
    <p:sldId id="269" r:id="rId15"/>
    <p:sldId id="267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59" r:id="rId35"/>
    <p:sldId id="291" r:id="rId36"/>
    <p:sldId id="292" r:id="rId37"/>
    <p:sldId id="294" r:id="rId38"/>
    <p:sldId id="293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9" name="Rectangle 38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124200"/>
            <a:ext cx="5592763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buClr>
                <a:srgbClr val="CC0000"/>
              </a:buClr>
              <a:buSzPct val="120000"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11650" name="Rectangle 38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570163"/>
            <a:ext cx="5592763" cy="457200"/>
          </a:xfrm>
        </p:spPr>
        <p:txBody>
          <a:bodyPr bIns="45720"/>
          <a:lstStyle>
            <a:lvl1pPr>
              <a:buClr>
                <a:srgbClr val="CC0000"/>
              </a:buClr>
              <a:buSzPct val="120000"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1652" name="Line 388"/>
          <p:cNvSpPr>
            <a:spLocks noChangeShapeType="1"/>
          </p:cNvSpPr>
          <p:nvPr/>
        </p:nvSpPr>
        <p:spPr bwMode="auto">
          <a:xfrm flipH="1" flipV="1">
            <a:off x="0" y="3048000"/>
            <a:ext cx="914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53" name="Line 389"/>
          <p:cNvSpPr>
            <a:spLocks noChangeShapeType="1"/>
          </p:cNvSpPr>
          <p:nvPr/>
        </p:nvSpPr>
        <p:spPr bwMode="auto">
          <a:xfrm>
            <a:off x="2309813" y="2209800"/>
            <a:ext cx="0" cy="990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654" name="Picture 390" descr="Digita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835650"/>
            <a:ext cx="4422775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47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15900"/>
            <a:ext cx="2171700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5900"/>
            <a:ext cx="6362700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79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94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2049673"/>
            <a:ext cx="6818313" cy="1362075"/>
          </a:xfrm>
          <a:noFill/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505200"/>
            <a:ext cx="6818313" cy="1500187"/>
          </a:xfrm>
          <a:noFill/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0" y="3429000"/>
            <a:ext cx="9144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524000" y="2815087"/>
            <a:ext cx="0" cy="838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787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06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06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136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41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47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35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8572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97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8425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5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625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533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tabLst>
                <a:tab pos="228600" algn="ctr"/>
                <a:tab pos="342900" algn="l"/>
              </a:tabLst>
              <a:defRPr sz="900" b="0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159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819275" y="73025"/>
            <a:ext cx="0" cy="7651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719138"/>
            <a:ext cx="86868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2513" y="6553200"/>
            <a:ext cx="1793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000" b="0">
                <a:solidFill>
                  <a:schemeClr val="folHlink"/>
                </a:solidFill>
              </a:defRPr>
            </a:lvl1pPr>
          </a:lstStyle>
          <a:p>
            <a:fld id="{E1226E17-685F-444C-9AF8-90283BFC1DB7}" type="slidenum">
              <a:rPr lang="en-US" smtClean="0"/>
              <a:t>‹#›</a:t>
            </a:fld>
            <a:endParaRPr lang="en-US"/>
          </a:p>
        </p:txBody>
      </p:sp>
      <p:sp>
        <p:nvSpPr>
          <p:cNvPr id="1275" name="Rectangle 251"/>
          <p:cNvSpPr>
            <a:spLocks noChangeArrowheads="1"/>
          </p:cNvSpPr>
          <p:nvPr/>
        </p:nvSpPr>
        <p:spPr bwMode="auto">
          <a:xfrm>
            <a:off x="7086600" y="6607175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/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sz="1000" b="0">
                <a:solidFill>
                  <a:schemeClr val="folHlink"/>
                </a:solidFill>
              </a:rPr>
              <a:t>Onscreen Deck Client Name</a:t>
            </a:r>
          </a:p>
        </p:txBody>
      </p:sp>
      <p:sp>
        <p:nvSpPr>
          <p:cNvPr id="1276" name="Line 252"/>
          <p:cNvSpPr>
            <a:spLocks noChangeShapeType="1"/>
          </p:cNvSpPr>
          <p:nvPr/>
        </p:nvSpPr>
        <p:spPr bwMode="auto">
          <a:xfrm>
            <a:off x="8534400" y="6553200"/>
            <a:ext cx="0" cy="228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" name="Line 254"/>
          <p:cNvSpPr>
            <a:spLocks noChangeShapeType="1"/>
          </p:cNvSpPr>
          <p:nvPr/>
        </p:nvSpPr>
        <p:spPr bwMode="auto">
          <a:xfrm>
            <a:off x="376238" y="6629400"/>
            <a:ext cx="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sp>
        <p:nvSpPr>
          <p:cNvPr id="1279" name="Line 255"/>
          <p:cNvSpPr>
            <a:spLocks noChangeShapeType="1"/>
          </p:cNvSpPr>
          <p:nvPr/>
        </p:nvSpPr>
        <p:spPr bwMode="auto">
          <a:xfrm>
            <a:off x="541338" y="6629400"/>
            <a:ext cx="0" cy="152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tIns="91440" bIns="91440" anchor="ctr"/>
          <a:lstStyle/>
          <a:p>
            <a:endParaRPr lang="en-US"/>
          </a:p>
        </p:txBody>
      </p:sp>
      <p:graphicFrame>
        <p:nvGraphicFramePr>
          <p:cNvPr id="1286" name="Object 262"/>
          <p:cNvGraphicFramePr>
            <a:graphicFrameLocks noChangeAspect="1"/>
          </p:cNvGraphicFramePr>
          <p:nvPr/>
        </p:nvGraphicFramePr>
        <p:xfrm>
          <a:off x="228600" y="396875"/>
          <a:ext cx="1490663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14" imgW="1237595" imgH="176769" progId="Photoshop.Image.6">
                  <p:embed/>
                </p:oleObj>
              </mc:Choice>
              <mc:Fallback>
                <p:oleObj name="Image" r:id="rId14" imgW="1237595" imgH="176769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96875"/>
                        <a:ext cx="1490663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6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folHlink"/>
        </a:buClr>
        <a:buSzPct val="130000"/>
        <a:defRPr sz="2400" b="1">
          <a:solidFill>
            <a:srgbClr val="000000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defRPr sz="2000" b="0">
          <a:solidFill>
            <a:srgbClr val="000000"/>
          </a:solidFill>
          <a:latin typeface="+mn-lt"/>
          <a:ea typeface="+mn-ea"/>
          <a:cs typeface="+mn-cs"/>
        </a:defRPr>
      </a:lvl1pPr>
      <a:lvl2pPr marL="401638" indent="-287338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b="0">
          <a:solidFill>
            <a:srgbClr val="000000"/>
          </a:solidFill>
          <a:latin typeface="+mn-lt"/>
        </a:defRPr>
      </a:lvl2pPr>
      <a:lvl3pPr marL="804863" indent="-2889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Char char="–"/>
        <a:defRPr sz="2000" b="0">
          <a:solidFill>
            <a:srgbClr val="000000"/>
          </a:solidFill>
          <a:latin typeface="+mn-lt"/>
        </a:defRPr>
      </a:lvl3pPr>
      <a:lvl4pPr marL="1195388" indent="-2762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b="0">
          <a:solidFill>
            <a:srgbClr val="000000"/>
          </a:solidFill>
          <a:latin typeface="+mn-lt"/>
        </a:defRPr>
      </a:lvl4pPr>
      <a:lvl5pPr marL="1598613" indent="-2889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Char char="–"/>
        <a:defRPr sz="2000" b="0">
          <a:solidFill>
            <a:srgbClr val="000000"/>
          </a:solidFill>
          <a:latin typeface="+mn-lt"/>
        </a:defRPr>
      </a:lvl5pPr>
      <a:lvl6pPr marL="2055813" indent="-2889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Char char="–"/>
        <a:defRPr sz="2000" b="1">
          <a:solidFill>
            <a:srgbClr val="000000"/>
          </a:solidFill>
          <a:latin typeface="+mn-lt"/>
        </a:defRPr>
      </a:lvl6pPr>
      <a:lvl7pPr marL="2513013" indent="-2889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Char char="–"/>
        <a:defRPr sz="2000" b="1">
          <a:solidFill>
            <a:srgbClr val="000000"/>
          </a:solidFill>
          <a:latin typeface="+mn-lt"/>
        </a:defRPr>
      </a:lvl7pPr>
      <a:lvl8pPr marL="2970213" indent="-2889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Char char="–"/>
        <a:defRPr sz="2000" b="1">
          <a:solidFill>
            <a:srgbClr val="000000"/>
          </a:solidFill>
          <a:latin typeface="+mn-lt"/>
        </a:defRPr>
      </a:lvl8pPr>
      <a:lvl9pPr marL="3427413" indent="-288925" algn="l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Char char="–"/>
        <a:defRPr sz="20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Tools, Tools, Tools!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SEO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60231"/>
      </p:ext>
    </p:extLst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Site Tools Chrome Extension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473489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7245" y="2514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chrome.google.com/</a:t>
            </a:r>
            <a:r>
              <a:rPr lang="en-US" dirty="0" err="1">
                <a:solidFill>
                  <a:schemeClr val="tx2"/>
                </a:solidFill>
              </a:rPr>
              <a:t>webstore</a:t>
            </a:r>
            <a:r>
              <a:rPr lang="en-US" dirty="0">
                <a:solidFill>
                  <a:schemeClr val="tx2"/>
                </a:solidFill>
              </a:rPr>
              <a:t>/detail/</a:t>
            </a:r>
            <a:r>
              <a:rPr lang="en-US" dirty="0" err="1">
                <a:solidFill>
                  <a:schemeClr val="tx2"/>
                </a:solidFill>
              </a:rPr>
              <a:t>diahigjngdnkdgajdbpjdeomopbpkjjc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6877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Site Tools Chrome Extension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85875"/>
            <a:ext cx="73533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77525"/>
      </p:ext>
    </p:extLst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Site Tools Chrome Extension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95400"/>
            <a:ext cx="73533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882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Site Tools Chrome Extension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76350"/>
            <a:ext cx="73533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553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Site Tools Chrome Extension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285875"/>
            <a:ext cx="73628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8402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Site Tools Chrome Extension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95400"/>
            <a:ext cx="73342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010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SEOmoz</a:t>
            </a:r>
            <a:r>
              <a:rPr lang="en-US" dirty="0" smtClean="0"/>
              <a:t> Pro Tools &amp; Campaign Manager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187450"/>
            <a:ext cx="870585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71018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SEOmoz</a:t>
            </a:r>
            <a:r>
              <a:rPr lang="en-US" dirty="0" smtClean="0"/>
              <a:t> Pro Tools &amp; Campaign Manager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14400"/>
            <a:ext cx="35909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5814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4724400" cy="13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336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SEOmoz</a:t>
            </a:r>
            <a:r>
              <a:rPr lang="en-US" dirty="0" smtClean="0"/>
              <a:t> Pro Tools &amp; Campaign Manager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65975" cy="4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893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 Chrome Extension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50512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3261" y="25146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chrome.google.com/</a:t>
            </a:r>
            <a:r>
              <a:rPr lang="en-US" dirty="0" err="1">
                <a:solidFill>
                  <a:schemeClr val="tx2"/>
                </a:solidFill>
              </a:rPr>
              <a:t>webstore</a:t>
            </a:r>
            <a:r>
              <a:rPr lang="en-US" dirty="0">
                <a:solidFill>
                  <a:schemeClr val="tx2"/>
                </a:solidFill>
              </a:rPr>
              <a:t>/detail/</a:t>
            </a:r>
            <a:r>
              <a:rPr lang="en-US" dirty="0" err="1">
                <a:solidFill>
                  <a:schemeClr val="tx2"/>
                </a:solidFill>
              </a:rPr>
              <a:t>bfbameneiokkgbdmiekhjnmfkcnldhhm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27656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to grind your 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13241"/>
      </p:ext>
    </p:extLst>
  </p:cSld>
  <p:clrMapOvr>
    <a:masterClrMapping/>
  </p:clrMapOvr>
  <p:transition spd="med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 Chrome Extension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805113"/>
            <a:ext cx="71532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562731"/>
      </p:ext>
    </p:extLst>
  </p:cSld>
  <p:clrMapOvr>
    <a:masterClrMapping/>
  </p:clrMapOvr>
  <p:transition spd="med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 Chrome Extension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0313"/>
            <a:ext cx="7162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2328"/>
      </p:ext>
    </p:extLst>
  </p:cSld>
  <p:clrMapOvr>
    <a:masterClrMapping/>
  </p:clrMapOvr>
  <p:transition spd="med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 Chrome Extension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624138"/>
            <a:ext cx="7124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847635"/>
      </p:ext>
    </p:extLst>
  </p:cSld>
  <p:clrMapOvr>
    <a:masterClrMapping/>
  </p:clrMapOvr>
  <p:transition spd="med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 Chrome Extension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74143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03761"/>
      </p:ext>
    </p:extLst>
  </p:cSld>
  <p:clrMapOvr>
    <a:masterClrMapping/>
  </p:clrMapOvr>
  <p:transition spd="med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Developer Chrome Extension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819400"/>
            <a:ext cx="7124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92886"/>
      </p:ext>
    </p:extLst>
  </p:cSld>
  <p:clrMapOvr>
    <a:masterClrMapping/>
  </p:clrMapOvr>
  <p:transition spd="med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Headers Chrome Extension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684764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438400"/>
            <a:ext cx="7500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chrome.google.com/</a:t>
            </a:r>
            <a:r>
              <a:rPr lang="en-US" dirty="0" err="1">
                <a:solidFill>
                  <a:schemeClr val="tx2"/>
                </a:solidFill>
              </a:rPr>
              <a:t>webstore</a:t>
            </a:r>
            <a:r>
              <a:rPr lang="en-US" dirty="0">
                <a:solidFill>
                  <a:schemeClr val="tx2"/>
                </a:solidFill>
              </a:rPr>
              <a:t>/detail/</a:t>
            </a:r>
            <a:r>
              <a:rPr lang="en-US" dirty="0" err="1">
                <a:solidFill>
                  <a:schemeClr val="tx2"/>
                </a:solidFill>
              </a:rPr>
              <a:t>hplfkkmefamockhligfdcfgfnbcdddbg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6721"/>
      </p:ext>
    </p:extLst>
  </p:cSld>
  <p:clrMapOvr>
    <a:masterClrMapping/>
  </p:clrMapOvr>
  <p:transition spd="med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HTTP Headers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447925"/>
            <a:ext cx="49625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19523"/>
      </p:ext>
    </p:extLst>
  </p:cSld>
  <p:clrMapOvr>
    <a:masterClrMapping/>
  </p:clrMapOvr>
  <p:transition spd="med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PageSpeed</a:t>
            </a:r>
            <a:r>
              <a:rPr lang="en-US" dirty="0" smtClean="0"/>
              <a:t> Chrome Extension</a:t>
            </a:r>
            <a:endParaRPr lang="en-US" dirty="0"/>
          </a:p>
        </p:txBody>
      </p:sp>
      <p:pic>
        <p:nvPicPr>
          <p:cNvPr id="25602" name="Picture 2" descr="https://developers.google.com/speed/docs/insights/images/chrome_ui_welc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24124"/>
            <a:ext cx="71247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33204"/>
      </p:ext>
    </p:extLst>
  </p:cSld>
  <p:clrMapOvr>
    <a:masterClrMapping/>
  </p:clrMapOvr>
  <p:transition spd="med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PageSpeed</a:t>
            </a:r>
            <a:r>
              <a:rPr lang="en-US" dirty="0" smtClean="0"/>
              <a:t> – How To Get 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9812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developers.google.com/speed/docs/insights/</a:t>
            </a:r>
            <a:r>
              <a:rPr lang="en-US" dirty="0" err="1" smtClean="0">
                <a:solidFill>
                  <a:schemeClr val="tx2"/>
                </a:solidFill>
              </a:rPr>
              <a:t>using_chrome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7650" name="Picture 2" descr="https://developers.google.com/speed/docs/insights/images/chrome_about_fla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667000"/>
            <a:ext cx="49720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03488"/>
      </p:ext>
    </p:extLst>
  </p:cSld>
  <p:clrMapOvr>
    <a:masterClrMapping/>
  </p:clrMapOvr>
  <p:transition spd="med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Rich Snippets Testing Tool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85186"/>
            <a:ext cx="6553200" cy="46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1066800"/>
            <a:ext cx="5057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www.google.com/webmasters/tools/richsnippets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80614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 Optimization Toolkit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" y="1905000"/>
            <a:ext cx="9077754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86440"/>
      </p:ext>
    </p:extLst>
  </p:cSld>
  <p:clrMapOvr>
    <a:masterClrMapping/>
  </p:clrMapOvr>
  <p:transition spd="med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Rich Snippets Testing Tool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37824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85292"/>
      </p:ext>
    </p:extLst>
  </p:cSld>
  <p:clrMapOvr>
    <a:masterClrMapping/>
  </p:clrMapOvr>
  <p:transition spd="med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HTTP Header Tool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8655"/>
            <a:ext cx="8772525" cy="394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12308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www.tomanthony.co.uk/tools/bulk-http-header-compare/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85166"/>
      </p:ext>
    </p:extLst>
  </p:cSld>
  <p:clrMapOvr>
    <a:masterClrMapping/>
  </p:clrMapOvr>
  <p:transition spd="med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HTTP Header Tool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14400"/>
            <a:ext cx="8834437" cy="540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97032"/>
      </p:ext>
    </p:extLst>
  </p:cSld>
  <p:clrMapOvr>
    <a:masterClrMapping/>
  </p:clrMapOvr>
  <p:transition spd="med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Tools for Excel</a:t>
            </a:r>
            <a:endParaRPr lang="en-US" dirty="0"/>
          </a:p>
        </p:txBody>
      </p:sp>
      <p:pic>
        <p:nvPicPr>
          <p:cNvPr id="32770" name="Picture 2" descr="http://nielsbosma.se/wp-content/uploads/2011/01/SeoT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543800" cy="13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7526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nielsbosma.se/projects/</a:t>
            </a:r>
            <a:r>
              <a:rPr lang="en-US" dirty="0" err="1" smtClean="0">
                <a:solidFill>
                  <a:schemeClr val="tx2"/>
                </a:solidFill>
              </a:rPr>
              <a:t>seotools</a:t>
            </a:r>
            <a:r>
              <a:rPr lang="en-US" dirty="0" smtClean="0">
                <a:solidFill>
                  <a:schemeClr val="tx2"/>
                </a:solidFill>
              </a:rPr>
              <a:t>/download/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100" y="4876800"/>
            <a:ext cx="453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nielsbosma.se/projects/</a:t>
            </a:r>
            <a:r>
              <a:rPr lang="en-US" dirty="0" err="1" smtClean="0">
                <a:solidFill>
                  <a:schemeClr val="tx2"/>
                </a:solidFill>
              </a:rPr>
              <a:t>seotools</a:t>
            </a:r>
            <a:r>
              <a:rPr lang="en-US" dirty="0" smtClean="0">
                <a:solidFill>
                  <a:schemeClr val="tx2"/>
                </a:solidFill>
              </a:rPr>
              <a:t>/functions/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613"/>
      </p:ext>
    </p:extLst>
  </p:cSld>
  <p:clrMapOvr>
    <a:masterClrMapping/>
  </p:clrMapOvr>
  <p:transition spd="med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390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AuthorityLabs</a:t>
            </a:r>
            <a:endParaRPr lang="en-US" dirty="0"/>
          </a:p>
        </p:txBody>
      </p:sp>
      <p:pic>
        <p:nvPicPr>
          <p:cNvPr id="33794" name="Picture 2" descr="http://s3.amazonaws.com/main-sites-files/authoritylab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8002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authoritylabs.com/wp-content/themes/thesis_18/custom/images/reporting-example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11" y="2668275"/>
            <a:ext cx="6443089" cy="34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627" y="129540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authoritylabs.com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67604"/>
      </p:ext>
    </p:extLst>
  </p:cSld>
  <p:clrMapOvr>
    <a:masterClrMapping/>
  </p:clrMapOvr>
  <p:transition spd="med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SEMRush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" y="2362200"/>
            <a:ext cx="872520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1535668"/>
            <a:ext cx="2185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www.semrush.com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31132"/>
      </p:ext>
    </p:extLst>
  </p:cSld>
  <p:clrMapOvr>
    <a:masterClrMapping/>
  </p:clrMapOvr>
  <p:transition spd="med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Quantcast</a:t>
            </a:r>
            <a:endParaRPr lang="en-US" dirty="0"/>
          </a:p>
        </p:txBody>
      </p:sp>
      <p:pic>
        <p:nvPicPr>
          <p:cNvPr id="35842" name="Picture 2" descr="http://ak.quantcast.com/images/logoPlusTag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17240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019425"/>
            <a:ext cx="68199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5464" y="1535668"/>
            <a:ext cx="2300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www.quantcast.com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23536"/>
      </p:ext>
    </p:extLst>
  </p:cSld>
  <p:clrMapOvr>
    <a:masterClrMapping/>
  </p:clrMapOvr>
  <p:transition spd="med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Analytics</a:t>
            </a:r>
            <a:endParaRPr lang="en-US" dirty="0"/>
          </a:p>
        </p:txBody>
      </p:sp>
      <p:pic>
        <p:nvPicPr>
          <p:cNvPr id="36866" name="Picture 2" descr="http://www.google.com/analytics/images/GA_Home_Hero_03_M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819400"/>
            <a:ext cx="87058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447800"/>
            <a:ext cx="2581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10036"/>
      </p:ext>
    </p:extLst>
  </p:cSld>
  <p:clrMapOvr>
    <a:masterClrMapping/>
  </p:clrMapOvr>
  <p:transition spd="med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Demo Time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752600" y="3962400"/>
            <a:ext cx="55927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120000"/>
              <a:defRPr sz="20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01638" indent="-287338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b="0">
                <a:solidFill>
                  <a:srgbClr val="000000"/>
                </a:solidFill>
                <a:latin typeface="+mn-lt"/>
              </a:defRPr>
            </a:lvl2pPr>
            <a:lvl3pPr marL="804863" indent="-2889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b="0">
                <a:solidFill>
                  <a:srgbClr val="000000"/>
                </a:solidFill>
                <a:latin typeface="+mn-lt"/>
              </a:defRPr>
            </a:lvl3pPr>
            <a:lvl4pPr marL="1195388" indent="-2762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 b="0">
                <a:solidFill>
                  <a:srgbClr val="000000"/>
                </a:solidFill>
                <a:latin typeface="+mn-lt"/>
              </a:defRPr>
            </a:lvl4pPr>
            <a:lvl5pPr marL="1598613" indent="-2889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b="0">
                <a:solidFill>
                  <a:srgbClr val="000000"/>
                </a:solidFill>
                <a:latin typeface="+mn-lt"/>
              </a:defRPr>
            </a:lvl5pPr>
            <a:lvl6pPr marL="2055813" indent="-2889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b="1">
                <a:solidFill>
                  <a:srgbClr val="000000"/>
                </a:solidFill>
                <a:latin typeface="+mn-lt"/>
              </a:defRPr>
            </a:lvl6pPr>
            <a:lvl7pPr marL="2513013" indent="-2889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b="1">
                <a:solidFill>
                  <a:srgbClr val="000000"/>
                </a:solidFill>
                <a:latin typeface="+mn-lt"/>
              </a:defRPr>
            </a:lvl7pPr>
            <a:lvl8pPr marL="2970213" indent="-2889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b="1">
                <a:solidFill>
                  <a:srgbClr val="000000"/>
                </a:solidFill>
                <a:latin typeface="+mn-lt"/>
              </a:defRPr>
            </a:lvl8pPr>
            <a:lvl9pPr marL="3427413" indent="-288925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 b="1">
                <a:solidFill>
                  <a:srgbClr val="000000"/>
                </a:solidFill>
                <a:latin typeface="+mn-lt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Thanks for Attending!</a:t>
            </a:r>
          </a:p>
          <a:p>
            <a:pPr algn="ctr"/>
            <a:r>
              <a:rPr lang="en-US" dirty="0" smtClean="0"/>
              <a:t>evan.fishkin@digitas.com</a:t>
            </a:r>
          </a:p>
          <a:p>
            <a:pPr algn="ctr"/>
            <a:r>
              <a:rPr lang="en-US" dirty="0" smtClean="0"/>
              <a:t>212-610-5300</a:t>
            </a:r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efishkin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90213"/>
      </p:ext>
    </p:extLst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Optimization Toolkit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599"/>
            <a:ext cx="8686800" cy="548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72456"/>
      </p:ext>
    </p:extLst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Engine Optimization Toolkit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257800" cy="572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334725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Toolkit – How To Get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www.microsoft.com/web/downloads/platform.aspx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6" name="Picture 2" descr="http://blogs.microsoft.co.il/blogs/linqed/image_151CDF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4387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2139"/>
      </p:ext>
    </p:extLst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Chrome</a:t>
            </a:r>
            <a:endParaRPr lang="en-US" dirty="0"/>
          </a:p>
        </p:txBody>
      </p:sp>
      <p:pic>
        <p:nvPicPr>
          <p:cNvPr id="5122" name="Picture 2" descr="http://3.bp.blogspot.com/_dH0q9hvpVHg/S9ruttNk4WI/AAAAAAAAD94/KsYcHzVhN4U/s400/Google+Ch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42169"/>
            <a:ext cx="3429000" cy="301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61957"/>
      </p:ext>
    </p:extLst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Chrome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428750"/>
            <a:ext cx="739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36405"/>
      </p:ext>
    </p:extLst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Chrome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214438"/>
            <a:ext cx="59817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198316"/>
      </p:ext>
    </p:extLst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Onscreen_Deck_Template">
  <a:themeElements>
    <a:clrScheme name="">
      <a:dk1>
        <a:srgbClr val="000000"/>
      </a:dk1>
      <a:lt1>
        <a:srgbClr val="FFFFFF"/>
      </a:lt1>
      <a:dk2>
        <a:srgbClr val="BA0000"/>
      </a:dk2>
      <a:lt2>
        <a:srgbClr val="DDDDDD"/>
      </a:lt2>
      <a:accent1>
        <a:srgbClr val="777777"/>
      </a:accent1>
      <a:accent2>
        <a:srgbClr val="292929"/>
      </a:accent2>
      <a:accent3>
        <a:srgbClr val="FFFFFF"/>
      </a:accent3>
      <a:accent4>
        <a:srgbClr val="000000"/>
      </a:accent4>
      <a:accent5>
        <a:srgbClr val="BDBDBD"/>
      </a:accent5>
      <a:accent6>
        <a:srgbClr val="242424"/>
      </a:accent6>
      <a:hlink>
        <a:srgbClr val="C0C0C0"/>
      </a:hlink>
      <a:folHlink>
        <a:srgbClr val="5F5F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chemeClr val="tx2"/>
          </a:buClr>
          <a:buSzTx/>
          <a:buFont typeface="Wingdings" pitchFamily="2" charset="2"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777777"/>
        </a:dk1>
        <a:lt1>
          <a:srgbClr val="FFFFFF"/>
        </a:lt1>
        <a:dk2>
          <a:srgbClr val="00172E"/>
        </a:dk2>
        <a:lt2>
          <a:srgbClr val="FFFFFF"/>
        </a:lt2>
        <a:accent1>
          <a:srgbClr val="AC0000"/>
        </a:accent1>
        <a:accent2>
          <a:srgbClr val="336699"/>
        </a:accent2>
        <a:accent3>
          <a:srgbClr val="AAABAD"/>
        </a:accent3>
        <a:accent4>
          <a:srgbClr val="DADADA"/>
        </a:accent4>
        <a:accent5>
          <a:srgbClr val="D2AAAA"/>
        </a:accent5>
        <a:accent6>
          <a:srgbClr val="2D5C8A"/>
        </a:accent6>
        <a:hlink>
          <a:srgbClr val="006666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FFFFFF"/>
        </a:dk1>
        <a:lt1>
          <a:srgbClr val="FFFFFF"/>
        </a:lt1>
        <a:dk2>
          <a:srgbClr val="AC0000"/>
        </a:dk2>
        <a:lt2>
          <a:srgbClr val="777777"/>
        </a:lt2>
        <a:accent1>
          <a:srgbClr val="336699"/>
        </a:accent1>
        <a:accent2>
          <a:srgbClr val="008A64"/>
        </a:accent2>
        <a:accent3>
          <a:srgbClr val="FFFFFF"/>
        </a:accent3>
        <a:accent4>
          <a:srgbClr val="DADADA"/>
        </a:accent4>
        <a:accent5>
          <a:srgbClr val="ADB8CA"/>
        </a:accent5>
        <a:accent6>
          <a:srgbClr val="007D5A"/>
        </a:accent6>
        <a:hlink>
          <a:srgbClr val="C0C0C0"/>
        </a:hlink>
        <a:folHlink>
          <a:srgbClr val="862C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Onscreen_Deck_Template</Template>
  <TotalTime>165</TotalTime>
  <Words>185</Words>
  <Application>Microsoft Office PowerPoint</Application>
  <PresentationFormat>On-screen Show (4:3)</PresentationFormat>
  <Paragraphs>57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Onscreen_Deck_Template</vt:lpstr>
      <vt:lpstr>Image</vt:lpstr>
      <vt:lpstr>SEO Tools</vt:lpstr>
      <vt:lpstr>Technical tools</vt:lpstr>
      <vt:lpstr>Search Engine Optimization Toolkit</vt:lpstr>
      <vt:lpstr>Search Engine Optimization Toolkit</vt:lpstr>
      <vt:lpstr>Search Engine Optimization Toolkit</vt:lpstr>
      <vt:lpstr>SEO Toolkit – How To Get It</vt:lpstr>
      <vt:lpstr>Google Chrome</vt:lpstr>
      <vt:lpstr>Google Chrome</vt:lpstr>
      <vt:lpstr>Google Chrome</vt:lpstr>
      <vt:lpstr>SEO Site Tools Chrome Extension</vt:lpstr>
      <vt:lpstr>SEO Site Tools Chrome Extension</vt:lpstr>
      <vt:lpstr>SEO Site Tools Chrome Extension</vt:lpstr>
      <vt:lpstr>SEO Site Tools Chrome Extension</vt:lpstr>
      <vt:lpstr>SEO Site Tools Chrome Extension</vt:lpstr>
      <vt:lpstr>SEO Site Tools Chrome Extension</vt:lpstr>
      <vt:lpstr>SEOmoz Pro Tools &amp; Campaign Manager</vt:lpstr>
      <vt:lpstr>SEOmoz Pro Tools &amp; Campaign Manager</vt:lpstr>
      <vt:lpstr>SEOmoz Pro Tools &amp; Campaign Manager</vt:lpstr>
      <vt:lpstr>Web Developer Chrome Extension</vt:lpstr>
      <vt:lpstr>Web Developer Chrome Extension</vt:lpstr>
      <vt:lpstr>Web Developer Chrome Extension</vt:lpstr>
      <vt:lpstr>Web Developer Chrome Extension</vt:lpstr>
      <vt:lpstr>Web Developer Chrome Extension</vt:lpstr>
      <vt:lpstr>Web Developer Chrome Extension</vt:lpstr>
      <vt:lpstr>HTTP Headers Chrome Extension</vt:lpstr>
      <vt:lpstr>Live HTTP Headers</vt:lpstr>
      <vt:lpstr>Google PageSpeed Chrome Extension</vt:lpstr>
      <vt:lpstr>Google PageSpeed – How To Get It</vt:lpstr>
      <vt:lpstr>Google Rich Snippets Testing Tool</vt:lpstr>
      <vt:lpstr>Google Rich Snippets Testing Tool</vt:lpstr>
      <vt:lpstr>Bulk HTTP Header Tool</vt:lpstr>
      <vt:lpstr>Bulk HTTP Header Tool</vt:lpstr>
      <vt:lpstr>SEO Tools for Excel</vt:lpstr>
      <vt:lpstr>Intelligence tools</vt:lpstr>
      <vt:lpstr>AuthorityLabs</vt:lpstr>
      <vt:lpstr>SEMRush</vt:lpstr>
      <vt:lpstr>Quantcast</vt:lpstr>
      <vt:lpstr>Google Analytics</vt:lpstr>
      <vt:lpstr>Demo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eFishkin</dc:creator>
  <cp:lastModifiedBy>eFishkin</cp:lastModifiedBy>
  <cp:revision>13</cp:revision>
  <dcterms:created xsi:type="dcterms:W3CDTF">2012-04-20T03:41:21Z</dcterms:created>
  <dcterms:modified xsi:type="dcterms:W3CDTF">2012-04-20T06:27:21Z</dcterms:modified>
</cp:coreProperties>
</file>