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86" r:id="rId2"/>
    <p:sldId id="390" r:id="rId3"/>
    <p:sldId id="385" r:id="rId4"/>
    <p:sldId id="347" r:id="rId5"/>
    <p:sldId id="380" r:id="rId6"/>
    <p:sldId id="371" r:id="rId7"/>
    <p:sldId id="388" r:id="rId8"/>
    <p:sldId id="389" r:id="rId9"/>
  </p:sldIdLst>
  <p:sldSz cx="9906000" cy="6858000" type="A4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lambanos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8072B2"/>
    <a:srgbClr val="055ACD"/>
    <a:srgbClr val="B7B7FF"/>
    <a:srgbClr val="E1C305"/>
    <a:srgbClr val="B53F3D"/>
    <a:srgbClr val="8E9936"/>
    <a:srgbClr val="2D738C"/>
    <a:srgbClr val="D791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386" y="-90"/>
      </p:cViewPr>
      <p:guideLst>
        <p:guide orient="horz" pos="3417"/>
        <p:guide orient="horz" pos="1071"/>
        <p:guide orient="horz" pos="3792"/>
        <p:guide pos="3120"/>
        <p:guide pos="6159"/>
        <p:guide pos="126"/>
        <p:guide pos="5705"/>
        <p:guide pos="96"/>
        <p:guide pos="3168"/>
        <p:guide pos="943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6.361256658521823E-2"/>
          <c:y val="8.9093021142938711E-2"/>
          <c:w val="0.92117573270962094"/>
          <c:h val="0.72441064112381615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Revenue per employee</c:v>
                </c:pt>
              </c:strCache>
            </c:strRef>
          </c:tx>
          <c:spPr>
            <a:solidFill>
              <a:schemeClr val="accent1"/>
            </a:solidFill>
            <a:ln w="12600">
              <a:noFill/>
              <a:prstDash val="solid"/>
            </a:ln>
          </c:spPr>
          <c:dPt>
            <c:idx val="1"/>
            <c:spPr>
              <a:solidFill>
                <a:schemeClr val="accent1"/>
              </a:solidFill>
              <a:ln w="12600">
                <a:noFill/>
                <a:prstDash val="solid"/>
              </a:ln>
            </c:spPr>
          </c:dPt>
          <c:dPt>
            <c:idx val="2"/>
            <c:spPr>
              <a:solidFill>
                <a:schemeClr val="accent1"/>
              </a:solidFill>
              <a:ln w="12600">
                <a:noFill/>
                <a:prstDash val="solid"/>
              </a:ln>
            </c:spPr>
          </c:dPt>
          <c:dLbls>
            <c:txPr>
              <a:bodyPr/>
              <a:lstStyle/>
              <a:p>
                <a:pPr>
                  <a:defRPr lang="en-US" sz="160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Sheet1!$B$1:$D$1</c:f>
              <c:numCache>
                <c:formatCode>0</c:formatCode>
                <c:ptCount val="3"/>
                <c:pt idx="0">
                  <c:v>100</c:v>
                </c:pt>
                <c:pt idx="1">
                  <c:v>30</c:v>
                </c:pt>
                <c:pt idx="2">
                  <c:v>12</c:v>
                </c:pt>
              </c:numCache>
            </c:numRef>
          </c:cat>
          <c:val>
            <c:numRef>
              <c:f>Sheet1!$B$2:$D$2</c:f>
              <c:numCache>
                <c:formatCode>_(* #,##0_);_(* \(#,##0\);_(* "-"??_);_(@_)</c:formatCode>
                <c:ptCount val="3"/>
                <c:pt idx="0" formatCode="0">
                  <c:v>464.77086330935327</c:v>
                </c:pt>
                <c:pt idx="1">
                  <c:v>222.54020347883159</c:v>
                </c:pt>
                <c:pt idx="2">
                  <c:v>171.31362048894059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Comp. per employee</c:v>
                </c:pt>
              </c:strCache>
            </c:strRef>
          </c:tx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dLblPos val="ctr"/>
            <c:showVal val="1"/>
          </c:dLbls>
          <c:cat>
            <c:numRef>
              <c:f>Sheet1!$B$1:$D$1</c:f>
              <c:numCache>
                <c:formatCode>0</c:formatCode>
                <c:ptCount val="3"/>
                <c:pt idx="0">
                  <c:v>100</c:v>
                </c:pt>
                <c:pt idx="1">
                  <c:v>30</c:v>
                </c:pt>
                <c:pt idx="2">
                  <c:v>12</c:v>
                </c:pt>
              </c:numCache>
            </c:numRef>
          </c:cat>
          <c:val>
            <c:numRef>
              <c:f>Sheet1!$B$3:$D$3</c:f>
              <c:numCache>
                <c:formatCode>_(* #,##0_);_(* \(#,##0\);_(* "-"??_);_(@_)</c:formatCode>
                <c:ptCount val="3"/>
                <c:pt idx="0" formatCode="General">
                  <c:v>110</c:v>
                </c:pt>
                <c:pt idx="1">
                  <c:v>81.076468657695941</c:v>
                </c:pt>
                <c:pt idx="2">
                  <c:v>68.014086146682189</c:v>
                </c:pt>
              </c:numCache>
            </c:numRef>
          </c:val>
        </c:ser>
        <c:dLbls>
          <c:showVal val="1"/>
        </c:dLbls>
        <c:overlap val="-25"/>
        <c:axId val="97384320"/>
        <c:axId val="97385856"/>
      </c:barChart>
      <c:catAx>
        <c:axId val="97384320"/>
        <c:scaling>
          <c:orientation val="minMax"/>
        </c:scaling>
        <c:axPos val="b"/>
        <c:numFmt formatCode="0" sourceLinked="1"/>
        <c:maj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lang="en-US"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85856"/>
        <c:crosses val="autoZero"/>
        <c:auto val="1"/>
        <c:lblAlgn val="ctr"/>
        <c:lblOffset val="300"/>
        <c:tickLblSkip val="1"/>
        <c:tickMarkSkip val="1"/>
      </c:catAx>
      <c:valAx>
        <c:axId val="97385856"/>
        <c:scaling>
          <c:orientation val="minMax"/>
        </c:scaling>
        <c:delete val="1"/>
        <c:axPos val="l"/>
        <c:numFmt formatCode="0" sourceLinked="1"/>
        <c:majorTickMark val="none"/>
        <c:tickLblPos val="none"/>
        <c:crossAx val="97384320"/>
        <c:crosses val="autoZero"/>
        <c:crossBetween val="between"/>
      </c:valAx>
      <c:spPr>
        <a:noFill/>
        <a:ln w="25199">
          <a:noFill/>
        </a:ln>
      </c:spPr>
    </c:plotArea>
    <c:legend>
      <c:legendPos val="t"/>
      <c:layout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layout/>
      <c:txPr>
        <a:bodyPr/>
        <a:lstStyle/>
        <a:p>
          <a:pPr>
            <a:defRPr lang="en-US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1.5211700705160881E-2"/>
          <c:y val="2.590648132525163E-2"/>
          <c:w val="0.9695765985896786"/>
          <c:h val="0.80927931466206271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0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600">
                <a:noFill/>
                <a:prstDash val="solid"/>
              </a:ln>
            </c:spPr>
          </c:dPt>
          <c:dPt>
            <c:idx val="1"/>
            <c:spPr>
              <a:solidFill>
                <a:schemeClr val="accent1"/>
              </a:solidFill>
              <a:ln w="12600">
                <a:noFill/>
                <a:prstDash val="solid"/>
              </a:ln>
            </c:spPr>
          </c:dPt>
          <c:dPt>
            <c:idx val="2"/>
            <c:spPr>
              <a:solidFill>
                <a:schemeClr val="accent1"/>
              </a:solidFill>
              <a:ln w="12600">
                <a:noFill/>
                <a:prstDash val="solid"/>
              </a:ln>
            </c:spPr>
          </c:dPt>
          <c:dPt>
            <c:idx val="3"/>
            <c:spPr>
              <a:solidFill>
                <a:srgbClr val="B53F3D"/>
              </a:solidFill>
              <a:ln w="25199">
                <a:noFill/>
              </a:ln>
            </c:spPr>
          </c:dPt>
          <c:dLbls>
            <c:txPr>
              <a:bodyPr/>
              <a:lstStyle/>
              <a:p>
                <a:pPr>
                  <a:defRPr lang="en-US" sz="160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Sheet1!$B$1:$E$1</c:f>
              <c:strCache>
                <c:ptCount val="4"/>
                <c:pt idx="0">
                  <c:v>Retail</c:v>
                </c:pt>
                <c:pt idx="1">
                  <c:v>Travel</c:v>
                </c:pt>
                <c:pt idx="2">
                  <c:v>Book publishing</c:v>
                </c:pt>
                <c:pt idx="3">
                  <c:v>Traditional print media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0.60000000000000064</c:v>
                </c:pt>
                <c:pt idx="1">
                  <c:v>0.5</c:v>
                </c:pt>
                <c:pt idx="2">
                  <c:v>0.4</c:v>
                </c:pt>
                <c:pt idx="3">
                  <c:v>0.4</c:v>
                </c:pt>
              </c:numCache>
            </c:numRef>
          </c:val>
        </c:ser>
        <c:dLbls>
          <c:showVal val="1"/>
        </c:dLbls>
        <c:overlap val="-25"/>
        <c:axId val="83902464"/>
        <c:axId val="83904000"/>
      </c:barChart>
      <c:catAx>
        <c:axId val="8390246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lang="en-US"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904000"/>
        <c:crosses val="autoZero"/>
        <c:auto val="1"/>
        <c:lblAlgn val="ctr"/>
        <c:lblOffset val="100"/>
        <c:tickLblSkip val="1"/>
        <c:tickMarkSkip val="1"/>
      </c:catAx>
      <c:valAx>
        <c:axId val="83904000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83902464"/>
        <c:crosses val="autoZero"/>
        <c:crossBetween val="between"/>
      </c:valAx>
      <c:spPr>
        <a:noFill/>
        <a:ln w="251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9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2.8856825749167592E-2"/>
          <c:y val="6.4665127020785224E-2"/>
          <c:w val="0.94006659267480575"/>
          <c:h val="0.815242494226328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599">
              <a:solidFill>
                <a:schemeClr val="accent1"/>
              </a:solidFill>
              <a:prstDash val="solid"/>
            </a:ln>
          </c:spPr>
          <c:dPt>
            <c:idx val="3"/>
            <c:spPr>
              <a:solidFill>
                <a:schemeClr val="accent1"/>
              </a:solidFill>
              <a:ln w="25199">
                <a:solidFill>
                  <a:schemeClr val="accent1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</c:dLbl>
            <c:dLbl>
              <c:idx val="5"/>
              <c:delete val="1"/>
            </c:dLbl>
            <c:spPr>
              <a:noFill/>
              <a:ln w="25199">
                <a:noFill/>
              </a:ln>
            </c:spPr>
            <c:txPr>
              <a:bodyPr/>
              <a:lstStyle/>
              <a:p>
                <a:pPr>
                  <a:defRPr sz="1587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Sheet1!$B$1:$E$1</c:f>
              <c:strCache>
                <c:ptCount val="4"/>
                <c:pt idx="0">
                  <c:v>Yahoo</c:v>
                </c:pt>
                <c:pt idx="1">
                  <c:v>Move Inc</c:v>
                </c:pt>
                <c:pt idx="2">
                  <c:v>TechTarget*</c:v>
                </c:pt>
                <c:pt idx="3">
                  <c:v>Google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0.19</c:v>
                </c:pt>
                <c:pt idx="1">
                  <c:v>0.13</c:v>
                </c:pt>
                <c:pt idx="2">
                  <c:v>0.1</c:v>
                </c:pt>
                <c:pt idx="3">
                  <c:v>0.12000000000000002</c:v>
                </c:pt>
              </c:numCache>
            </c:numRef>
          </c:val>
        </c:ser>
        <c:overlap val="100"/>
        <c:axId val="83941248"/>
        <c:axId val="83942784"/>
      </c:barChart>
      <c:catAx>
        <c:axId val="83941248"/>
        <c:scaling>
          <c:orientation val="minMax"/>
        </c:scaling>
        <c:axPos val="b"/>
        <c:numFmt formatCode="General" sourceLinked="1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942784"/>
        <c:crosses val="autoZero"/>
        <c:auto val="1"/>
        <c:lblAlgn val="ctr"/>
        <c:lblOffset val="100"/>
        <c:tickLblSkip val="1"/>
        <c:tickMarkSkip val="1"/>
      </c:catAx>
      <c:valAx>
        <c:axId val="83942784"/>
        <c:scaling>
          <c:orientation val="minMax"/>
          <c:max val="0.2"/>
        </c:scaling>
        <c:delete val="1"/>
        <c:axPos val="l"/>
        <c:numFmt formatCode="0%" sourceLinked="1"/>
        <c:tickLblPos val="none"/>
        <c:crossAx val="83941248"/>
        <c:crosses val="autoZero"/>
        <c:crossBetween val="between"/>
        <c:majorUnit val="0.05"/>
        <c:minorUnit val="0.05"/>
      </c:valAx>
      <c:spPr>
        <a:noFill/>
        <a:ln w="251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t" anchorCtr="0" compatLnSpc="1">
            <a:prstTxWarp prst="textNoShape">
              <a:avLst/>
            </a:prstTxWarp>
          </a:bodyPr>
          <a:lstStyle>
            <a:lvl1pPr defTabSz="938213">
              <a:defRPr sz="18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t" anchorCtr="0" compatLnSpc="1">
            <a:prstTxWarp prst="textNoShape">
              <a:avLst/>
            </a:prstTxWarp>
          </a:bodyPr>
          <a:lstStyle>
            <a:lvl1pPr algn="r" defTabSz="938213">
              <a:defRPr sz="18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b" anchorCtr="0" compatLnSpc="1">
            <a:prstTxWarp prst="textNoShape">
              <a:avLst/>
            </a:prstTxWarp>
          </a:bodyPr>
          <a:lstStyle>
            <a:lvl1pPr defTabSz="938213">
              <a:defRPr sz="1800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45625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b" anchorCtr="0" compatLnSpc="1">
            <a:prstTxWarp prst="textNoShape">
              <a:avLst/>
            </a:prstTxWarp>
          </a:bodyPr>
          <a:lstStyle>
            <a:lvl1pPr algn="r" defTabSz="938213">
              <a:defRPr sz="1800"/>
            </a:lvl1pPr>
          </a:lstStyle>
          <a:p>
            <a:fld id="{04B7AE65-E2A1-431D-8D3C-28EA514975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t" anchorCtr="0" compatLnSpc="1">
            <a:prstTxWarp prst="textNoShape">
              <a:avLst/>
            </a:prstTxWarp>
          </a:bodyPr>
          <a:lstStyle>
            <a:lvl1pPr defTabSz="938213">
              <a:defRPr sz="1800" b="1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t" anchorCtr="0" compatLnSpc="1">
            <a:prstTxWarp prst="textNoShape">
              <a:avLst/>
            </a:prstTxWarp>
          </a:bodyPr>
          <a:lstStyle>
            <a:lvl1pPr algn="r" defTabSz="938213">
              <a:defRPr sz="1800" b="1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57238"/>
            <a:ext cx="5384800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724400"/>
            <a:ext cx="5003800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b" anchorCtr="0" compatLnSpc="1">
            <a:prstTxWarp prst="textNoShape">
              <a:avLst/>
            </a:prstTxWarp>
          </a:bodyPr>
          <a:lstStyle>
            <a:lvl1pPr defTabSz="938213">
              <a:defRPr sz="1800" b="1"/>
            </a:lvl1pPr>
          </a:lstStyle>
          <a:p>
            <a:endParaRPr lang="en-GB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45625"/>
            <a:ext cx="2949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5" tIns="46320" rIns="92625" bIns="46320" numCol="1" anchor="b" anchorCtr="0" compatLnSpc="1">
            <a:prstTxWarp prst="textNoShape">
              <a:avLst/>
            </a:prstTxWarp>
          </a:bodyPr>
          <a:lstStyle>
            <a:lvl1pPr algn="r" defTabSz="938213">
              <a:defRPr sz="1800" b="1"/>
            </a:lvl1pPr>
          </a:lstStyle>
          <a:p>
            <a:fld id="{DB0FFD5E-D582-4A91-A5B6-8D4961A21A4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FFD5E-D582-4A91-A5B6-8D4961A21A43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BE1980-753F-45F8-89C7-5C2049354882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5963" y="758825"/>
            <a:ext cx="5376862" cy="3722688"/>
          </a:xfrm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172" y="4722097"/>
            <a:ext cx="5003332" cy="444733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2644" tIns="46321" rIns="92644" bIns="46321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FFD5E-D582-4A91-A5B6-8D4961A21A43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152400" y="1600200"/>
            <a:ext cx="9601200" cy="1905000"/>
          </a:xfrm>
          <a:prstGeom prst="rect">
            <a:avLst/>
          </a:prstGeom>
          <a:solidFill>
            <a:srgbClr val="F7F0E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83820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6248400"/>
            <a:ext cx="2057400" cy="457200"/>
          </a:xfrm>
        </p:spPr>
        <p:txBody>
          <a:bodyPr/>
          <a:lstStyle>
            <a:lvl1pPr>
              <a:defRPr sz="1200"/>
            </a:lvl1pPr>
          </a:lstStyle>
          <a:p>
            <a:fld id="{45D5C839-5F25-40A7-B783-12594352E2F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157163" y="6621463"/>
            <a:ext cx="95916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52400" y="1676400"/>
            <a:ext cx="96012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152400" y="6248400"/>
            <a:ext cx="9601200" cy="3048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4827" name="Picture 11" descr="AM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4638" y="228600"/>
            <a:ext cx="1736725" cy="1279525"/>
          </a:xfrm>
          <a:prstGeom prst="rect">
            <a:avLst/>
          </a:prstGeom>
          <a:noFill/>
        </p:spPr>
      </p:pic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152400" y="3429000"/>
            <a:ext cx="96012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D47E68-518D-44AD-B28D-EF3FCD21CE0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3300" y="228600"/>
            <a:ext cx="24003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70485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95EEFF-2B18-48AB-8D86-B08229147BE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9601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600200"/>
            <a:ext cx="9601200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372600" y="6629400"/>
            <a:ext cx="381000" cy="228600"/>
          </a:xfrm>
        </p:spPr>
        <p:txBody>
          <a:bodyPr/>
          <a:lstStyle>
            <a:lvl1pPr>
              <a:defRPr/>
            </a:lvl1pPr>
          </a:lstStyle>
          <a:p>
            <a:fld id="{E0EE84E2-B2E2-4946-BF5F-89D7CE5DC05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9601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52400" y="1600200"/>
            <a:ext cx="9601200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372600" y="6629400"/>
            <a:ext cx="381000" cy="228600"/>
          </a:xfrm>
        </p:spPr>
        <p:txBody>
          <a:bodyPr/>
          <a:lstStyle>
            <a:lvl1pPr>
              <a:defRPr/>
            </a:lvl1pPr>
          </a:lstStyle>
          <a:p>
            <a:fld id="{F3934E06-DE60-46A9-8652-8AC68219FC4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9601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52400" y="1600200"/>
            <a:ext cx="9601200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372600" y="6629400"/>
            <a:ext cx="381000" cy="228600"/>
          </a:xfrm>
        </p:spPr>
        <p:txBody>
          <a:bodyPr/>
          <a:lstStyle>
            <a:lvl1pPr>
              <a:defRPr/>
            </a:lvl1pPr>
          </a:lstStyle>
          <a:p>
            <a:fld id="{AD315713-D850-4BC8-A573-153B95F2E0F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229757-FD36-41C4-8587-6B72BCBF7C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1A7C4-AB61-4A6A-A868-F16F8DE4122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724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724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CE4005-5D08-457D-90FB-261E90187E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6FAB83-624E-43F7-9867-AF72545F3F1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7B56F-B2FD-4FD1-BE78-CE2114B65D7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C3581C-462C-434D-901C-1C291265D04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C33E75-426E-4F6D-ABC9-B5228E783A3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4391B2-F8DD-4CEB-B4AE-5828E8E168B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152400" y="1066800"/>
            <a:ext cx="96012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52400" y="1600200"/>
            <a:ext cx="9601200" cy="5029200"/>
          </a:xfrm>
          <a:prstGeom prst="rect">
            <a:avLst/>
          </a:prstGeom>
          <a:solidFill>
            <a:srgbClr val="FAEFE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960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600200"/>
            <a:ext cx="9601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72600" y="66294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808080"/>
                </a:solidFill>
              </a:defRPr>
            </a:lvl1pPr>
          </a:lstStyle>
          <a:p>
            <a:fld id="{77715D2D-8D31-4BE1-9391-370D4CF95E2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76200" y="6635750"/>
            <a:ext cx="762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GB" sz="800" dirty="0">
                <a:solidFill>
                  <a:srgbClr val="808080"/>
                </a:solidFill>
              </a:rPr>
              <a:t>AMR ©</a:t>
            </a:r>
            <a:r>
              <a:rPr lang="en-GB" sz="800" dirty="0" smtClean="0">
                <a:solidFill>
                  <a:srgbClr val="808080"/>
                </a:solidFill>
              </a:rPr>
              <a:t>2011</a:t>
            </a:r>
            <a:endParaRPr lang="en-US" sz="800" dirty="0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200" dirty="0" smtClean="0"/>
              <a:t>Media company of the future</a:t>
            </a:r>
            <a:endParaRPr lang="en-GB" sz="32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2057400"/>
          </a:xfrm>
        </p:spPr>
        <p:txBody>
          <a:bodyPr/>
          <a:lstStyle/>
          <a:p>
            <a:pPr>
              <a:lnSpc>
                <a:spcPct val="190000"/>
              </a:lnSpc>
            </a:pPr>
            <a:r>
              <a:rPr lang="en-GB" sz="2800" dirty="0" smtClean="0">
                <a:solidFill>
                  <a:srgbClr val="333333"/>
                </a:solidFill>
              </a:rPr>
              <a:t>White Paper Highlights</a:t>
            </a:r>
          </a:p>
          <a:p>
            <a:pPr>
              <a:lnSpc>
                <a:spcPct val="190000"/>
              </a:lnSpc>
            </a:pPr>
            <a:r>
              <a:rPr lang="en-GB" sz="2800" dirty="0" smtClean="0">
                <a:solidFill>
                  <a:srgbClr val="333333"/>
                </a:solidFill>
              </a:rPr>
              <a:t>Denzil Rankine</a:t>
            </a:r>
            <a:endParaRPr lang="en-GB" sz="2800" dirty="0">
              <a:solidFill>
                <a:srgbClr val="333333"/>
              </a:solidFill>
            </a:endParaRP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7924800" y="6248400"/>
            <a:ext cx="1828800" cy="304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72000" tIns="0" rIns="72000" bIns="0" anchor="ctr"/>
          <a:lstStyle/>
          <a:p>
            <a:pPr algn="ctr"/>
            <a:r>
              <a:rPr lang="en-GB" sz="1400" dirty="0" smtClean="0"/>
              <a:t>April 29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2011</a:t>
            </a:r>
            <a:endParaRPr lang="en-GB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1D10C8D-3CB5-4AD2-B5E7-935661B5A403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468313" y="114300"/>
            <a:ext cx="8997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80000"/>
              </a:lnSpc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" y="228600"/>
            <a:ext cx="9772650" cy="762000"/>
          </a:xfrm>
        </p:spPr>
        <p:txBody>
          <a:bodyPr/>
          <a:lstStyle/>
          <a:p>
            <a:pPr eaLnBrk="1" hangingPunct="1"/>
            <a:r>
              <a:rPr lang="en-GB" smtClean="0"/>
              <a:t>AMR uses its core strategy skills to support businesses and investors with business development and performance improvement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495300" y="3581400"/>
            <a:ext cx="272415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Commercial due diligence</a:t>
            </a:r>
          </a:p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Business strategy</a:t>
            </a:r>
          </a:p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Acquisition strategy</a:t>
            </a:r>
          </a:p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Market entry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3756025" y="2349500"/>
            <a:ext cx="2568575" cy="210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>
              <a:spcAft>
                <a:spcPct val="10000"/>
              </a:spcAft>
              <a:buFontTx/>
              <a:buChar char="•"/>
            </a:pPr>
            <a:r>
              <a:rPr lang="en-US" sz="1400" b="0"/>
              <a:t>Understanding companies, markets and business models through:</a:t>
            </a:r>
          </a:p>
          <a:p>
            <a:pPr marL="284163" lvl="1" indent="-166688" eaLnBrk="0" hangingPunct="0">
              <a:spcAft>
                <a:spcPct val="10000"/>
              </a:spcAft>
              <a:buFontTx/>
              <a:buChar char="-"/>
            </a:pPr>
            <a:r>
              <a:rPr lang="en-US" sz="1400" b="0"/>
              <a:t>Issue analysis</a:t>
            </a:r>
          </a:p>
          <a:p>
            <a:pPr marL="284163" lvl="1" indent="-166688" eaLnBrk="0" hangingPunct="0">
              <a:spcAft>
                <a:spcPct val="10000"/>
              </a:spcAft>
              <a:buFontTx/>
              <a:buChar char="-"/>
            </a:pPr>
            <a:r>
              <a:rPr lang="en-US" sz="1400" b="0"/>
              <a:t>Interviewing</a:t>
            </a:r>
          </a:p>
          <a:p>
            <a:pPr marL="284163" lvl="1" indent="-166688" eaLnBrk="0" hangingPunct="0">
              <a:spcAft>
                <a:spcPct val="10000"/>
              </a:spcAft>
              <a:buFontTx/>
              <a:buChar char="-"/>
            </a:pPr>
            <a:r>
              <a:rPr lang="en-US" sz="1400" b="0"/>
              <a:t>Data collection</a:t>
            </a:r>
          </a:p>
          <a:p>
            <a:pPr marL="284163" lvl="1" indent="-166688" eaLnBrk="0" hangingPunct="0">
              <a:spcAft>
                <a:spcPct val="10000"/>
              </a:spcAft>
              <a:buFontTx/>
              <a:buChar char="-"/>
            </a:pPr>
            <a:r>
              <a:rPr lang="en-US" sz="1400" b="0"/>
              <a:t>Strategic analysis</a:t>
            </a:r>
          </a:p>
          <a:p>
            <a:pPr marL="115888" indent="-115888" eaLnBrk="0" hangingPunct="0">
              <a:spcAft>
                <a:spcPct val="10000"/>
              </a:spcAft>
              <a:buFontTx/>
              <a:buChar char="•"/>
            </a:pPr>
            <a:r>
              <a:rPr lang="en-US" sz="1400" b="0"/>
              <a:t>Providing clear conclusions and practical actions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6743700" y="3581400"/>
            <a:ext cx="254317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Customer satisfaction</a:t>
            </a:r>
          </a:p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Channel analysis</a:t>
            </a:r>
          </a:p>
          <a:p>
            <a:pPr marL="115888" indent="-115888" eaLnBrk="0" hangingPunct="0">
              <a:spcAft>
                <a:spcPct val="50000"/>
              </a:spcAft>
              <a:buFontTx/>
              <a:buChar char="•"/>
            </a:pPr>
            <a:r>
              <a:rPr lang="en-US" sz="1400" b="0"/>
              <a:t>Competitor analysis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519113" y="2927350"/>
            <a:ext cx="2576512" cy="5921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1600" b="0">
                <a:solidFill>
                  <a:schemeClr val="bg1"/>
                </a:solidFill>
              </a:rPr>
              <a:t>Business development</a:t>
            </a:r>
            <a:endParaRPr lang="en-US" sz="1600" b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3602038" y="1741488"/>
            <a:ext cx="2570162" cy="593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1600" b="0">
                <a:solidFill>
                  <a:schemeClr val="bg1"/>
                </a:solidFill>
              </a:rPr>
              <a:t>Core skills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6780213" y="2927350"/>
            <a:ext cx="2530475" cy="5921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1600" b="0">
                <a:solidFill>
                  <a:schemeClr val="bg1"/>
                </a:solidFill>
              </a:rPr>
              <a:t>Performance improvement</a:t>
            </a:r>
          </a:p>
        </p:txBody>
      </p:sp>
      <p:sp>
        <p:nvSpPr>
          <p:cNvPr id="26635" name="Rectangle 10"/>
          <p:cNvSpPr>
            <a:spLocks noChangeArrowheads="1"/>
          </p:cNvSpPr>
          <p:nvPr/>
        </p:nvSpPr>
        <p:spPr bwMode="invGray">
          <a:xfrm>
            <a:off x="1744663" y="5586413"/>
            <a:ext cx="1284287" cy="5857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/>
        </p:nvSpPr>
        <p:spPr bwMode="invGray">
          <a:xfrm>
            <a:off x="6877050" y="5573713"/>
            <a:ext cx="1285875" cy="5857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Text Box 12"/>
          <p:cNvSpPr txBox="1">
            <a:spLocks noChangeArrowheads="1"/>
          </p:cNvSpPr>
          <p:nvPr/>
        </p:nvSpPr>
        <p:spPr bwMode="gray">
          <a:xfrm>
            <a:off x="501650" y="5562600"/>
            <a:ext cx="8991600" cy="573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1600" b="0">
                <a:solidFill>
                  <a:schemeClr val="bg1"/>
                </a:solidFill>
              </a:rPr>
              <a:t>Practical insights and advice leading to profitable </a:t>
            </a:r>
          </a:p>
          <a:p>
            <a:pPr algn="ctr" eaLnBrk="0" hangingPunct="0"/>
            <a:r>
              <a:rPr lang="en-US" sz="1600" b="0">
                <a:solidFill>
                  <a:schemeClr val="bg1"/>
                </a:solidFill>
              </a:rPr>
              <a:t>development and improved performance</a:t>
            </a:r>
          </a:p>
        </p:txBody>
      </p:sp>
      <p:cxnSp>
        <p:nvCxnSpPr>
          <p:cNvPr id="26638" name="AutoShape 13"/>
          <p:cNvCxnSpPr>
            <a:cxnSpLocks noChangeShapeType="1"/>
            <a:stCxn id="26633" idx="1"/>
            <a:endCxn id="26632" idx="0"/>
          </p:cNvCxnSpPr>
          <p:nvPr/>
        </p:nvCxnSpPr>
        <p:spPr bwMode="auto">
          <a:xfrm rot="10800000" flipV="1">
            <a:off x="1808163" y="2038350"/>
            <a:ext cx="1793875" cy="889000"/>
          </a:xfrm>
          <a:prstGeom prst="curvedConnector2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</p:cxnSp>
      <p:cxnSp>
        <p:nvCxnSpPr>
          <p:cNvPr id="26639" name="AutoShape 14"/>
          <p:cNvCxnSpPr>
            <a:cxnSpLocks noChangeShapeType="1"/>
            <a:stCxn id="26633" idx="3"/>
            <a:endCxn id="26634" idx="0"/>
          </p:cNvCxnSpPr>
          <p:nvPr/>
        </p:nvCxnSpPr>
        <p:spPr bwMode="auto">
          <a:xfrm>
            <a:off x="6172200" y="2038350"/>
            <a:ext cx="1873250" cy="889000"/>
          </a:xfrm>
          <a:prstGeom prst="curvedConnector2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</p:cxnSp>
      <p:sp>
        <p:nvSpPr>
          <p:cNvPr id="26640" name="Line 15"/>
          <p:cNvSpPr>
            <a:spLocks noChangeShapeType="1"/>
          </p:cNvSpPr>
          <p:nvPr/>
        </p:nvSpPr>
        <p:spPr bwMode="auto">
          <a:xfrm>
            <a:off x="2025650" y="4876800"/>
            <a:ext cx="533400" cy="609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lIns="72000" tIns="0" rIns="72000" bIns="0" anchor="ctr"/>
          <a:lstStyle/>
          <a:p>
            <a:endParaRPr lang="en-GB"/>
          </a:p>
        </p:txBody>
      </p:sp>
      <p:sp>
        <p:nvSpPr>
          <p:cNvPr id="26641" name="Line 16"/>
          <p:cNvSpPr>
            <a:spLocks noChangeShapeType="1"/>
          </p:cNvSpPr>
          <p:nvPr/>
        </p:nvSpPr>
        <p:spPr bwMode="auto">
          <a:xfrm rot="5400000">
            <a:off x="7302500" y="4914900"/>
            <a:ext cx="533400" cy="609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lIns="72000" tIns="0" rIns="72000" bIns="0" anchor="ctr"/>
          <a:lstStyle/>
          <a:p>
            <a:endParaRPr lang="en-GB"/>
          </a:p>
        </p:txBody>
      </p:sp>
      <p:sp>
        <p:nvSpPr>
          <p:cNvPr id="26642" name="Rectangle 17"/>
          <p:cNvSpPr>
            <a:spLocks noChangeArrowheads="1"/>
          </p:cNvSpPr>
          <p:nvPr/>
        </p:nvSpPr>
        <p:spPr bwMode="auto">
          <a:xfrm>
            <a:off x="152400" y="1066800"/>
            <a:ext cx="960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b="1" dirty="0"/>
              <a:t>AMR’s service offering and core competences</a:t>
            </a:r>
          </a:p>
        </p:txBody>
      </p:sp>
      <p:sp>
        <p:nvSpPr>
          <p:cNvPr id="26643" name="Rectangle 18"/>
          <p:cNvSpPr>
            <a:spLocks noChangeArrowheads="1"/>
          </p:cNvSpPr>
          <p:nvPr/>
        </p:nvSpPr>
        <p:spPr bwMode="auto">
          <a:xfrm>
            <a:off x="82550" y="49213"/>
            <a:ext cx="2825750" cy="17462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lIns="54000" tIns="10800" rIns="54000" bIns="10800" anchor="ctr">
            <a:spAutoFit/>
          </a:bodyPr>
          <a:lstStyle/>
          <a:p>
            <a:r>
              <a:rPr lang="en-US" sz="1000" b="0">
                <a:solidFill>
                  <a:srgbClr val="5F5F5F"/>
                </a:solidFill>
              </a:rPr>
              <a:t>AMR overview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80975" indent="-180975"/>
            <a:r>
              <a:rPr lang="en-US" sz="2800" dirty="0" smtClean="0"/>
              <a:t>Successful media companies will continue to develop </a:t>
            </a:r>
            <a:br>
              <a:rPr lang="en-US" sz="2800" dirty="0" smtClean="0"/>
            </a:br>
            <a:r>
              <a:rPr lang="en-US" sz="2800" dirty="0" smtClean="0"/>
              <a:t>a new approach to processes and markets </a:t>
            </a:r>
            <a:endParaRPr lang="en-GB" sz="28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1424608" y="1983606"/>
            <a:ext cx="784887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Customer understanding will improve</a:t>
            </a:r>
          </a:p>
          <a:p>
            <a:pPr marL="360363" indent="-360363">
              <a:tabLst>
                <a:tab pos="360363" algn="l"/>
              </a:tabLst>
            </a:pPr>
            <a:endParaRPr lang="en-US" sz="2400" dirty="0" smtClean="0"/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Technology skills will be endemic </a:t>
            </a:r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endParaRPr lang="en-US" sz="2400" dirty="0" smtClean="0"/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People costs will rise</a:t>
            </a:r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endParaRPr lang="en-US" sz="2400" dirty="0" smtClean="0"/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Collaboration will increase</a:t>
            </a:r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endParaRPr lang="en-US" sz="2400" dirty="0" smtClean="0"/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Complexity will abound</a:t>
            </a:r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endParaRPr lang="en-US" sz="2400" dirty="0" smtClean="0"/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r>
              <a:rPr lang="en-US" sz="2400" dirty="0" smtClean="0"/>
              <a:t>Cost structures will change</a:t>
            </a:r>
          </a:p>
          <a:p>
            <a:pPr marL="360363" indent="-360363">
              <a:buFont typeface="Arial" pitchFamily="34" charset="0"/>
              <a:buChar char="•"/>
              <a:tabLst>
                <a:tab pos="360363" algn="l"/>
              </a:tabLst>
            </a:pPr>
            <a:endParaRPr lang="en-US" sz="2400" dirty="0" smtClean="0"/>
          </a:p>
          <a:p>
            <a:pPr marL="180975" indent="-180975">
              <a:buFont typeface="Arial" pitchFamily="34" charset="0"/>
              <a:buChar char="•"/>
            </a:pPr>
            <a:endParaRPr lang="en-US" sz="2000" dirty="0" smtClean="0"/>
          </a:p>
          <a:p>
            <a:endParaRPr lang="en-GB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1036"/>
          <p:cNvGraphicFramePr>
            <a:graphicFrameLocks noChangeAspect="1"/>
          </p:cNvGraphicFramePr>
          <p:nvPr/>
        </p:nvGraphicFramePr>
        <p:xfrm>
          <a:off x="341311" y="1663700"/>
          <a:ext cx="9436101" cy="4622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C037-FA6C-40BC-B088-7C84B4DCB5C3}" type="slidenum">
              <a:rPr lang="en-GB"/>
              <a:pPr/>
              <a:t>4</a:t>
            </a:fld>
            <a:endParaRPr lang="en-GB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Higher share of digital revenue =</a:t>
            </a:r>
            <a:br>
              <a:rPr lang="en-GB" sz="2800" dirty="0" smtClean="0"/>
            </a:br>
            <a:r>
              <a:rPr lang="en-GB" sz="2800" dirty="0" smtClean="0"/>
              <a:t> higher average revenue and higher comp. per employee</a:t>
            </a:r>
            <a:endParaRPr lang="en-GB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200472" y="5500702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Digital revenue %</a:t>
            </a:r>
            <a:endParaRPr lang="en-GB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C037-FA6C-40BC-B088-7C84B4DCB5C3}" type="slidenum">
              <a:rPr lang="en-GB"/>
              <a:pPr/>
              <a:t>5</a:t>
            </a:fld>
            <a:endParaRPr lang="en-GB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8092" y="214290"/>
            <a:ext cx="9501254" cy="762000"/>
          </a:xfrm>
        </p:spPr>
        <p:txBody>
          <a:bodyPr/>
          <a:lstStyle/>
          <a:p>
            <a:r>
              <a:rPr lang="en-US" sz="2800" dirty="0" smtClean="0"/>
              <a:t>% of companies with technology roles </a:t>
            </a:r>
            <a:br>
              <a:rPr lang="en-US" sz="2800" dirty="0" smtClean="0"/>
            </a:br>
            <a:r>
              <a:rPr lang="en-US" sz="2800" dirty="0" smtClean="0"/>
              <a:t>in the senior management team</a:t>
            </a:r>
            <a:endParaRPr lang="en-GB" sz="2800" dirty="0" smtClean="0"/>
          </a:p>
        </p:txBody>
      </p:sp>
      <p:graphicFrame>
        <p:nvGraphicFramePr>
          <p:cNvPr id="10" name="Object 1036"/>
          <p:cNvGraphicFramePr>
            <a:graphicFrameLocks noChangeAspect="1"/>
          </p:cNvGraphicFramePr>
          <p:nvPr/>
        </p:nvGraphicFramePr>
        <p:xfrm>
          <a:off x="200025" y="1663700"/>
          <a:ext cx="9325007" cy="450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C037-FA6C-40BC-B088-7C84B4DCB5C3}" type="slidenum">
              <a:rPr lang="en-GB"/>
              <a:pPr/>
              <a:t>6</a:t>
            </a:fld>
            <a:endParaRPr lang="en-GB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66786" y="228600"/>
            <a:ext cx="7215238" cy="762000"/>
          </a:xfrm>
        </p:spPr>
        <p:txBody>
          <a:bodyPr/>
          <a:lstStyle/>
          <a:p>
            <a:r>
              <a:rPr lang="en-GB" sz="2800" dirty="0" smtClean="0"/>
              <a:t>All-digital businesses spend up to 20% </a:t>
            </a:r>
            <a:br>
              <a:rPr lang="en-GB" sz="2800" dirty="0" smtClean="0"/>
            </a:br>
            <a:r>
              <a:rPr lang="en-GB" sz="2800" dirty="0" smtClean="0"/>
              <a:t>of revenue on product development</a:t>
            </a:r>
            <a:endParaRPr lang="en-GB" sz="2800" dirty="0"/>
          </a:p>
        </p:txBody>
      </p:sp>
      <p:graphicFrame>
        <p:nvGraphicFramePr>
          <p:cNvPr id="8" name="Object 1036"/>
          <p:cNvGraphicFramePr>
            <a:graphicFrameLocks noChangeAspect="1"/>
          </p:cNvGraphicFramePr>
          <p:nvPr/>
        </p:nvGraphicFramePr>
        <p:xfrm>
          <a:off x="250825" y="1813842"/>
          <a:ext cx="9475788" cy="4084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66918" y="5857892"/>
            <a:ext cx="2857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Online content companies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953264" y="5857892"/>
            <a:ext cx="1571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Search engine</a:t>
            </a:r>
            <a:endParaRPr lang="en-GB" sz="1600" dirty="0"/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228600" y="6477000"/>
            <a:ext cx="4648200" cy="1524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pPr marL="344488" indent="-344488" eaLnBrk="0" hangingPunct="0">
              <a:tabLst>
                <a:tab pos="334963" algn="l"/>
              </a:tabLst>
            </a:pPr>
            <a:r>
              <a:rPr lang="en-GB" sz="1000" dirty="0" smtClean="0">
                <a:solidFill>
                  <a:srgbClr val="333333"/>
                </a:solidFill>
              </a:rPr>
              <a:t>* 85% digital revenue</a:t>
            </a:r>
            <a:endParaRPr lang="en-GB" sz="10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152400" y="228600"/>
            <a:ext cx="960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future: closer to customers, fully exploit technology </a:t>
            </a:r>
            <a:b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and master complexity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9601200" cy="762000"/>
          </a:xfrm>
        </p:spPr>
        <p:txBody>
          <a:bodyPr/>
          <a:lstStyle/>
          <a:p>
            <a:r>
              <a:rPr lang="en-GB" sz="2800" dirty="0" smtClean="0"/>
              <a:t>The past: production and physical distribution of content targeted at a particular audience</a:t>
            </a:r>
            <a:endParaRPr lang="en-GB" sz="2800" dirty="0"/>
          </a:p>
        </p:txBody>
      </p:sp>
      <p:sp>
        <p:nvSpPr>
          <p:cNvPr id="30" name="Pentagon 29"/>
          <p:cNvSpPr/>
          <p:nvPr/>
        </p:nvSpPr>
        <p:spPr bwMode="auto">
          <a:xfrm>
            <a:off x="3415669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/>
              <a:t>Product development</a:t>
            </a:r>
          </a:p>
          <a:p>
            <a:pPr algn="ctr"/>
            <a:r>
              <a:rPr lang="en-US" sz="2000" dirty="0" smtClean="0"/>
              <a:t>and execution</a:t>
            </a:r>
          </a:p>
          <a:p>
            <a:pPr algn="ctr"/>
            <a:r>
              <a:rPr lang="en-US" sz="2000" dirty="0" smtClean="0"/>
              <a:t>(15%)</a:t>
            </a:r>
          </a:p>
        </p:txBody>
      </p:sp>
      <p:sp>
        <p:nvSpPr>
          <p:cNvPr id="15" name="Pentagon 14"/>
          <p:cNvSpPr/>
          <p:nvPr/>
        </p:nvSpPr>
        <p:spPr bwMode="auto">
          <a:xfrm>
            <a:off x="6630867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2000" dirty="0" smtClean="0"/>
              <a:t>Distribution</a:t>
            </a:r>
          </a:p>
          <a:p>
            <a:pPr algn="ctr"/>
            <a:r>
              <a:rPr lang="en-US" sz="2000" dirty="0" smtClean="0"/>
              <a:t>(20%)</a:t>
            </a:r>
          </a:p>
        </p:txBody>
      </p:sp>
      <p:sp>
        <p:nvSpPr>
          <p:cNvPr id="31" name="Pentagon 30"/>
          <p:cNvSpPr/>
          <p:nvPr/>
        </p:nvSpPr>
        <p:spPr bwMode="auto">
          <a:xfrm>
            <a:off x="6630867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/>
              <a:t>Delivery</a:t>
            </a:r>
          </a:p>
          <a:p>
            <a:pPr algn="ctr"/>
            <a:r>
              <a:rPr lang="en-US" sz="2000" dirty="0" smtClean="0"/>
              <a:t>(10%)</a:t>
            </a:r>
          </a:p>
        </p:txBody>
      </p:sp>
      <p:sp>
        <p:nvSpPr>
          <p:cNvPr id="29" name="Pentagon 28"/>
          <p:cNvSpPr/>
          <p:nvPr/>
        </p:nvSpPr>
        <p:spPr bwMode="auto">
          <a:xfrm>
            <a:off x="200472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/>
              <a:t>Content creation;</a:t>
            </a:r>
          </a:p>
          <a:p>
            <a:pPr algn="ctr"/>
            <a:r>
              <a:rPr lang="en-US" sz="2000" dirty="0" smtClean="0"/>
              <a:t>community “</a:t>
            </a:r>
            <a:r>
              <a:rPr lang="en-US" sz="2000" dirty="0" err="1" smtClean="0"/>
              <a:t>curation</a:t>
            </a:r>
            <a:r>
              <a:rPr lang="en-US" sz="2000" dirty="0" smtClean="0"/>
              <a:t>”</a:t>
            </a:r>
          </a:p>
          <a:p>
            <a:pPr algn="ctr"/>
            <a:r>
              <a:rPr lang="en-US" sz="2000" dirty="0" smtClean="0"/>
              <a:t>(20%)</a:t>
            </a:r>
          </a:p>
        </p:txBody>
      </p:sp>
      <p:sp>
        <p:nvSpPr>
          <p:cNvPr id="24" name="Pentagon 23"/>
          <p:cNvSpPr/>
          <p:nvPr/>
        </p:nvSpPr>
        <p:spPr bwMode="auto">
          <a:xfrm>
            <a:off x="200025" y="2488337"/>
            <a:ext cx="9477375" cy="583474"/>
          </a:xfrm>
          <a:prstGeom prst="homePlate">
            <a:avLst/>
          </a:prstGeom>
          <a:solidFill>
            <a:srgbClr val="8072B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Advertising marketing and sales (30%)</a:t>
            </a:r>
          </a:p>
        </p:txBody>
      </p:sp>
      <p:sp>
        <p:nvSpPr>
          <p:cNvPr id="22" name="Pentagon 21"/>
          <p:cNvSpPr/>
          <p:nvPr/>
        </p:nvSpPr>
        <p:spPr bwMode="auto">
          <a:xfrm>
            <a:off x="200025" y="1772816"/>
            <a:ext cx="9477375" cy="583474"/>
          </a:xfrm>
          <a:prstGeom prst="homePlate">
            <a:avLst/>
          </a:prstGeom>
          <a:solidFill>
            <a:srgbClr val="8072B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Audience marketing (15%)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C037-FA6C-40BC-B088-7C84B4DCB5C3}" type="slidenum">
              <a:rPr lang="en-GB"/>
              <a:pPr/>
              <a:t>7</a:t>
            </a:fld>
            <a:endParaRPr lang="en-GB"/>
          </a:p>
        </p:txBody>
      </p:sp>
      <p:sp>
        <p:nvSpPr>
          <p:cNvPr id="13" name="Pentagon 12"/>
          <p:cNvSpPr/>
          <p:nvPr/>
        </p:nvSpPr>
        <p:spPr bwMode="auto">
          <a:xfrm>
            <a:off x="200472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Content creation</a:t>
            </a:r>
          </a:p>
          <a:p>
            <a:pPr algn="ctr"/>
            <a:r>
              <a:rPr lang="en-US" sz="2000" dirty="0" smtClean="0"/>
              <a:t>(20%)</a:t>
            </a:r>
          </a:p>
        </p:txBody>
      </p:sp>
      <p:sp>
        <p:nvSpPr>
          <p:cNvPr id="14" name="Pentagon 13"/>
          <p:cNvSpPr/>
          <p:nvPr/>
        </p:nvSpPr>
        <p:spPr bwMode="auto">
          <a:xfrm>
            <a:off x="3415669" y="3254711"/>
            <a:ext cx="3002653" cy="1110914"/>
          </a:xfrm>
          <a:prstGeom prst="homePlate">
            <a:avLst/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/>
              <a:t>Manufacturing</a:t>
            </a:r>
          </a:p>
          <a:p>
            <a:pPr algn="ctr"/>
            <a:r>
              <a:rPr lang="en-US" sz="2000" dirty="0" smtClean="0"/>
              <a:t>(20%)</a:t>
            </a:r>
          </a:p>
        </p:txBody>
      </p:sp>
      <p:sp>
        <p:nvSpPr>
          <p:cNvPr id="17" name="Pentagon 16"/>
          <p:cNvSpPr/>
          <p:nvPr/>
        </p:nvSpPr>
        <p:spPr bwMode="auto">
          <a:xfrm>
            <a:off x="200025" y="2488337"/>
            <a:ext cx="9477375" cy="583474"/>
          </a:xfrm>
          <a:prstGeom prst="homePlate">
            <a:avLst/>
          </a:prstGeom>
          <a:solidFill>
            <a:srgbClr val="8072B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Advertising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marketing </a:t>
            </a:r>
            <a:r>
              <a:rPr lang="en-US" sz="2000" dirty="0" smtClean="0">
                <a:solidFill>
                  <a:schemeClr val="bg1"/>
                </a:solidFill>
              </a:rPr>
              <a:t>sales (20%)</a:t>
            </a:r>
          </a:p>
        </p:txBody>
      </p:sp>
      <p:sp>
        <p:nvSpPr>
          <p:cNvPr id="23" name="Pentagon 22"/>
          <p:cNvSpPr/>
          <p:nvPr/>
        </p:nvSpPr>
        <p:spPr bwMode="auto">
          <a:xfrm>
            <a:off x="200025" y="1772816"/>
            <a:ext cx="9477375" cy="583474"/>
          </a:xfrm>
          <a:prstGeom prst="homePlate">
            <a:avLst/>
          </a:prstGeom>
          <a:solidFill>
            <a:srgbClr val="8072B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Circulation </a:t>
            </a:r>
            <a:r>
              <a:rPr lang="en-US" sz="2000" dirty="0" smtClean="0">
                <a:solidFill>
                  <a:schemeClr val="bg1"/>
                </a:solidFill>
              </a:rPr>
              <a:t>(10%)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64568" y="458112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Understanding and meeting the needs of users and advertisers</a:t>
            </a:r>
            <a:endParaRPr lang="en-GB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64568" y="527422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Producing physical publications efficiently</a:t>
            </a:r>
            <a:endParaRPr lang="en-GB" sz="2000" dirty="0"/>
          </a:p>
        </p:txBody>
      </p:sp>
      <p:sp>
        <p:nvSpPr>
          <p:cNvPr id="44" name="Pentagon 43"/>
          <p:cNvSpPr/>
          <p:nvPr/>
        </p:nvSpPr>
        <p:spPr bwMode="auto">
          <a:xfrm>
            <a:off x="5889104" y="6021288"/>
            <a:ext cx="3816425" cy="576064"/>
          </a:xfrm>
          <a:prstGeom prst="homePlate">
            <a:avLst>
              <a:gd name="adj" fmla="val 0"/>
            </a:avLst>
          </a:prstGeom>
          <a:solidFill>
            <a:srgbClr val="B7B7FF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Other = </a:t>
            </a:r>
            <a:r>
              <a:rPr lang="en-US" sz="2000" dirty="0" smtClean="0"/>
              <a:t>10%; all % are indicative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64568" y="4653136"/>
            <a:ext cx="8612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Fundamental understanding of needs of users and marketers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64568" y="5136413"/>
            <a:ext cx="8612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Creating and managing leading edge digital products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4568" y="5619690"/>
            <a:ext cx="8612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Managing complexity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31074" grpId="0"/>
      <p:bldP spid="30" grpId="0" animBg="1"/>
      <p:bldP spid="15" grpId="0" animBg="1"/>
      <p:bldP spid="31" grpId="0" animBg="1"/>
      <p:bldP spid="29" grpId="0" animBg="1"/>
      <p:bldP spid="24" grpId="0" animBg="1"/>
      <p:bldP spid="22" grpId="0" animBg="1"/>
      <p:bldP spid="13" grpId="0" animBg="1"/>
      <p:bldP spid="14" grpId="0" animBg="1"/>
      <p:bldP spid="17" grpId="0" animBg="1"/>
      <p:bldP spid="23" grpId="0" animBg="1"/>
      <p:bldP spid="33" grpId="0"/>
      <p:bldP spid="40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F68ED-F4A3-426D-BB0F-37938E6D68D1}" type="slidenum">
              <a:rPr lang="en-GB"/>
              <a:pPr/>
              <a:t>8</a:t>
            </a:fld>
            <a:endParaRPr lang="en-GB"/>
          </a:p>
        </p:txBody>
      </p:sp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3422650" y="4724400"/>
            <a:ext cx="3059113" cy="1600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ctr" eaLnBrk="0" hangingPunct="0"/>
            <a:r>
              <a:rPr lang="en-GB"/>
              <a:t>AMR International Limited</a:t>
            </a:r>
          </a:p>
          <a:p>
            <a:pPr algn="ctr" eaLnBrk="0" hangingPunct="0"/>
            <a:r>
              <a:rPr lang="en-GB"/>
              <a:t>St George’s House</a:t>
            </a:r>
          </a:p>
          <a:p>
            <a:pPr algn="ctr" eaLnBrk="0" hangingPunct="0"/>
            <a:r>
              <a:rPr lang="en-GB"/>
              <a:t>61 Conduit Street</a:t>
            </a:r>
          </a:p>
          <a:p>
            <a:pPr algn="ctr" eaLnBrk="0" hangingPunct="0"/>
            <a:r>
              <a:rPr lang="en-GB"/>
              <a:t>London W1S 2GB</a:t>
            </a:r>
          </a:p>
          <a:p>
            <a:pPr algn="ctr" eaLnBrk="0" hangingPunct="0"/>
            <a:r>
              <a:rPr lang="en-GB"/>
              <a:t>United Kingdom</a:t>
            </a:r>
          </a:p>
          <a:p>
            <a:pPr algn="ctr" eaLnBrk="0" hangingPunct="0"/>
            <a:endParaRPr lang="en-GB"/>
          </a:p>
          <a:p>
            <a:pPr algn="ctr" eaLnBrk="0" hangingPunct="0"/>
            <a:r>
              <a:rPr lang="en-GB"/>
              <a:t>Tel: +44 (0)20 7534 3600</a:t>
            </a:r>
          </a:p>
          <a:p>
            <a:pPr algn="ctr" eaLnBrk="0" hangingPunct="0"/>
            <a:r>
              <a:rPr lang="en-GB"/>
              <a:t>Fax: +44 (0)20 7534 3636</a:t>
            </a:r>
          </a:p>
        </p:txBody>
      </p:sp>
      <p:sp>
        <p:nvSpPr>
          <p:cNvPr id="243717" name="Text Box 5"/>
          <p:cNvSpPr txBox="1">
            <a:spLocks noChangeArrowheads="1"/>
          </p:cNvSpPr>
          <p:nvPr/>
        </p:nvSpPr>
        <p:spPr bwMode="auto">
          <a:xfrm>
            <a:off x="217488" y="4724400"/>
            <a:ext cx="3059112" cy="1600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ctr"/>
            <a:r>
              <a:rPr lang="en-GB"/>
              <a:t>AMR International Limited</a:t>
            </a:r>
          </a:p>
          <a:p>
            <a:pPr algn="ctr"/>
            <a:r>
              <a:rPr lang="en-GB"/>
              <a:t>Mainzer Landstrasse 51</a:t>
            </a:r>
          </a:p>
          <a:p>
            <a:pPr algn="ctr"/>
            <a:r>
              <a:rPr lang="en-GB"/>
              <a:t>60329 Frankfurt am Main</a:t>
            </a:r>
          </a:p>
          <a:p>
            <a:pPr algn="ctr"/>
            <a:r>
              <a:rPr lang="en-GB"/>
              <a:t>Germany</a:t>
            </a:r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/>
              <a:t>Tel: +49 (0) 69 24 00 86 0</a:t>
            </a:r>
          </a:p>
          <a:p>
            <a:pPr algn="ctr"/>
            <a:r>
              <a:rPr lang="en-GB"/>
              <a:t>Fax: +49 (0) 69 24 00 86 16</a:t>
            </a:r>
          </a:p>
        </p:txBody>
      </p:sp>
      <p:sp>
        <p:nvSpPr>
          <p:cNvPr id="243718" name="Text Box 6"/>
          <p:cNvSpPr txBox="1">
            <a:spLocks noChangeArrowheads="1"/>
          </p:cNvSpPr>
          <p:nvPr/>
        </p:nvSpPr>
        <p:spPr bwMode="auto">
          <a:xfrm>
            <a:off x="6629400" y="4724400"/>
            <a:ext cx="3059113" cy="1600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ctr"/>
            <a:r>
              <a:rPr lang="en-GB">
                <a:cs typeface="Arial" charset="0"/>
              </a:rPr>
              <a:t>AMR International Consulting Inc.</a:t>
            </a:r>
          </a:p>
          <a:p>
            <a:pPr algn="ctr"/>
            <a:r>
              <a:rPr lang="en-GB">
                <a:cs typeface="Arial" charset="0"/>
              </a:rPr>
              <a:t>655 Third Avenue</a:t>
            </a:r>
          </a:p>
          <a:p>
            <a:pPr algn="ctr"/>
            <a:r>
              <a:rPr lang="en-GB">
                <a:cs typeface="Arial" charset="0"/>
              </a:rPr>
              <a:t>Suite 2500-05</a:t>
            </a:r>
          </a:p>
          <a:p>
            <a:pPr algn="ctr"/>
            <a:r>
              <a:rPr lang="en-GB">
                <a:cs typeface="Arial" charset="0"/>
              </a:rPr>
              <a:t>New York NY 10017 </a:t>
            </a:r>
          </a:p>
          <a:p>
            <a:pPr algn="ctr"/>
            <a:r>
              <a:rPr lang="en-GB">
                <a:cs typeface="Arial" charset="0"/>
              </a:rPr>
              <a:t>United States of America</a:t>
            </a:r>
          </a:p>
          <a:p>
            <a:pPr algn="ctr"/>
            <a:endParaRPr lang="en-GB">
              <a:cs typeface="Arial" charset="0"/>
            </a:endParaRPr>
          </a:p>
          <a:p>
            <a:pPr algn="ctr"/>
            <a:r>
              <a:rPr lang="en-GB">
                <a:cs typeface="Arial" charset="0"/>
              </a:rPr>
              <a:t>Tel: +1 (646) 465 5970</a:t>
            </a:r>
          </a:p>
          <a:p>
            <a:pPr algn="ctr"/>
            <a:r>
              <a:rPr lang="en-GB">
                <a:cs typeface="Arial" charset="0"/>
              </a:rPr>
              <a:t>Fax: +1 (646) 465 5988</a:t>
            </a:r>
          </a:p>
        </p:txBody>
      </p:sp>
      <p:sp>
        <p:nvSpPr>
          <p:cNvPr id="243720" name="Rectangle 8"/>
          <p:cNvSpPr>
            <a:spLocks noChangeArrowheads="1"/>
          </p:cNvSpPr>
          <p:nvPr/>
        </p:nvSpPr>
        <p:spPr bwMode="gray">
          <a:xfrm rot="-5400000">
            <a:off x="4915694" y="-189706"/>
            <a:ext cx="74612" cy="96012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72000" tIns="0" rIns="72000" bIns="0" anchor="ctr"/>
          <a:lstStyle/>
          <a:p>
            <a:endParaRPr lang="en-US"/>
          </a:p>
        </p:txBody>
      </p:sp>
      <p:sp>
        <p:nvSpPr>
          <p:cNvPr id="243721" name="Text Box 9"/>
          <p:cNvSpPr txBox="1">
            <a:spLocks noChangeArrowheads="1"/>
          </p:cNvSpPr>
          <p:nvPr/>
        </p:nvSpPr>
        <p:spPr bwMode="auto">
          <a:xfrm>
            <a:off x="3046413" y="2667000"/>
            <a:ext cx="38131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en-GB" sz="1600" dirty="0" smtClean="0"/>
              <a:t>Denzil </a:t>
            </a:r>
            <a:r>
              <a:rPr lang="en-GB" sz="1600" dirty="0" smtClean="0"/>
              <a:t>Rankine</a:t>
            </a:r>
          </a:p>
          <a:p>
            <a:pPr algn="ctr" eaLnBrk="0" hangingPunct="0"/>
            <a:r>
              <a:rPr lang="en-GB" sz="1600" dirty="0" smtClean="0"/>
              <a:t>d</a:t>
            </a:r>
            <a:r>
              <a:rPr lang="en-GB" sz="1600" dirty="0" smtClean="0"/>
              <a:t>enzil.rankine@amrinternational.com</a:t>
            </a:r>
            <a:endParaRPr lang="en-GB" sz="1600" dirty="0"/>
          </a:p>
        </p:txBody>
      </p:sp>
      <p:sp>
        <p:nvSpPr>
          <p:cNvPr id="243724" name="Rectangle 1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Contact details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55ACD"/>
      </a:dk2>
      <a:lt2>
        <a:srgbClr val="8072B2"/>
      </a:lt2>
      <a:accent1>
        <a:srgbClr val="B43C3C"/>
      </a:accent1>
      <a:accent2>
        <a:srgbClr val="D79105"/>
      </a:accent2>
      <a:accent3>
        <a:srgbClr val="FFFFFF"/>
      </a:accent3>
      <a:accent4>
        <a:srgbClr val="000000"/>
      </a:accent4>
      <a:accent5>
        <a:srgbClr val="D6AFAF"/>
      </a:accent5>
      <a:accent6>
        <a:srgbClr val="C38304"/>
      </a:accent6>
      <a:hlink>
        <a:srgbClr val="2D738C"/>
      </a:hlink>
      <a:folHlink>
        <a:srgbClr val="E1C30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2D738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0" rIns="72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2D738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0" rIns="72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55ACD"/>
        </a:dk2>
        <a:lt2>
          <a:srgbClr val="8072B2"/>
        </a:lt2>
        <a:accent1>
          <a:srgbClr val="B43246"/>
        </a:accent1>
        <a:accent2>
          <a:srgbClr val="D79105"/>
        </a:accent2>
        <a:accent3>
          <a:srgbClr val="FFFFFF"/>
        </a:accent3>
        <a:accent4>
          <a:srgbClr val="000000"/>
        </a:accent4>
        <a:accent5>
          <a:srgbClr val="D6ADB0"/>
        </a:accent5>
        <a:accent6>
          <a:srgbClr val="C38304"/>
        </a:accent6>
        <a:hlink>
          <a:srgbClr val="2D738C"/>
        </a:hlink>
        <a:folHlink>
          <a:srgbClr val="E1C3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17298</TotalTime>
  <Words>389</Words>
  <Application>Microsoft Office PowerPoint</Application>
  <PresentationFormat>A4 Paper (210x297 mm)</PresentationFormat>
  <Paragraphs>111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Media company of the future</vt:lpstr>
      <vt:lpstr>AMR uses its core strategy skills to support businesses and investors with business development and performance improvement</vt:lpstr>
      <vt:lpstr>Successful media companies will continue to develop  a new approach to processes and markets </vt:lpstr>
      <vt:lpstr>Higher share of digital revenue =  higher average revenue and higher comp. per employee</vt:lpstr>
      <vt:lpstr>% of companies with technology roles  in the senior management team</vt:lpstr>
      <vt:lpstr>All-digital businesses spend up to 20%  of revenue on product development</vt:lpstr>
      <vt:lpstr>The past: production and physical distribution of content targeted at a particular audience</vt:lpstr>
      <vt:lpstr>Contact details</vt:lpstr>
    </vt:vector>
  </TitlesOfParts>
  <Manager>Sally Harlow</Manager>
  <Company>AMR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AMR Template</dc:title>
  <dc:creator>Mano Balambanos</dc:creator>
  <cp:lastModifiedBy>Denzil Rankine</cp:lastModifiedBy>
  <cp:revision>759</cp:revision>
  <cp:lastPrinted>2007-10-09T12:41:05Z</cp:lastPrinted>
  <dcterms:created xsi:type="dcterms:W3CDTF">2004-10-10T19:25:08Z</dcterms:created>
  <dcterms:modified xsi:type="dcterms:W3CDTF">2011-04-18T09:48:08Z</dcterms:modified>
</cp:coreProperties>
</file>