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7" r:id="rId11"/>
    <p:sldId id="268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00"/>
    <a:srgbClr val="FFC600"/>
    <a:srgbClr val="FF9600"/>
    <a:srgbClr val="FFDD00"/>
    <a:srgbClr val="FFD000"/>
    <a:srgbClr val="FFD500"/>
    <a:srgbClr val="FFE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1737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044222"/>
          </a:xfrm>
          <a:prstGeom prst="rect">
            <a:avLst/>
          </a:prstGeom>
          <a:solidFill>
            <a:srgbClr val="FFD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44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36" y="104422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DCDBE-F4A4-A24B-A85C-72902B633A3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BB9FF-F274-2445-B9A8-A690D70C62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356350"/>
            <a:ext cx="9144000" cy="501649"/>
          </a:xfrm>
          <a:prstGeom prst="rect">
            <a:avLst/>
          </a:prstGeom>
          <a:solidFill>
            <a:srgbClr val="FFD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rtirix_logo2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26100" y="6356350"/>
            <a:ext cx="686372" cy="48449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5846870" y="6475254"/>
            <a:ext cx="32971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Helvetica Neue Bold Condensed"/>
                <a:cs typeface="Helvetica Neue Bold Condensed"/>
              </a:rPr>
              <a:t>The Platform for content aggregation, search and</a:t>
            </a:r>
            <a:r>
              <a:rPr lang="en-US" sz="1000" baseline="0" dirty="0" smtClean="0">
                <a:latin typeface="Helvetica Neue Bold Condensed"/>
                <a:cs typeface="Helvetica Neue Bold Condensed"/>
              </a:rPr>
              <a:t> </a:t>
            </a:r>
            <a:r>
              <a:rPr lang="en-US" sz="1000" dirty="0" smtClean="0">
                <a:latin typeface="Helvetica Neue Bold Condensed"/>
                <a:cs typeface="Helvetica Neue Bold Condensed"/>
              </a:rPr>
              <a:t>advertising</a:t>
            </a:r>
            <a:endParaRPr lang="en-US" sz="1000" dirty="0">
              <a:latin typeface="Helvetica Neue Bold Condensed"/>
              <a:cs typeface="Helvetica Neue Bold Condense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b="0" i="0" kern="1200">
          <a:solidFill>
            <a:schemeClr val="tx1"/>
          </a:solidFill>
          <a:latin typeface="Helvetica Neue Bold Condensed"/>
          <a:ea typeface="+mj-ea"/>
          <a:cs typeface="Helvetica Neue Bold Condense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Baskerville"/>
          <a:ea typeface="+mn-ea"/>
          <a:cs typeface="Baskervill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Baskerville"/>
          <a:ea typeface="+mn-ea"/>
          <a:cs typeface="Baskervill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Baskerville"/>
          <a:ea typeface="+mn-ea"/>
          <a:cs typeface="Baskervill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Helvetica Neue Bold Condensed"/>
                <a:cs typeface="Helvetica Neue Bold Condensed"/>
              </a:rPr>
              <a:t>Saas</a:t>
            </a:r>
            <a:r>
              <a:rPr lang="en-US" dirty="0" smtClean="0">
                <a:latin typeface="Helvetica Neue Bold Condensed"/>
                <a:cs typeface="Helvetica Neue Bold Condensed"/>
              </a:rPr>
              <a:t> and the Classified Business</a:t>
            </a:r>
            <a:endParaRPr lang="en-US" dirty="0">
              <a:latin typeface="Helvetica Neue Bold Condensed"/>
              <a:cs typeface="Helvetica Neue Bold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askerville"/>
                <a:cs typeface="Baskerville"/>
              </a:rPr>
              <a:t>Daniel Lee  CEO </a:t>
            </a:r>
          </a:p>
          <a:p>
            <a:r>
              <a:rPr lang="en-US" dirty="0" smtClean="0">
                <a:latin typeface="Baskerville"/>
                <a:cs typeface="Baskerville"/>
              </a:rPr>
              <a:t>Artirix Ltd</a:t>
            </a:r>
            <a:endParaRPr lang="en-US" dirty="0">
              <a:latin typeface="Baskerville"/>
              <a:cs typeface="Baskervil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</a:t>
            </a:r>
            <a:r>
              <a:rPr lang="en-US" dirty="0" err="1" smtClean="0"/>
              <a:t>Saas</a:t>
            </a:r>
            <a:r>
              <a:rPr lang="en-US" dirty="0" smtClean="0"/>
              <a:t> a good solution for Online Classified Businesses?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order to answer this question you need to ask some key questions….</a:t>
            </a:r>
          </a:p>
          <a:p>
            <a:pPr lvl="2"/>
            <a:r>
              <a:rPr lang="en-US" dirty="0" smtClean="0"/>
              <a:t>Is technology our differentiator or USP?</a:t>
            </a:r>
          </a:p>
          <a:p>
            <a:pPr lvl="2"/>
            <a:r>
              <a:rPr lang="en-US" dirty="0" smtClean="0"/>
              <a:t>Does </a:t>
            </a:r>
            <a:r>
              <a:rPr lang="en-US" dirty="0" err="1" smtClean="0"/>
              <a:t>Saas</a:t>
            </a:r>
            <a:r>
              <a:rPr lang="en-US" dirty="0" smtClean="0"/>
              <a:t> significantly lower our costs?</a:t>
            </a:r>
          </a:p>
          <a:p>
            <a:pPr lvl="2"/>
            <a:r>
              <a:rPr lang="en-US" dirty="0" smtClean="0"/>
              <a:t>Does </a:t>
            </a:r>
            <a:r>
              <a:rPr lang="en-US" dirty="0" err="1" smtClean="0"/>
              <a:t>Saas</a:t>
            </a:r>
            <a:r>
              <a:rPr lang="en-US" dirty="0" smtClean="0"/>
              <a:t> reduce (or increase) our revenue opportunity</a:t>
            </a:r>
          </a:p>
          <a:p>
            <a:pPr lvl="2"/>
            <a:r>
              <a:rPr lang="en-US" dirty="0" smtClean="0"/>
              <a:t>Are there key parts of our online solution that we have to own?</a:t>
            </a:r>
          </a:p>
          <a:p>
            <a:pPr lvl="2"/>
            <a:r>
              <a:rPr lang="en-US" dirty="0" smtClean="0"/>
              <a:t>Is the business constrained by current technology innovation?</a:t>
            </a:r>
          </a:p>
          <a:p>
            <a:pPr lvl="2"/>
            <a:r>
              <a:rPr lang="en-US" dirty="0" smtClean="0"/>
              <a:t>Can we hire the right caliber of software developers</a:t>
            </a:r>
          </a:p>
          <a:p>
            <a:pPr lvl="2"/>
            <a:r>
              <a:rPr lang="en-US" dirty="0" smtClean="0"/>
              <a:t>Do we have the right technology leadership</a:t>
            </a:r>
          </a:p>
          <a:p>
            <a:pPr lvl="2"/>
            <a:r>
              <a:rPr lang="en-US" dirty="0" smtClean="0"/>
              <a:t>Is software our business?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Yet to find a classified business that cannot gain in some way by using </a:t>
            </a:r>
            <a:r>
              <a:rPr lang="en-US" dirty="0" err="1" smtClean="0"/>
              <a:t>Saas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Very important to follow best practice………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 a flexible supplier where you can have control over the mission critical parts of the solution </a:t>
            </a:r>
          </a:p>
          <a:p>
            <a:r>
              <a:rPr lang="en-US" dirty="0" smtClean="0"/>
              <a:t>Negotiate the right SLA</a:t>
            </a:r>
          </a:p>
          <a:p>
            <a:r>
              <a:rPr lang="en-US" dirty="0" smtClean="0"/>
              <a:t>It might be useful to have some dedicated resource allocated by your supplier rather than getting an SOW for each project</a:t>
            </a:r>
          </a:p>
          <a:p>
            <a:r>
              <a:rPr lang="en-US" dirty="0" smtClean="0"/>
              <a:t>Ensure that your product team understand how to work with a </a:t>
            </a:r>
            <a:r>
              <a:rPr lang="en-US" dirty="0" err="1" smtClean="0"/>
              <a:t>Saas</a:t>
            </a:r>
            <a:r>
              <a:rPr lang="en-US" dirty="0" smtClean="0"/>
              <a:t> supplier (benefits / restrictions)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26162"/>
            <a:ext cx="9144000" cy="731837"/>
          </a:xfrm>
          <a:prstGeom prst="rect">
            <a:avLst/>
          </a:prstGeom>
          <a:solidFill>
            <a:srgbClr val="FFD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44222"/>
          </a:xfrm>
          <a:prstGeom prst="rect">
            <a:avLst/>
          </a:prstGeom>
          <a:solidFill>
            <a:srgbClr val="FFD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44222"/>
          </a:xfrm>
        </p:spPr>
        <p:txBody>
          <a:bodyPr/>
          <a:lstStyle/>
          <a:p>
            <a:r>
              <a:rPr lang="en-US" dirty="0" smtClean="0">
                <a:latin typeface="Helvetica Neue Bold Condensed"/>
                <a:cs typeface="Helvetica Neue Bold Condensed"/>
              </a:rPr>
              <a:t>What is </a:t>
            </a:r>
            <a:r>
              <a:rPr lang="en-US" dirty="0" err="1" smtClean="0">
                <a:latin typeface="Helvetica Neue Bold Condensed"/>
                <a:cs typeface="Helvetica Neue Bold Condensed"/>
              </a:rPr>
              <a:t>Saas</a:t>
            </a:r>
            <a:r>
              <a:rPr lang="en-US" dirty="0" smtClean="0">
                <a:latin typeface="Helvetica Neue Bold Condensed"/>
                <a:cs typeface="Helvetica Neue Bold Condensed"/>
              </a:rPr>
              <a:t>?</a:t>
            </a:r>
            <a:endParaRPr lang="en-US" dirty="0">
              <a:latin typeface="Helvetica Neue Bold Condensed"/>
              <a:cs typeface="Helvetica Neue Bold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869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Software as a Service (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Saas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) is a software model where the software application is hosted centrally and accessed over the internet. It typically applies to business applications that have traditionally </a:t>
            </a:r>
            <a:r>
              <a:rPr lang="en-US" dirty="0"/>
              <a:t>been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 installed, hosted and managed by the user in their own environment. A good example is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Salesforce.com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Baskerville"/>
              <a:cs typeface="Baskerville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Software as a Service has evolved from simple online applications in the 90’s to fully outsourced business solutions today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According to IDC more than 50% of Fortune 500 companies already use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Saas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.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Every software vendor is considering or already offering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Saas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"/>
                <a:cs typeface="Baskerville"/>
              </a:rPr>
              <a:t> applications as more and more companies wish to offload the management of software applications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Baskerville"/>
              <a:cs typeface="Baskerville"/>
            </a:endParaRPr>
          </a:p>
        </p:txBody>
      </p:sp>
      <p:pic>
        <p:nvPicPr>
          <p:cNvPr id="7" name="Picture 6" descr="Artirix_logo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26162"/>
            <a:ext cx="1012472" cy="7146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67775" y="6392334"/>
            <a:ext cx="3175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Helvetica Neue Bold Condensed"/>
                <a:cs typeface="Helvetica Neue Bold Condensed"/>
              </a:rPr>
              <a:t>The Platform for data, search and advertising</a:t>
            </a:r>
            <a:endParaRPr lang="en-US" sz="1000" dirty="0">
              <a:latin typeface="Helvetica Neue Bold Condensed"/>
              <a:cs typeface="Helvetica Neue Bold Condense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benefits of </a:t>
            </a:r>
            <a:r>
              <a:rPr lang="en-US" dirty="0" err="1" smtClean="0"/>
              <a:t>Saas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Lower TCO</a:t>
            </a:r>
          </a:p>
          <a:p>
            <a:r>
              <a:rPr lang="en-US" sz="2400" dirty="0" smtClean="0"/>
              <a:t>Smaller up front costs</a:t>
            </a:r>
          </a:p>
          <a:p>
            <a:r>
              <a:rPr lang="en-US" sz="2400" dirty="0" smtClean="0"/>
              <a:t>Faster time to market</a:t>
            </a:r>
          </a:p>
          <a:p>
            <a:r>
              <a:rPr lang="en-US" sz="2400" dirty="0" smtClean="0"/>
              <a:t>Reduction in size of technology team</a:t>
            </a:r>
          </a:p>
          <a:p>
            <a:r>
              <a:rPr lang="en-US" sz="2400" dirty="0" smtClean="0"/>
              <a:t>Take advantage of global innovation pool</a:t>
            </a:r>
          </a:p>
          <a:p>
            <a:r>
              <a:rPr lang="en-US" sz="2400" dirty="0" smtClean="0"/>
              <a:t>Not held to ransom by IT team – the business has more control</a:t>
            </a:r>
          </a:p>
          <a:p>
            <a:r>
              <a:rPr lang="en-US" sz="2400" dirty="0" smtClean="0"/>
              <a:t>Run in the cloud for reduced hosting costs</a:t>
            </a:r>
          </a:p>
          <a:p>
            <a:r>
              <a:rPr lang="en-US" sz="2400" dirty="0" smtClean="0"/>
              <a:t>Pay as you go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issues using </a:t>
            </a:r>
            <a:r>
              <a:rPr lang="en-US" dirty="0" err="1" smtClean="0"/>
              <a:t>Saas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Lose control over application</a:t>
            </a:r>
          </a:p>
          <a:p>
            <a:r>
              <a:rPr lang="en-US" dirty="0" smtClean="0"/>
              <a:t>Release cycles dependent upon supplier</a:t>
            </a:r>
          </a:p>
          <a:p>
            <a:r>
              <a:rPr lang="en-US" dirty="0" smtClean="0"/>
              <a:t>Simplified functions with some compromises in features in order to develop and support generic product</a:t>
            </a:r>
          </a:p>
          <a:p>
            <a:r>
              <a:rPr lang="en-US" dirty="0" smtClean="0"/>
              <a:t>Do not build up internal expertise</a:t>
            </a:r>
          </a:p>
          <a:p>
            <a:r>
              <a:rPr lang="en-US" dirty="0" smtClean="0"/>
              <a:t>Solution does not support future business roadmap</a:t>
            </a:r>
          </a:p>
          <a:p>
            <a:r>
              <a:rPr lang="en-US" dirty="0" smtClean="0"/>
              <a:t>Product differentiation</a:t>
            </a:r>
          </a:p>
          <a:p>
            <a:endParaRPr lang="en-US" dirty="0" smtClean="0"/>
          </a:p>
          <a:p>
            <a:r>
              <a:rPr lang="en-US" b="1" dirty="0" smtClean="0"/>
              <a:t>Security - </a:t>
            </a:r>
            <a:r>
              <a:rPr lang="en-US" dirty="0" smtClean="0"/>
              <a:t>Many businesses still see hosted services as a security risk even though we all use highly secure online services every day – however there are of course risks if suppliers do not follow security policy or operate a comprehensive SLA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Saas</a:t>
            </a:r>
            <a:r>
              <a:rPr lang="en-US" dirty="0" smtClean="0"/>
              <a:t> and Online Classifieds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 or part of an online classified solution can be run as a service</a:t>
            </a:r>
          </a:p>
          <a:p>
            <a:r>
              <a:rPr lang="en-US" dirty="0" smtClean="0"/>
              <a:t>Many providers already supplying </a:t>
            </a:r>
            <a:r>
              <a:rPr lang="en-US" dirty="0" err="1" smtClean="0"/>
              <a:t>templated</a:t>
            </a:r>
            <a:r>
              <a:rPr lang="en-US" dirty="0" smtClean="0"/>
              <a:t> classified applications</a:t>
            </a:r>
          </a:p>
          <a:p>
            <a:r>
              <a:rPr lang="en-US" dirty="0" smtClean="0"/>
              <a:t>Solutions developed a few years ago have limited flexibility and offer users a poor experience – seen as a cheap or quick fix against in house development – this has led to a certain amount of skepticism and frustration with </a:t>
            </a:r>
            <a:r>
              <a:rPr lang="en-US" dirty="0" err="1" smtClean="0"/>
              <a:t>Saas</a:t>
            </a:r>
            <a:r>
              <a:rPr lang="en-US" dirty="0" smtClean="0"/>
              <a:t> </a:t>
            </a:r>
          </a:p>
          <a:p>
            <a:r>
              <a:rPr lang="en-US" dirty="0" smtClean="0"/>
              <a:t>New solutions are far more flexible and offer businesses control of mission critical parts of the solution such as the User Interface</a:t>
            </a:r>
          </a:p>
          <a:p>
            <a:r>
              <a:rPr lang="en-US" dirty="0" smtClean="0"/>
              <a:t>State of the art solutions also offer a menu of services which can be integrated with an in house solution but still run as </a:t>
            </a:r>
            <a:r>
              <a:rPr lang="en-US" dirty="0" err="1" smtClean="0"/>
              <a:t>Saas</a:t>
            </a:r>
            <a:r>
              <a:rPr lang="en-US" dirty="0" smtClean="0"/>
              <a:t> – such as data feed management or search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as a 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Delivery of a computing platform or a software stack as a service</a:t>
            </a:r>
          </a:p>
          <a:p>
            <a:r>
              <a:rPr lang="en-US" dirty="0" smtClean="0"/>
              <a:t>Delivery over the internet or locally hosted</a:t>
            </a:r>
          </a:p>
          <a:p>
            <a:r>
              <a:rPr lang="en-US" dirty="0" smtClean="0"/>
              <a:t>Not simply an online application (like </a:t>
            </a:r>
            <a:r>
              <a:rPr lang="en-US" dirty="0" err="1"/>
              <a:t>S</a:t>
            </a:r>
            <a:r>
              <a:rPr lang="en-US" dirty="0" err="1" smtClean="0"/>
              <a:t>alesforce</a:t>
            </a:r>
            <a:r>
              <a:rPr lang="en-US" dirty="0" smtClean="0"/>
              <a:t>) but a complete business application. E.g. a Real </a:t>
            </a:r>
            <a:r>
              <a:rPr lang="en-US" dirty="0"/>
              <a:t>E</a:t>
            </a:r>
            <a:r>
              <a:rPr lang="en-US" dirty="0" smtClean="0"/>
              <a:t>state portal</a:t>
            </a:r>
          </a:p>
          <a:p>
            <a:r>
              <a:rPr lang="en-US" dirty="0" smtClean="0"/>
              <a:t>Solution may contain hardware, hosting, CRM, Advertising, Search i.e. a complete solution made of multiple software applications</a:t>
            </a:r>
          </a:p>
          <a:p>
            <a:r>
              <a:rPr lang="en-US" dirty="0" err="1" smtClean="0"/>
              <a:t>Customised</a:t>
            </a:r>
            <a:r>
              <a:rPr lang="en-US" dirty="0" smtClean="0"/>
              <a:t> solutions managed for each customer under a comprehensive SLA</a:t>
            </a:r>
          </a:p>
          <a:p>
            <a:r>
              <a:rPr lang="en-US" dirty="0" smtClean="0"/>
              <a:t>Availability through sophisticated API’s to link with internal applications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classified solution</a:t>
            </a:r>
            <a:endParaRPr lang="en-US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518334" y="1340556"/>
            <a:ext cx="2048761" cy="1188171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6800" rIns="45000" bIns="36000" numCol="1" anchor="ctr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User </a:t>
            </a:r>
            <a:r>
              <a:rPr kumimoji="0" lang="en-GB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Interface</a:t>
            </a:r>
            <a:endParaRPr kumimoji="0" lang="en-GB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452118" y="3104444"/>
            <a:ext cx="6300787" cy="1631609"/>
          </a:xfrm>
          <a:prstGeom prst="rect">
            <a:avLst/>
          </a:prstGeom>
          <a:solidFill>
            <a:srgbClr val="BAAC9D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36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Hub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512178" y="3524967"/>
            <a:ext cx="1444625" cy="215900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Users &amp; Roles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099678" y="3524967"/>
            <a:ext cx="1444625" cy="215900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Reporting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687178" y="3524967"/>
            <a:ext cx="1444625" cy="115252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Search and content</a:t>
            </a: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 </a:t>
            </a:r>
          </a:p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processing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Content enrichment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Scalable, feature rich </a:t>
            </a:r>
            <a:b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</a:b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and fault-tolerant search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Address / geo </a:t>
            </a: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location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Entity extraction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6255981" y="3524967"/>
            <a:ext cx="1444625" cy="115252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0" tIns="45000" rIns="45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Content </a:t>
            </a: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aggregation</a:t>
            </a:r>
          </a:p>
          <a:p>
            <a:pPr marL="457200" marR="0" lvl="1" indent="0" algn="l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"/>
              <a:ea typeface="ＭＳ Ｐゴシック" charset="-128"/>
              <a:cs typeface="Baskerville"/>
            </a:endParaRP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Highly scalable feed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management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service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Automated web deep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crawling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service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Helvetica Neue Bold Condensed" charset="0"/>
                <a:ea typeface="Times New Roman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Helvetica Neue Bold Condensed" charset="0"/>
              <a:ea typeface="Times New Roman" charset="0"/>
            </a:endParaRP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512178" y="3848817"/>
            <a:ext cx="1444625" cy="82867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18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Commerce management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 booking 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Advertiser CRM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Payment gateway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Self-service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Lead management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Helvetica Neue Bold Condensed" charset="0"/>
              <a:ea typeface="Times New Roman" charset="0"/>
            </a:endParaRP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099678" y="3848817"/>
            <a:ext cx="1444625" cy="82867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Technical administration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Crawl and feed</a:t>
            </a: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management</a:t>
            </a:r>
            <a:endParaRPr kumimoji="0" lang="en-US" sz="900" b="1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Baskerville"/>
              <a:ea typeface="Times New Roman" charset="0"/>
              <a:cs typeface="Baskerville"/>
            </a:endParaRP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Search logic configuration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Image processing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464553" y="4902035"/>
            <a:ext cx="6300787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3600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Content push API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464553" y="5301555"/>
            <a:ext cx="3078162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Inbound content feeds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4650665" y="5301555"/>
            <a:ext cx="3078163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Web content Crawler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end solution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492142" y="1171221"/>
            <a:ext cx="2390071" cy="1268606"/>
          </a:xfrm>
          <a:prstGeom prst="rect">
            <a:avLst/>
          </a:prstGeom>
          <a:solidFill>
            <a:srgbClr val="0000FF">
              <a:alpha val="36000"/>
            </a:srgbClr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6800" rIns="45000" bIns="36000" numCol="1" anchor="ctr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Helvetica Neue Bold Condensed"/>
                <a:ea typeface="ＭＳ Ｐゴシック" charset="-128"/>
                <a:cs typeface="Helvetica Neue Bold Condensed"/>
              </a:rPr>
              <a:t>Client’s own user interface</a:t>
            </a:r>
            <a:endParaRPr kumimoji="0" lang="en-GB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64553" y="2632442"/>
            <a:ext cx="6300787" cy="215900"/>
          </a:xfrm>
          <a:prstGeom prst="rect">
            <a:avLst/>
          </a:prstGeom>
          <a:solidFill>
            <a:srgbClr val="FF96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API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452118" y="3104444"/>
            <a:ext cx="6300787" cy="1631609"/>
          </a:xfrm>
          <a:prstGeom prst="rect">
            <a:avLst/>
          </a:prstGeom>
          <a:solidFill>
            <a:srgbClr val="BAAC9D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36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Hub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12178" y="3524967"/>
            <a:ext cx="1444625" cy="215900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Users &amp; Roles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099678" y="3524967"/>
            <a:ext cx="1444625" cy="215900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Reporting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687178" y="3524967"/>
            <a:ext cx="1444625" cy="115252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Search and content</a:t>
            </a: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 </a:t>
            </a:r>
          </a:p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processing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Content enrichment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Scalable, feature rich </a:t>
            </a:r>
            <a:b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</a:b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and fault-tolerant search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Address / geo </a:t>
            </a: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location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Entity extraction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255981" y="3524967"/>
            <a:ext cx="1444625" cy="115252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0" tIns="45000" rIns="45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Content </a:t>
            </a: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aggregation</a:t>
            </a:r>
          </a:p>
          <a:p>
            <a:pPr marL="457200" marR="0" lvl="1" indent="0" algn="l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"/>
              <a:ea typeface="ＭＳ Ｐゴシック" charset="-128"/>
              <a:cs typeface="Baskerville"/>
            </a:endParaRP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Highly scalable feed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management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service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Automated web deep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crawling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service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Helvetica Neue Bold Condensed" charset="0"/>
                <a:ea typeface="Times New Roman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Helvetica Neue Bold Condensed" charset="0"/>
              <a:ea typeface="Times New Roman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512178" y="3848817"/>
            <a:ext cx="1444625" cy="82867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18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Commerce management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 booking 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Advertiser CRM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Payment gateway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Self-service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Lead management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Helvetica Neue Bold Condensed" charset="0"/>
              <a:ea typeface="Times New Roman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099678" y="3848817"/>
            <a:ext cx="1444625" cy="82867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Technical administration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Crawl and feed</a:t>
            </a: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management</a:t>
            </a:r>
            <a:endParaRPr kumimoji="0" lang="en-US" sz="900" b="1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Baskerville"/>
              <a:ea typeface="Times New Roman" charset="0"/>
              <a:cs typeface="Baskerville"/>
            </a:endParaRP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Search logic configuration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Image processing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464553" y="4902035"/>
            <a:ext cx="6300787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3600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Content push API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464553" y="5301555"/>
            <a:ext cx="3078162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Inbound content feeds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650665" y="5301555"/>
            <a:ext cx="3078163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Web content Crawler</a:t>
            </a: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492141" y="1171222"/>
            <a:ext cx="2390071" cy="1268606"/>
          </a:xfrm>
          <a:prstGeom prst="rect">
            <a:avLst/>
          </a:prstGeom>
          <a:solidFill>
            <a:srgbClr val="FF00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6800" rIns="45000" bIns="36000" numCol="1" anchor="ctr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Vanilla reference</a:t>
            </a:r>
          </a:p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 </a:t>
            </a:r>
            <a:r>
              <a:rPr lang="en-GB" sz="1600" dirty="0" smtClean="0">
                <a:latin typeface="Helvetica Neue Bold Condensed"/>
                <a:ea typeface="ＭＳ Ｐゴシック" charset="-128"/>
                <a:cs typeface="Helvetica Neue Bold Condensed"/>
              </a:rPr>
              <a:t>user interface</a:t>
            </a:r>
          </a:p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Helvetica Neue Bold Condensed"/>
                <a:ea typeface="ＭＳ Ｐゴシック" charset="-128"/>
                <a:cs typeface="Helvetica Neue Bold Condensed"/>
              </a:rPr>
              <a:t> running within</a:t>
            </a:r>
          </a:p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Helvetica Neue Bold Condensed"/>
                <a:ea typeface="ＭＳ Ｐゴシック" charset="-128"/>
                <a:cs typeface="Helvetica Neue Bold Condensed"/>
              </a:rPr>
              <a:t> clients’ environment</a:t>
            </a:r>
            <a:endParaRPr kumimoji="0" lang="en-GB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solution 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64553" y="2632442"/>
            <a:ext cx="6300787" cy="215900"/>
          </a:xfrm>
          <a:prstGeom prst="rect">
            <a:avLst/>
          </a:prstGeom>
          <a:solidFill>
            <a:srgbClr val="FF96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API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452118" y="3104444"/>
            <a:ext cx="6300787" cy="1631609"/>
          </a:xfrm>
          <a:prstGeom prst="rect">
            <a:avLst/>
          </a:prstGeom>
          <a:solidFill>
            <a:srgbClr val="BAAC9D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36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Hub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12178" y="3524967"/>
            <a:ext cx="1444625" cy="215900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Users &amp; Roles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099678" y="3524967"/>
            <a:ext cx="1444625" cy="215900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Reporting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687178" y="3524967"/>
            <a:ext cx="1444625" cy="115252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Search and content</a:t>
            </a: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 </a:t>
            </a:r>
          </a:p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processing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Content enrichment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Scalable, feature rich </a:t>
            </a:r>
            <a:b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</a:b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and fault-tolerant search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Address / geo </a:t>
            </a: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location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Entity extraction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255981" y="3524967"/>
            <a:ext cx="1444625" cy="115252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0" tIns="45000" rIns="45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Content </a:t>
            </a: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aggregation</a:t>
            </a:r>
          </a:p>
          <a:p>
            <a:pPr marL="457200" marR="0" lvl="1" indent="0" algn="l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"/>
              <a:ea typeface="ＭＳ Ｐゴシック" charset="-128"/>
              <a:cs typeface="Baskerville"/>
            </a:endParaRP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Highly scalable feed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management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service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Automated web deep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crawling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service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Helvetica Neue Bold Condensed" charset="0"/>
                <a:ea typeface="Times New Roman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Helvetica Neue Bold Condensed" charset="0"/>
              <a:ea typeface="Times New Roman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512178" y="3848817"/>
            <a:ext cx="1444625" cy="82867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18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Commerce management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 booking 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Advertiser CRM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Payment gateway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Self-service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Lead management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Helvetica Neue Bold Condensed" charset="0"/>
              <a:ea typeface="Times New Roman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099678" y="3848817"/>
            <a:ext cx="1444625" cy="828675"/>
          </a:xfrm>
          <a:prstGeom prst="rect">
            <a:avLst/>
          </a:prstGeom>
          <a:solidFill>
            <a:srgbClr val="FFFFFF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Technical administration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Crawl and feed</a:t>
            </a: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management</a:t>
            </a:r>
            <a:endParaRPr kumimoji="0" lang="en-US" sz="900" b="1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Baskerville"/>
              <a:ea typeface="Times New Roman" charset="0"/>
              <a:cs typeface="Baskerville"/>
            </a:endParaRP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Search logic configuration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Image processing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464553" y="4902035"/>
            <a:ext cx="6300787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3600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Content push API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464553" y="5301555"/>
            <a:ext cx="3078162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Inbound content feeds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650665" y="5301555"/>
            <a:ext cx="3078163" cy="215900"/>
          </a:xfrm>
          <a:prstGeom prst="rect">
            <a:avLst/>
          </a:prstGeom>
          <a:solidFill>
            <a:srgbClr val="D2CFCE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Web content Crawler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492141" y="1171222"/>
            <a:ext cx="2390071" cy="126860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6800" rIns="45000" bIns="36000" numCol="1" anchor="ctr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User Interface </a:t>
            </a:r>
            <a:endParaRPr kumimoji="0" lang="en-GB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650665" y="5301555"/>
            <a:ext cx="3078163" cy="215900"/>
          </a:xfrm>
          <a:prstGeom prst="rect">
            <a:avLst/>
          </a:prstGeom>
          <a:solidFill>
            <a:srgbClr val="FF66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Web content Crawler</a:t>
            </a: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1464553" y="5301555"/>
            <a:ext cx="3078162" cy="215900"/>
          </a:xfrm>
          <a:prstGeom prst="rect">
            <a:avLst/>
          </a:prstGeom>
          <a:solidFill>
            <a:srgbClr val="FF66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square" lIns="45000" tIns="0" rIns="45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 charset="0"/>
                <a:ea typeface="Times New Roman" charset="0"/>
              </a:rPr>
              <a:t>Inbound content feeds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492141" y="1171222"/>
            <a:ext cx="2390071" cy="1268606"/>
          </a:xfrm>
          <a:prstGeom prst="rect">
            <a:avLst/>
          </a:prstGeom>
          <a:solidFill>
            <a:srgbClr val="FF66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6800" rIns="45000" bIns="36000" numCol="1" anchor="ctr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User Interface </a:t>
            </a:r>
            <a:endParaRPr kumimoji="0" lang="en-GB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4687178" y="3524967"/>
            <a:ext cx="1444625" cy="1152525"/>
          </a:xfrm>
          <a:prstGeom prst="rect">
            <a:avLst/>
          </a:prstGeom>
          <a:solidFill>
            <a:srgbClr val="FF66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45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Search and content</a:t>
            </a: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 </a:t>
            </a:r>
          </a:p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processing</a:t>
            </a:r>
            <a:endParaRPr kumimoji="0" lang="en-GB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Bold Condensed"/>
              <a:ea typeface="ＭＳ Ｐゴシック" charset="-128"/>
              <a:cs typeface="Helvetica Neue Bold Condensed"/>
            </a:endParaRP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Content enrichment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Scalable, feature rich </a:t>
            </a:r>
            <a:b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</a:b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and fault-tolerant search  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Address / geo </a:t>
            </a:r>
            <a:r>
              <a:rPr kumimoji="0" lang="en-US" sz="900" b="1" u="none" strike="noStrike" cap="none" normalizeH="0" baseline="0" dirty="0" smtClean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location</a:t>
            </a:r>
          </a:p>
          <a:p>
            <a:pPr marL="0" marR="0" lvl="0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Times New Roman" charset="0"/>
                <a:cs typeface="Baskerville"/>
              </a:rPr>
              <a:t>Entity extraction</a:t>
            </a: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1512178" y="3848817"/>
            <a:ext cx="1444625" cy="828675"/>
          </a:xfrm>
          <a:prstGeom prst="rect">
            <a:avLst/>
          </a:prstGeom>
          <a:solidFill>
            <a:srgbClr val="FF6600"/>
          </a:solidFill>
          <a:ln w="3810">
            <a:solidFill>
              <a:srgbClr val="7C6A55"/>
            </a:solidFill>
            <a:miter lim="800000"/>
            <a:headEnd/>
            <a:tailEnd/>
          </a:ln>
        </p:spPr>
        <p:txBody>
          <a:bodyPr vert="horz" wrap="none" lIns="45000" tIns="45000" rIns="18000" bIns="3600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88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GB" sz="11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 Bold Condensed"/>
                <a:ea typeface="ＭＳ Ｐゴシック" charset="-128"/>
                <a:cs typeface="Helvetica Neue Bold Condensed"/>
              </a:rPr>
              <a:t>Commerce management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 booking 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Advertiser CRM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Payment gateway 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 Self-service</a:t>
            </a:r>
          </a:p>
          <a:p>
            <a:pPr marL="914400" marR="0" lvl="2" indent="0" algn="ctr" defTabSz="914400" rtl="0" eaLnBrk="1" fontAlgn="base" latinLnBrk="0" hangingPunct="1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1" u="none" strike="noStrike" cap="none" normalizeH="0" baseline="0" dirty="0">
                <a:ln>
                  <a:noFill/>
                </a:ln>
                <a:solidFill>
                  <a:srgbClr val="7C6A55"/>
                </a:solidFill>
                <a:effectLst/>
                <a:latin typeface="Baskerville"/>
                <a:ea typeface="ＭＳ Ｐゴシック" charset="-128"/>
                <a:cs typeface="Baskerville"/>
              </a:rPr>
              <a:t>Lead management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7C6A55"/>
              </a:solidFill>
              <a:effectLst/>
              <a:latin typeface="Helvetica Neue Bold Condensed" charset="0"/>
              <a:ea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7494</TotalTime>
  <Words>902</Words>
  <Application>Microsoft Office PowerPoint</Application>
  <PresentationFormat>On-screen Show (4:3)</PresentationFormat>
  <Paragraphs>179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Saas and the Classified Business</vt:lpstr>
      <vt:lpstr>What is Saas?</vt:lpstr>
      <vt:lpstr>The benefits of Saas</vt:lpstr>
      <vt:lpstr>Potential issues using Saas</vt:lpstr>
      <vt:lpstr>Saas and Online Classifieds</vt:lpstr>
      <vt:lpstr>Platform as a Service (Paas)</vt:lpstr>
      <vt:lpstr>Complete classified solution</vt:lpstr>
      <vt:lpstr>Back end solution</vt:lpstr>
      <vt:lpstr>Component solution </vt:lpstr>
      <vt:lpstr>Is Saas a good solution for Online Classified Businesses?</vt:lpstr>
      <vt:lpstr>Yes!</vt:lpstr>
      <vt:lpstr>Best practice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Saas and the Classified Business</dc:title>
  <dc:creator>Daniel Lee</dc:creator>
  <cp:lastModifiedBy>ICMA</cp:lastModifiedBy>
  <cp:revision>36</cp:revision>
  <dcterms:created xsi:type="dcterms:W3CDTF">2011-04-12T15:03:25Z</dcterms:created>
  <dcterms:modified xsi:type="dcterms:W3CDTF">2011-04-13T06:16:50Z</dcterms:modified>
</cp:coreProperties>
</file>