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2" r:id="rId4"/>
    <p:sldId id="315" r:id="rId5"/>
    <p:sldId id="320" r:id="rId6"/>
    <p:sldId id="321" r:id="rId7"/>
    <p:sldId id="312" r:id="rId8"/>
    <p:sldId id="295" r:id="rId9"/>
    <p:sldId id="267" r:id="rId10"/>
    <p:sldId id="297" r:id="rId11"/>
    <p:sldId id="327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686800" cy="1143000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686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9E1D-2FEF-4E85-9ECE-71F5D9D661BA}" type="datetimeFigureOut">
              <a:rPr lang="en-AU" smtClean="0"/>
              <a:pPr/>
              <a:t>7/11/2011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CB2B-9515-4175-BC1C-1C4FEC42A879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" y="1866"/>
            <a:ext cx="9139024" cy="6854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avin@gumiyo.com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" y="1866"/>
            <a:ext cx="9139024" cy="685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to Mobile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Widget – drive leads from the web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omainWeb2WebWidge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918390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ICMA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Mobile classified Portal – no cost</a:t>
            </a:r>
          </a:p>
          <a:p>
            <a:pPr lvl="1"/>
            <a:r>
              <a:rPr lang="en-US" dirty="0" smtClean="0"/>
              <a:t>€12,000 value</a:t>
            </a:r>
          </a:p>
          <a:p>
            <a:r>
              <a:rPr lang="en-US" dirty="0" smtClean="0"/>
              <a:t>Host, Maintain and support </a:t>
            </a:r>
            <a:r>
              <a:rPr lang="en-US" dirty="0"/>
              <a:t>Mobile classified </a:t>
            </a:r>
            <a:r>
              <a:rPr lang="en-US" dirty="0" smtClean="0"/>
              <a:t>Portal</a:t>
            </a:r>
            <a:endParaRPr lang="en-US" dirty="0"/>
          </a:p>
          <a:p>
            <a:pPr lvl="1"/>
            <a:r>
              <a:rPr lang="en-US" dirty="0" smtClean="0"/>
              <a:t>No charges until June 30, 2012</a:t>
            </a:r>
          </a:p>
          <a:p>
            <a:pPr lvl="1"/>
            <a:r>
              <a:rPr lang="en-US" dirty="0" smtClean="0"/>
              <a:t>Up to €</a:t>
            </a:r>
            <a:r>
              <a:rPr lang="en-US" dirty="0"/>
              <a:t>6</a:t>
            </a:r>
            <a:r>
              <a:rPr lang="en-US" dirty="0" smtClean="0"/>
              <a:t>,000 </a:t>
            </a:r>
            <a:r>
              <a:rPr lang="en-US" dirty="0"/>
              <a:t>value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Offer valid until November 30</a:t>
            </a:r>
          </a:p>
          <a:p>
            <a:pPr marL="457200" lvl="1" indent="0">
              <a:buNone/>
            </a:pPr>
            <a:r>
              <a:rPr lang="en-US" dirty="0" smtClean="0"/>
              <a:t>Site guaranteed for delivery by January 31</a:t>
            </a:r>
          </a:p>
          <a:p>
            <a:pPr marL="457200" lvl="1" indent="0">
              <a:buNone/>
            </a:pPr>
            <a:r>
              <a:rPr lang="en-US" dirty="0" smtClean="0"/>
              <a:t>Additional Advertiser solutions for mobile - $$$$$ for you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6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are interested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contact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gavin@gumiyo.com.au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+61 409 999 339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5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the mobile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of internet traffic will be on mobile within a </a:t>
            </a:r>
            <a:br>
              <a:rPr lang="en-US" dirty="0" smtClean="0"/>
            </a:br>
            <a:r>
              <a:rPr lang="en-US" dirty="0" smtClean="0"/>
              <a:t>couple of years </a:t>
            </a:r>
            <a:r>
              <a:rPr lang="en-US" i="1" dirty="0" smtClean="0"/>
              <a:t>(Google, Morgan Stanley)</a:t>
            </a:r>
          </a:p>
          <a:p>
            <a:r>
              <a:rPr lang="en-US" dirty="0" smtClean="0"/>
              <a:t>Consumers that encounter non-optimal sites are not likely to return </a:t>
            </a:r>
            <a:r>
              <a:rPr lang="en-US" i="1" dirty="0" smtClean="0"/>
              <a:t>(50%+)</a:t>
            </a:r>
          </a:p>
          <a:p>
            <a:r>
              <a:rPr lang="en-US" dirty="0" smtClean="0"/>
              <a:t>Once in a generation chance to provide a technology solution in place that end clients will likely keep for many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Gumiyo</a:t>
            </a:r>
            <a:r>
              <a:rPr lang="en-US" dirty="0" smtClean="0"/>
              <a:t>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IT </a:t>
            </a:r>
            <a:r>
              <a:rPr lang="en-US" dirty="0" err="1" smtClean="0"/>
              <a:t>requiement</a:t>
            </a:r>
            <a:r>
              <a:rPr lang="en-US" dirty="0" smtClean="0"/>
              <a:t> from client</a:t>
            </a:r>
          </a:p>
          <a:p>
            <a:r>
              <a:rPr lang="en-US" dirty="0" smtClean="0"/>
              <a:t>Enterprise quality solution</a:t>
            </a:r>
          </a:p>
          <a:p>
            <a:r>
              <a:rPr lang="en-US" dirty="0" smtClean="0"/>
              <a:t>Rapid deployment</a:t>
            </a:r>
          </a:p>
          <a:p>
            <a:r>
              <a:rPr lang="en-US" dirty="0" smtClean="0"/>
              <a:t>Proven commercial models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 sites to mobile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specialty, </a:t>
            </a:r>
            <a:r>
              <a:rPr lang="en-US" dirty="0" err="1" smtClean="0"/>
              <a:t>Gumiyo</a:t>
            </a:r>
            <a:r>
              <a:rPr lang="en-US" dirty="0" smtClean="0"/>
              <a:t> powered sites can be built </a:t>
            </a:r>
          </a:p>
          <a:p>
            <a:pPr lvl="1"/>
            <a:r>
              <a:rPr lang="en-US" dirty="0" smtClean="0"/>
              <a:t>Manually using Site builder</a:t>
            </a:r>
          </a:p>
          <a:p>
            <a:pPr lvl="1"/>
            <a:r>
              <a:rPr lang="en-US" dirty="0" smtClean="0"/>
              <a:t>Automatically using XML data feeds, APIs</a:t>
            </a:r>
          </a:p>
          <a:p>
            <a:pPr lvl="1"/>
            <a:r>
              <a:rPr lang="en-US" dirty="0" smtClean="0"/>
              <a:t>Combination of the above</a:t>
            </a:r>
            <a:endParaRPr lang="en-US" dirty="0"/>
          </a:p>
          <a:p>
            <a:r>
              <a:rPr lang="en-US" dirty="0" err="1" smtClean="0"/>
              <a:t>Gumiyo</a:t>
            </a:r>
            <a:r>
              <a:rPr lang="en-US" dirty="0" smtClean="0"/>
              <a:t> provides Outstanding mobile UI</a:t>
            </a:r>
            <a:endParaRPr lang="en-US" dirty="0"/>
          </a:p>
          <a:p>
            <a:pPr lvl="1"/>
            <a:r>
              <a:rPr lang="en-US" dirty="0" smtClean="0"/>
              <a:t>2,000+ handsets – all mobile browsers, tablets</a:t>
            </a:r>
            <a:endParaRPr lang="en-US" dirty="0"/>
          </a:p>
          <a:p>
            <a:pPr lvl="1"/>
            <a:r>
              <a:rPr lang="en-US" dirty="0" smtClean="0"/>
              <a:t>Simple, clean functional sites packed with features</a:t>
            </a:r>
          </a:p>
          <a:p>
            <a:pPr lvl="1"/>
            <a:r>
              <a:rPr lang="en-US" dirty="0" smtClean="0"/>
              <a:t>Detect exact  handset capabilities to </a:t>
            </a:r>
            <a:r>
              <a:rPr lang="en-US" dirty="0" err="1" smtClean="0"/>
              <a:t>optimise</a:t>
            </a:r>
            <a:r>
              <a:rPr lang="en-US" dirty="0" smtClean="0"/>
              <a:t> element including Images, video and to  work around any “quirks”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4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 sites to mobile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specialty, </a:t>
            </a:r>
            <a:r>
              <a:rPr lang="en-US" dirty="0" err="1" smtClean="0"/>
              <a:t>Gumiyo</a:t>
            </a:r>
            <a:r>
              <a:rPr lang="en-US" dirty="0" smtClean="0"/>
              <a:t> powered sites can be built </a:t>
            </a:r>
          </a:p>
          <a:p>
            <a:pPr lvl="1"/>
            <a:r>
              <a:rPr lang="en-US" dirty="0" smtClean="0"/>
              <a:t>Manually using Site builder</a:t>
            </a:r>
          </a:p>
          <a:p>
            <a:pPr lvl="1"/>
            <a:r>
              <a:rPr lang="en-US" dirty="0" smtClean="0"/>
              <a:t>Automatically using XML data feeds, APIs</a:t>
            </a:r>
          </a:p>
          <a:p>
            <a:pPr lvl="1"/>
            <a:r>
              <a:rPr lang="en-US" dirty="0" smtClean="0"/>
              <a:t>Combination of the above</a:t>
            </a:r>
            <a:endParaRPr lang="en-US" dirty="0"/>
          </a:p>
          <a:p>
            <a:r>
              <a:rPr lang="en-US" dirty="0" err="1" smtClean="0"/>
              <a:t>Gumiyo</a:t>
            </a:r>
            <a:r>
              <a:rPr lang="en-US" dirty="0" smtClean="0"/>
              <a:t> provides Outstanding mobile UI</a:t>
            </a:r>
            <a:endParaRPr lang="en-US" dirty="0"/>
          </a:p>
          <a:p>
            <a:pPr lvl="1"/>
            <a:r>
              <a:rPr lang="en-US" dirty="0" smtClean="0"/>
              <a:t>2,000+ handsets – all mobile browsers, tablets</a:t>
            </a:r>
            <a:endParaRPr lang="en-US" dirty="0"/>
          </a:p>
          <a:p>
            <a:pPr lvl="1"/>
            <a:r>
              <a:rPr lang="en-US" dirty="0" smtClean="0"/>
              <a:t>Simple, clean functional sites packed with features</a:t>
            </a:r>
          </a:p>
          <a:p>
            <a:pPr lvl="1"/>
            <a:r>
              <a:rPr lang="en-US" dirty="0" smtClean="0"/>
              <a:t>Detect exact  handset capabilities to </a:t>
            </a:r>
            <a:r>
              <a:rPr lang="en-US" dirty="0" err="1" smtClean="0"/>
              <a:t>optimise</a:t>
            </a:r>
            <a:r>
              <a:rPr lang="en-US" dirty="0" smtClean="0"/>
              <a:t> element including Images, video and to  work around any “quirks”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7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721403"/>
            <a:ext cx="2003098" cy="4603197"/>
          </a:xfrm>
          <a:prstGeom prst="rect">
            <a:avLst/>
          </a:prstGeom>
        </p:spPr>
      </p:pic>
      <p:pic>
        <p:nvPicPr>
          <p:cNvPr id="9" name="Picture 8" descr="MosmanListingSc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2030718" cy="4666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any media to promote</a:t>
            </a:r>
            <a:r>
              <a:rPr lang="en-US" dirty="0"/>
              <a:t> </a:t>
            </a:r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Media Promotion</a:t>
            </a:r>
          </a:p>
          <a:p>
            <a:r>
              <a:rPr lang="en-US" dirty="0" smtClean="0"/>
              <a:t>On Billboards and Magazines</a:t>
            </a:r>
          </a:p>
          <a:p>
            <a:endParaRPr lang="en-US" dirty="0"/>
          </a:p>
        </p:txBody>
      </p:sp>
      <p:pic>
        <p:nvPicPr>
          <p:cNvPr id="7" name="Picture 6" descr="Mag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733801"/>
            <a:ext cx="1848579" cy="2615974"/>
          </a:xfrm>
          <a:prstGeom prst="rect">
            <a:avLst/>
          </a:prstGeom>
        </p:spPr>
      </p:pic>
      <p:pic>
        <p:nvPicPr>
          <p:cNvPr id="8" name="Picture 7" descr="MagAd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733800"/>
            <a:ext cx="1848580" cy="2615973"/>
          </a:xfrm>
          <a:prstGeom prst="rect">
            <a:avLst/>
          </a:prstGeom>
        </p:spPr>
      </p:pic>
      <p:pic>
        <p:nvPicPr>
          <p:cNvPr id="9" name="Picture 8" descr="MagAd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758260"/>
            <a:ext cx="1828800" cy="2587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Website to mobile promotion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i="1" dirty="0" smtClean="0"/>
              <a:t>Example</a:t>
            </a:r>
            <a:endParaRPr lang="en-AU" dirty="0" smtClean="0"/>
          </a:p>
          <a:p>
            <a:pPr lvl="0"/>
            <a:r>
              <a:rPr lang="en-AU" dirty="0" smtClean="0"/>
              <a:t>On Domain website (plus third party sites)</a:t>
            </a:r>
          </a:p>
          <a:p>
            <a:pPr lvl="1"/>
            <a:r>
              <a:rPr lang="en-AU" dirty="0" smtClean="0"/>
              <a:t>Domain, Property for Every Generation – </a:t>
            </a:r>
            <a:br>
              <a:rPr lang="en-AU" dirty="0" smtClean="0"/>
            </a:br>
            <a:r>
              <a:rPr lang="en-AU" dirty="0" smtClean="0"/>
              <a:t>Text “Suburb” to 0459 777 777</a:t>
            </a:r>
          </a:p>
          <a:p>
            <a:endParaRPr lang="en-AU" dirty="0"/>
          </a:p>
        </p:txBody>
      </p:sp>
      <p:pic>
        <p:nvPicPr>
          <p:cNvPr id="6" name="Picture 5" descr="SM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3510"/>
            <a:ext cx="9144000" cy="250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283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Own the mobile space</vt:lpstr>
      <vt:lpstr>Slide 3</vt:lpstr>
      <vt:lpstr>Gumiyo Platform</vt:lpstr>
      <vt:lpstr>Render sites to mobile phones</vt:lpstr>
      <vt:lpstr>Render sites to mobile phones</vt:lpstr>
      <vt:lpstr>Slide 7</vt:lpstr>
      <vt:lpstr>Use any media to promote Mobile</vt:lpstr>
      <vt:lpstr>Website to mobile promotion</vt:lpstr>
      <vt:lpstr>Web to Mobile Product</vt:lpstr>
      <vt:lpstr>ICMA Offer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Logo.   Property for every generation - Print, Web and Mobile</dc:title>
  <dc:creator>Gavin</dc:creator>
  <cp:lastModifiedBy>user</cp:lastModifiedBy>
  <cp:revision>99</cp:revision>
  <dcterms:created xsi:type="dcterms:W3CDTF">2011-06-23T10:36:36Z</dcterms:created>
  <dcterms:modified xsi:type="dcterms:W3CDTF">2011-11-07T10:03:05Z</dcterms:modified>
</cp:coreProperties>
</file>