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889" r:id="rId5"/>
    <p:sldMasterId id="2147483916" r:id="rId6"/>
  </p:sldMasterIdLst>
  <p:notesMasterIdLst>
    <p:notesMasterId r:id="rId61"/>
  </p:notesMasterIdLst>
  <p:sldIdLst>
    <p:sldId id="449" r:id="rId7"/>
    <p:sldId id="416" r:id="rId8"/>
    <p:sldId id="440" r:id="rId9"/>
    <p:sldId id="388" r:id="rId10"/>
    <p:sldId id="439" r:id="rId11"/>
    <p:sldId id="391" r:id="rId12"/>
    <p:sldId id="473" r:id="rId13"/>
    <p:sldId id="392" r:id="rId14"/>
    <p:sldId id="450" r:id="rId15"/>
    <p:sldId id="451" r:id="rId16"/>
    <p:sldId id="467" r:id="rId17"/>
    <p:sldId id="468" r:id="rId18"/>
    <p:sldId id="469" r:id="rId19"/>
    <p:sldId id="474" r:id="rId20"/>
    <p:sldId id="452" r:id="rId21"/>
    <p:sldId id="453" r:id="rId22"/>
    <p:sldId id="470" r:id="rId23"/>
    <p:sldId id="471" r:id="rId24"/>
    <p:sldId id="454" r:id="rId25"/>
    <p:sldId id="472" r:id="rId26"/>
    <p:sldId id="475" r:id="rId27"/>
    <p:sldId id="418" r:id="rId28"/>
    <p:sldId id="455" r:id="rId29"/>
    <p:sldId id="463" r:id="rId30"/>
    <p:sldId id="464" r:id="rId31"/>
    <p:sldId id="465" r:id="rId32"/>
    <p:sldId id="466" r:id="rId33"/>
    <p:sldId id="476" r:id="rId34"/>
    <p:sldId id="456" r:id="rId35"/>
    <p:sldId id="459" r:id="rId36"/>
    <p:sldId id="441" r:id="rId37"/>
    <p:sldId id="419" r:id="rId38"/>
    <p:sldId id="442" r:id="rId39"/>
    <p:sldId id="458" r:id="rId40"/>
    <p:sldId id="457" r:id="rId41"/>
    <p:sldId id="421" r:id="rId42"/>
    <p:sldId id="414" r:id="rId43"/>
    <p:sldId id="460" r:id="rId44"/>
    <p:sldId id="434" r:id="rId45"/>
    <p:sldId id="435" r:id="rId46"/>
    <p:sldId id="436" r:id="rId47"/>
    <p:sldId id="437" r:id="rId48"/>
    <p:sldId id="427" r:id="rId49"/>
    <p:sldId id="428" r:id="rId50"/>
    <p:sldId id="429" r:id="rId51"/>
    <p:sldId id="422" r:id="rId52"/>
    <p:sldId id="420" r:id="rId53"/>
    <p:sldId id="423" r:id="rId54"/>
    <p:sldId id="408" r:id="rId55"/>
    <p:sldId id="424" r:id="rId56"/>
    <p:sldId id="425" r:id="rId57"/>
    <p:sldId id="426" r:id="rId58"/>
    <p:sldId id="406" r:id="rId59"/>
    <p:sldId id="407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99"/>
    <a:srgbClr val="11A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84746" autoAdjust="0"/>
  </p:normalViewPr>
  <p:slideViewPr>
    <p:cSldViewPr>
      <p:cViewPr>
        <p:scale>
          <a:sx n="70" d="100"/>
          <a:sy n="70" d="100"/>
        </p:scale>
        <p:origin x="-516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dy\Documents\Borrell\Classifieds\US%20Totals%201002%20TABLE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dy\Documents\Borrell\Classifieds\1002TableJ%20-%20%20US%20Total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Sandy\Documents\Borrell%20Compass\MobileDMASummary2010-2011_withCharts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Automotive</a:t>
            </a:r>
            <a:r>
              <a:rPr lang="en-US" baseline="0"/>
              <a:t> Ad Spending by Media 2010 - 2015</a:t>
            </a:r>
            <a:endParaRPr lang="en-US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90642288620874"/>
          <c:y val="8.7005000370209584E-2"/>
          <c:w val="0.87850198592432549"/>
          <c:h val="0.745829068389261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'New Forecast'!$J$6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'New Forecast'!$I$7:$I$14</c:f>
              <c:strCache>
                <c:ptCount val="8"/>
                <c:pt idx="0">
                  <c:v>Online</c:v>
                </c:pt>
                <c:pt idx="1">
                  <c:v>Newspapers</c:v>
                </c:pt>
                <c:pt idx="2">
                  <c:v>Broadcast TV</c:v>
                </c:pt>
                <c:pt idx="3">
                  <c:v>Other Print</c:v>
                </c:pt>
                <c:pt idx="4">
                  <c:v>Radio</c:v>
                </c:pt>
                <c:pt idx="5">
                  <c:v>Cable</c:v>
                </c:pt>
                <c:pt idx="6">
                  <c:v>Direct Mail</c:v>
                </c:pt>
                <c:pt idx="7">
                  <c:v>Other</c:v>
                </c:pt>
              </c:strCache>
            </c:strRef>
          </c:cat>
          <c:val>
            <c:numRef>
              <c:f>'New Forecast'!$J$7:$J$14</c:f>
              <c:numCache>
                <c:formatCode>"$"#,##0.0</c:formatCode>
                <c:ptCount val="8"/>
                <c:pt idx="0">
                  <c:v>2.5619519512933859</c:v>
                </c:pt>
                <c:pt idx="1">
                  <c:v>2.2150542127741191</c:v>
                </c:pt>
                <c:pt idx="2">
                  <c:v>0.86505126797013165</c:v>
                </c:pt>
                <c:pt idx="3">
                  <c:v>0.91213805382319502</c:v>
                </c:pt>
                <c:pt idx="4">
                  <c:v>0.78588536233079764</c:v>
                </c:pt>
                <c:pt idx="5">
                  <c:v>0.53655155969678081</c:v>
                </c:pt>
                <c:pt idx="6">
                  <c:v>0.56436678578664512</c:v>
                </c:pt>
                <c:pt idx="7">
                  <c:v>0.7275083873659377</c:v>
                </c:pt>
              </c:numCache>
            </c:numRef>
          </c:val>
        </c:ser>
        <c:ser>
          <c:idx val="1"/>
          <c:order val="1"/>
          <c:tx>
            <c:strRef>
              <c:f>'New Forecast'!$K$6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'New Forecast'!$I$7:$I$14</c:f>
              <c:strCache>
                <c:ptCount val="8"/>
                <c:pt idx="0">
                  <c:v>Online</c:v>
                </c:pt>
                <c:pt idx="1">
                  <c:v>Newspapers</c:v>
                </c:pt>
                <c:pt idx="2">
                  <c:v>Broadcast TV</c:v>
                </c:pt>
                <c:pt idx="3">
                  <c:v>Other Print</c:v>
                </c:pt>
                <c:pt idx="4">
                  <c:v>Radio</c:v>
                </c:pt>
                <c:pt idx="5">
                  <c:v>Cable</c:v>
                </c:pt>
                <c:pt idx="6">
                  <c:v>Direct Mail</c:v>
                </c:pt>
                <c:pt idx="7">
                  <c:v>Other</c:v>
                </c:pt>
              </c:strCache>
            </c:strRef>
          </c:cat>
          <c:val>
            <c:numRef>
              <c:f>'New Forecast'!$K$7:$K$14</c:f>
              <c:numCache>
                <c:formatCode>"$"#,##0.0</c:formatCode>
                <c:ptCount val="8"/>
                <c:pt idx="0">
                  <c:v>3.3147414922557639</c:v>
                </c:pt>
                <c:pt idx="1">
                  <c:v>1.9637664346932202</c:v>
                </c:pt>
                <c:pt idx="2">
                  <c:v>0.82544811424520925</c:v>
                </c:pt>
                <c:pt idx="3">
                  <c:v>0.71358183864263025</c:v>
                </c:pt>
                <c:pt idx="4">
                  <c:v>0.70969152312949813</c:v>
                </c:pt>
                <c:pt idx="5">
                  <c:v>0.53852518639536651</c:v>
                </c:pt>
                <c:pt idx="6">
                  <c:v>0.41282197164810525</c:v>
                </c:pt>
                <c:pt idx="7">
                  <c:v>0.82532906275701967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687936"/>
        <c:axId val="81648640"/>
        <c:axId val="0"/>
      </c:bar3DChart>
      <c:catAx>
        <c:axId val="496879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1560000" vert="horz" anchor="b" anchorCtr="1"/>
          <a:lstStyle/>
          <a:p>
            <a:pPr>
              <a:defRPr sz="1400"/>
            </a:pPr>
            <a:endParaRPr lang="en-US"/>
          </a:p>
        </c:txPr>
        <c:crossAx val="81648640"/>
        <c:crosses val="autoZero"/>
        <c:auto val="0"/>
        <c:lblAlgn val="ctr"/>
        <c:lblOffset val="100"/>
        <c:noMultiLvlLbl val="0"/>
      </c:catAx>
      <c:valAx>
        <c:axId val="8164864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in $ Billions</a:t>
                </a:r>
              </a:p>
            </c:rich>
          </c:tx>
          <c:layout>
            <c:manualLayout>
              <c:xMode val="edge"/>
              <c:yMode val="edge"/>
              <c:x val="1.8054020943098525E-3"/>
              <c:y val="0.43129365856746477"/>
            </c:manualLayout>
          </c:layout>
          <c:overlay val="0"/>
        </c:title>
        <c:numFmt formatCode="&quot;$&quot;#,##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9687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028811192178968"/>
          <c:y val="0.15254661317345344"/>
          <c:w val="0.12365785402652486"/>
          <c:h val="0.10068412004113121"/>
        </c:manualLayout>
      </c:layout>
      <c:overlay val="0"/>
      <c:spPr>
        <a:solidFill>
          <a:sysClr val="window" lastClr="FFFFFF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Recruitment Ad Spending 2010 - 2015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505598497435509E-2"/>
          <c:y val="0.13772621809744795"/>
          <c:w val="0.91806207710274712"/>
          <c:h val="0.576395491166852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Forecast!$K$8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Forecast!$J$9:$J$13</c:f>
              <c:strCache>
                <c:ptCount val="5"/>
                <c:pt idx="0">
                  <c:v>Online</c:v>
                </c:pt>
                <c:pt idx="1">
                  <c:v>Other Print</c:v>
                </c:pt>
                <c:pt idx="2">
                  <c:v>Newspapers</c:v>
                </c:pt>
                <c:pt idx="3">
                  <c:v>Out of Home (includes Cinema)</c:v>
                </c:pt>
                <c:pt idx="4">
                  <c:v>Broadcast</c:v>
                </c:pt>
              </c:strCache>
            </c:strRef>
          </c:cat>
          <c:val>
            <c:numRef>
              <c:f>Forecast!$K$9:$K$13</c:f>
              <c:numCache>
                <c:formatCode>"$"#,##0.0</c:formatCode>
                <c:ptCount val="5"/>
                <c:pt idx="0">
                  <c:v>4.6097732960000002</c:v>
                </c:pt>
                <c:pt idx="1">
                  <c:v>1.4716375544000002</c:v>
                </c:pt>
                <c:pt idx="2">
                  <c:v>1.446191843999999</c:v>
                </c:pt>
                <c:pt idx="3">
                  <c:v>0.50967851180000012</c:v>
                </c:pt>
                <c:pt idx="4">
                  <c:v>0.45929937630000006</c:v>
                </c:pt>
              </c:numCache>
            </c:numRef>
          </c:val>
        </c:ser>
        <c:ser>
          <c:idx val="1"/>
          <c:order val="1"/>
          <c:tx>
            <c:strRef>
              <c:f>Forecast!$L$8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Forecast!$J$9:$J$13</c:f>
              <c:strCache>
                <c:ptCount val="5"/>
                <c:pt idx="0">
                  <c:v>Online</c:v>
                </c:pt>
                <c:pt idx="1">
                  <c:v>Other Print</c:v>
                </c:pt>
                <c:pt idx="2">
                  <c:v>Newspapers</c:v>
                </c:pt>
                <c:pt idx="3">
                  <c:v>Out of Home (includes Cinema)</c:v>
                </c:pt>
                <c:pt idx="4">
                  <c:v>Broadcast</c:v>
                </c:pt>
              </c:strCache>
            </c:strRef>
          </c:cat>
          <c:val>
            <c:numRef>
              <c:f>Forecast!$L$9:$L$13</c:f>
              <c:numCache>
                <c:formatCode>"$"#,##0.0</c:formatCode>
                <c:ptCount val="5"/>
                <c:pt idx="0">
                  <c:v>7.3353439981937747</c:v>
                </c:pt>
                <c:pt idx="1">
                  <c:v>1.0174733781793992</c:v>
                </c:pt>
                <c:pt idx="2">
                  <c:v>0.98502613767776226</c:v>
                </c:pt>
                <c:pt idx="3">
                  <c:v>0.53571560959928355</c:v>
                </c:pt>
                <c:pt idx="4">
                  <c:v>0.44407186156614176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326272"/>
        <c:axId val="84327808"/>
        <c:axId val="0"/>
      </c:bar3DChart>
      <c:catAx>
        <c:axId val="843262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1020000"/>
          <a:lstStyle/>
          <a:p>
            <a:pPr>
              <a:defRPr sz="1400"/>
            </a:pPr>
            <a:endParaRPr lang="en-US"/>
          </a:p>
        </c:txPr>
        <c:crossAx val="84327808"/>
        <c:crosses val="autoZero"/>
        <c:auto val="1"/>
        <c:lblAlgn val="ctr"/>
        <c:lblOffset val="100"/>
        <c:noMultiLvlLbl val="0"/>
      </c:catAx>
      <c:valAx>
        <c:axId val="843278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in $ Billions</a:t>
                </a:r>
              </a:p>
            </c:rich>
          </c:tx>
          <c:layout>
            <c:manualLayout>
              <c:xMode val="edge"/>
              <c:yMode val="edge"/>
              <c:x val="5.2368224614125153E-3"/>
              <c:y val="0.38045790430042425"/>
            </c:manualLayout>
          </c:layout>
          <c:overlay val="0"/>
        </c:title>
        <c:numFmt formatCode="&quot;$&quot;#,##0.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4326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13169110741894"/>
          <c:y val="0.16968382798304044"/>
          <c:w val="9.2535462355908579E-2"/>
          <c:h val="0.14180341146451822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Local Recruitment Ad Spend, 2010-2016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'[Chart in Microsoft Office PowerPoint]FORECASTS'!$E$3</c:f>
              <c:strCache>
                <c:ptCount val="1"/>
                <c:pt idx="0">
                  <c:v>Online</c:v>
                </c:pt>
              </c:strCache>
            </c:strRef>
          </c:tx>
          <c:marker>
            <c:symbol val="none"/>
          </c:marker>
          <c:cat>
            <c:numRef>
              <c:f>'[Chart in Microsoft Office PowerPoint]FORECASTS'!$A$4:$A$10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'[Chart in Microsoft Office PowerPoint]FORECASTS'!$E$4:$E$10</c:f>
              <c:numCache>
                <c:formatCode>"$"#,##0.0</c:formatCode>
                <c:ptCount val="7"/>
                <c:pt idx="0">
                  <c:v>4830.2214319822542</c:v>
                </c:pt>
                <c:pt idx="1">
                  <c:v>5071.7325035813683</c:v>
                </c:pt>
                <c:pt idx="2">
                  <c:v>5260.1111394286763</c:v>
                </c:pt>
                <c:pt idx="3">
                  <c:v>6148.8718829134095</c:v>
                </c:pt>
                <c:pt idx="4">
                  <c:v>7095.5952835819335</c:v>
                </c:pt>
                <c:pt idx="5">
                  <c:v>8067.3839950891024</c:v>
                </c:pt>
                <c:pt idx="6">
                  <c:v>9645.4230000000007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'[Chart in Microsoft Office PowerPoint]FORECASTS'!$D$3</c:f>
              <c:strCache>
                <c:ptCount val="1"/>
                <c:pt idx="0">
                  <c:v>Metro</c:v>
                </c:pt>
              </c:strCache>
            </c:strRef>
          </c:tx>
          <c:marker>
            <c:symbol val="none"/>
          </c:marker>
          <c:cat>
            <c:numRef>
              <c:f>'[Chart in Microsoft Office PowerPoint]FORECASTS'!$A$4:$A$10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'[Chart in Microsoft Office PowerPoint]FORECASTS'!$D$4:$D$10</c:f>
              <c:numCache>
                <c:formatCode>"$"#,##0.0</c:formatCode>
                <c:ptCount val="7"/>
                <c:pt idx="0">
                  <c:v>1460.4828168299998</c:v>
                </c:pt>
                <c:pt idx="1">
                  <c:v>1322.8274267477998</c:v>
                </c:pt>
                <c:pt idx="2">
                  <c:v>1382.4891267344999</c:v>
                </c:pt>
                <c:pt idx="3">
                  <c:v>1484.7229239126</c:v>
                </c:pt>
                <c:pt idx="4">
                  <c:v>1529.7797957310001</c:v>
                </c:pt>
                <c:pt idx="5">
                  <c:v>1589.4863327990192</c:v>
                </c:pt>
                <c:pt idx="6">
                  <c:v>1392.1382429999996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'[Chart in Microsoft Office PowerPoint]FORECASTS'!$C$3</c:f>
              <c:strCache>
                <c:ptCount val="1"/>
                <c:pt idx="0">
                  <c:v>Community</c:v>
                </c:pt>
              </c:strCache>
            </c:strRef>
          </c:tx>
          <c:marker>
            <c:symbol val="none"/>
          </c:marker>
          <c:cat>
            <c:numRef>
              <c:f>'[Chart in Microsoft Office PowerPoint]FORECASTS'!$A$4:$A$10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'[Chart in Microsoft Office PowerPoint]FORECASTS'!$C$4:$C$10</c:f>
              <c:numCache>
                <c:formatCode>"$"#,##0.0</c:formatCode>
                <c:ptCount val="7"/>
                <c:pt idx="0">
                  <c:v>124.23873134999997</c:v>
                </c:pt>
                <c:pt idx="1">
                  <c:v>119.26918209599998</c:v>
                </c:pt>
                <c:pt idx="2">
                  <c:v>122.99634403649996</c:v>
                </c:pt>
                <c:pt idx="3">
                  <c:v>131.69305523099996</c:v>
                </c:pt>
                <c:pt idx="4">
                  <c:v>134.17782985800002</c:v>
                </c:pt>
                <c:pt idx="5">
                  <c:v>135.42021717150001</c:v>
                </c:pt>
                <c:pt idx="6">
                  <c:v>299.40275700000001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363520"/>
        <c:axId val="84377600"/>
      </c:lineChart>
      <c:catAx>
        <c:axId val="8436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4377600"/>
        <c:crosses val="autoZero"/>
        <c:auto val="1"/>
        <c:lblAlgn val="ctr"/>
        <c:lblOffset val="100"/>
        <c:noMultiLvlLbl val="0"/>
      </c:catAx>
      <c:valAx>
        <c:axId val="843776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(S in Millions)</a:t>
                </a:r>
              </a:p>
            </c:rich>
          </c:tx>
          <c:layout/>
          <c:overlay val="0"/>
        </c:title>
        <c:numFmt formatCode="&quot;$&quot;#,##0.0" sourceLinked="1"/>
        <c:majorTickMark val="none"/>
        <c:minorTickMark val="none"/>
        <c:tickLblPos val="nextTo"/>
        <c:crossAx val="843635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Mobile Advertising,</a:t>
            </a:r>
          </a:p>
          <a:p>
            <a:pPr>
              <a:defRPr/>
            </a:pPr>
            <a:r>
              <a:rPr lang="en-US"/>
              <a:t>Local vs. National, US Totals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Chart!$A$2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031289111389292E-2"/>
                  <c:y val="-5.2479387033413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3387567793074677E-2"/>
                  <c:y val="-7.8719080550119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Chart!$B$1:$C$1</c:f>
              <c:strCache>
                <c:ptCount val="2"/>
                <c:pt idx="0">
                  <c:v>National</c:v>
                </c:pt>
                <c:pt idx="1">
                  <c:v>Local</c:v>
                </c:pt>
              </c:strCache>
            </c:strRef>
          </c:cat>
          <c:val>
            <c:numRef>
              <c:f>Chart!$B$2:$C$2</c:f>
              <c:numCache>
                <c:formatCode>"$"#,##0.0</c:formatCode>
                <c:ptCount val="2"/>
                <c:pt idx="0">
                  <c:v>5.87169900000002</c:v>
                </c:pt>
                <c:pt idx="1">
                  <c:v>0.51186500000000013</c:v>
                </c:pt>
              </c:numCache>
            </c:numRef>
          </c:val>
        </c:ser>
        <c:ser>
          <c:idx val="1"/>
          <c:order val="1"/>
          <c:tx>
            <c:strRef>
              <c:f>Chart!$A$3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06299541093094E-2"/>
                  <c:y val="-4.6648344029700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043804755945006E-2"/>
                  <c:y val="-6.4141473040838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Chart!$B$1:$C$1</c:f>
              <c:strCache>
                <c:ptCount val="2"/>
                <c:pt idx="0">
                  <c:v>National</c:v>
                </c:pt>
                <c:pt idx="1">
                  <c:v>Local</c:v>
                </c:pt>
              </c:strCache>
            </c:strRef>
          </c:cat>
          <c:val>
            <c:numRef>
              <c:f>Chart!$B$3:$C$3</c:f>
              <c:numCache>
                <c:formatCode>"$"#,##0.0</c:formatCode>
                <c:ptCount val="2"/>
                <c:pt idx="0">
                  <c:v>14.580985000000007</c:v>
                </c:pt>
                <c:pt idx="1">
                  <c:v>1.5483920000000009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85471616"/>
        <c:axId val="85473152"/>
        <c:axId val="0"/>
      </c:bar3DChart>
      <c:catAx>
        <c:axId val="85471616"/>
        <c:scaling>
          <c:orientation val="minMax"/>
        </c:scaling>
        <c:delete val="0"/>
        <c:axPos val="b"/>
        <c:majorTickMark val="none"/>
        <c:minorTickMark val="none"/>
        <c:tickLblPos val="nextTo"/>
        <c:crossAx val="85473152"/>
        <c:crosses val="autoZero"/>
        <c:auto val="1"/>
        <c:lblAlgn val="ctr"/>
        <c:lblOffset val="100"/>
        <c:noMultiLvlLbl val="0"/>
      </c:catAx>
      <c:valAx>
        <c:axId val="85473152"/>
        <c:scaling>
          <c:orientation val="minMax"/>
        </c:scaling>
        <c:delete val="0"/>
        <c:axPos val="l"/>
        <c:majorGridlines/>
        <c:numFmt formatCode="&quot;$&quot;#,##0.0" sourceLinked="0"/>
        <c:majorTickMark val="none"/>
        <c:minorTickMark val="none"/>
        <c:tickLblPos val="nextTo"/>
        <c:spPr>
          <a:ln w="9525">
            <a:noFill/>
          </a:ln>
        </c:spPr>
        <c:crossAx val="8547161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919519676237914E-2"/>
          <c:y val="3.574270607478415E-2"/>
          <c:w val="0.91158671386556356"/>
          <c:h val="0.735703145802426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3333342446778626E-3"/>
                  <c:y val="-1.4492753623188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898550724637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2.6570048309178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9444452038982104E-3"/>
                  <c:y val="-3.3816425120772944E-2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3.3816425120772944E-2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Text - SMS/MMS</c:v>
                </c:pt>
                <c:pt idx="1">
                  <c:v>Email</c:v>
                </c:pt>
                <c:pt idx="2">
                  <c:v>Browser/Mobile Portal</c:v>
                </c:pt>
                <c:pt idx="3">
                  <c:v>Downloaded App</c:v>
                </c:pt>
                <c:pt idx="4">
                  <c:v>In Game</c:v>
                </c:pt>
              </c:strCache>
            </c:strRef>
          </c:cat>
          <c:val>
            <c:numRef>
              <c:f>Sheet1!$B$2:$B$6</c:f>
              <c:numCache>
                <c:formatCode>"$"#,##0.0</c:formatCode>
                <c:ptCount val="5"/>
                <c:pt idx="0">
                  <c:v>0.23909925132426538</c:v>
                </c:pt>
                <c:pt idx="1">
                  <c:v>8.8831381093973039E-2</c:v>
                </c:pt>
                <c:pt idx="2">
                  <c:v>0.11827793438901417</c:v>
                </c:pt>
                <c:pt idx="3">
                  <c:v>3.4789657229897616E-2</c:v>
                </c:pt>
                <c:pt idx="4">
                  <c:v>3.0857541913872195E-2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55557530135321E-2"/>
                  <c:y val="-1.6908212560386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7222232854574809E-3"/>
                  <c:y val="-2.6570048309178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222232854574809E-3"/>
                  <c:y val="-2.1739130434782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111112326237141E-2"/>
                  <c:y val="-2.4154589371980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111112326237141E-2"/>
                  <c:y val="-1.6908212560386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Text - SMS/MMS</c:v>
                </c:pt>
                <c:pt idx="1">
                  <c:v>Email</c:v>
                </c:pt>
                <c:pt idx="2">
                  <c:v>Browser/Mobile Portal</c:v>
                </c:pt>
                <c:pt idx="3">
                  <c:v>Downloaded App</c:v>
                </c:pt>
                <c:pt idx="4">
                  <c:v>In Game</c:v>
                </c:pt>
              </c:strCache>
            </c:strRef>
          </c:cat>
          <c:val>
            <c:numRef>
              <c:f>Sheet1!$C$2:$C$6</c:f>
              <c:numCache>
                <c:formatCode>"$"#,##0.0</c:formatCode>
                <c:ptCount val="5"/>
                <c:pt idx="0">
                  <c:v>7.4912062260546195</c:v>
                </c:pt>
                <c:pt idx="1">
                  <c:v>2.3698886539222048</c:v>
                </c:pt>
                <c:pt idx="2">
                  <c:v>2.245436545750279</c:v>
                </c:pt>
                <c:pt idx="3">
                  <c:v>1.1784199537097721</c:v>
                </c:pt>
                <c:pt idx="4">
                  <c:v>0.39162878022037739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906368"/>
        <c:axId val="130924544"/>
        <c:axId val="0"/>
      </c:bar3DChart>
      <c:catAx>
        <c:axId val="130906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1080000"/>
          <a:lstStyle/>
          <a:p>
            <a:pPr>
              <a:defRPr/>
            </a:pPr>
            <a:endParaRPr lang="en-US"/>
          </a:p>
        </c:txPr>
        <c:crossAx val="130924544"/>
        <c:crosses val="autoZero"/>
        <c:auto val="1"/>
        <c:lblAlgn val="ctr"/>
        <c:lblOffset val="100"/>
        <c:noMultiLvlLbl val="0"/>
      </c:catAx>
      <c:valAx>
        <c:axId val="130924544"/>
        <c:scaling>
          <c:orientation val="minMax"/>
        </c:scaling>
        <c:delete val="0"/>
        <c:axPos val="l"/>
        <c:majorGridlines/>
        <c:numFmt formatCode="&quot;$&quot;#,##0.0" sourceLinked="1"/>
        <c:majorTickMark val="out"/>
        <c:minorTickMark val="none"/>
        <c:tickLblPos val="nextTo"/>
        <c:crossAx val="130906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617288562695549"/>
          <c:y val="7.3915325801666112E-2"/>
          <c:w val="8.7993776027315673E-2"/>
          <c:h val="0.12270074936285154"/>
        </c:manualLayout>
      </c:layout>
      <c:overlay val="0"/>
      <c:spPr>
        <a:solidFill>
          <a:schemeClr val="bg1"/>
        </a:solidFill>
        <a:ln>
          <a:solidFill>
            <a:schemeClr val="accent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0.36927</cdr:x>
      <cdr:y>0.32258</cdr:y>
    </cdr:from>
    <cdr:to>
      <cdr:x>0.51698</cdr:x>
      <cdr:y>0.41935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8000" y="1524000"/>
          <a:ext cx="1219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 smtClean="0"/>
            <a:t>148.3%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0.70161</cdr:x>
      <cdr:y>0.62903</cdr:y>
    </cdr:from>
    <cdr:to>
      <cdr:x>0.84932</cdr:x>
      <cdr:y>0.72581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791200" y="2971800"/>
          <a:ext cx="1219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Tw Cen MT"/>
            </a:defRPr>
          </a:lvl1pPr>
          <a:lvl2pPr marL="457200" indent="0">
            <a:defRPr sz="1100">
              <a:latin typeface="Tw Cen MT"/>
            </a:defRPr>
          </a:lvl2pPr>
          <a:lvl3pPr marL="914400" indent="0">
            <a:defRPr sz="1100">
              <a:latin typeface="Tw Cen MT"/>
            </a:defRPr>
          </a:lvl3pPr>
          <a:lvl4pPr marL="1371600" indent="0">
            <a:defRPr sz="1100">
              <a:latin typeface="Tw Cen MT"/>
            </a:defRPr>
          </a:lvl4pPr>
          <a:lvl5pPr marL="1828800" indent="0">
            <a:defRPr sz="1100">
              <a:latin typeface="Tw Cen MT"/>
            </a:defRPr>
          </a:lvl5pPr>
          <a:lvl6pPr marL="2286000" indent="0">
            <a:defRPr sz="1100">
              <a:latin typeface="Tw Cen MT"/>
            </a:defRPr>
          </a:lvl6pPr>
          <a:lvl7pPr marL="2743200" indent="0">
            <a:defRPr sz="1100">
              <a:latin typeface="Tw Cen MT"/>
            </a:defRPr>
          </a:lvl7pPr>
          <a:lvl8pPr marL="3200400" indent="0">
            <a:defRPr sz="1100">
              <a:latin typeface="Tw Cen MT"/>
            </a:defRPr>
          </a:lvl8pPr>
          <a:lvl9pPr marL="3657600" indent="0">
            <a:defRPr sz="1100">
              <a:latin typeface="Tw Cen MT"/>
            </a:defRPr>
          </a:lvl9pPr>
        </a:lstStyle>
        <a:p xmlns:a="http://schemas.openxmlformats.org/drawingml/2006/main">
          <a:r>
            <a:rPr lang="en-US" sz="2000" b="1" dirty="0" smtClean="0"/>
            <a:t>202.5%</a:t>
          </a:r>
          <a:endParaRPr lang="en-US" sz="2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1E10ED-2CAD-4E82-A2F8-AE45D5AC96A6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038722-8262-479A-A1F6-7772044B0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6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038722-8262-479A-A1F6-7772044B087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63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So, if local mobile advertising will be 3 times higher next year than it was this year, what does that mean for your business?  If you made $50,000 in mobile revenue this year are you doomed to make only $150,000 next year?  Depends on your strategy.  If you’re satisfied with incremental growth and your current market share, then this is a likely path for you.  If you want to be a leader in local mobile products and services, you can position your company to exceed these goals and capture market share from other players.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900EB5-C894-4D7C-8837-BF8124BFF21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Mobile &amp; Web IDs appear at the end of most Classified ads in The Palm Beach Post and on PalmBeachPost.com. Using a Mobile &amp; Web ID you can quickly go directly to an ad online without having to browse or search through other ads. You can also use the Mobile &amp; Web ID to retrieve an ad via cell phone or PDA.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E040B1-1F31-4595-BC78-4B6749336116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6B678E-8935-4F4B-B2E3-C58236A97B1A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94A603-450C-4D18-91A0-EAC6B79AF93B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don’t think a garage sale app should</a:t>
            </a:r>
            <a:r>
              <a:rPr lang="en-US" baseline="0" dirty="0" smtClean="0"/>
              <a:t> cost money.  The target market is people that haggle over a nickel.  I love this app, but I think it is best used to attract bargain hunters and to sell advertising to companies that try to reach out to garage-sale types.  Good Will, Salvation Army, U Store It,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038722-8262-479A-A1F6-7772044B087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6006E8-0F1C-493E-A2CE-82615BEC762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038722-8262-479A-A1F6-7772044B08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4213"/>
            <a:ext cx="4575175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</p:spPr>
        <p:txBody>
          <a:bodyPr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/>
            <a:fld id="{9DD14F2E-906B-4E18-A185-01150E1A6276}" type="slidenum">
              <a:rPr lang="en-US" sz="1200"/>
              <a:pPr algn="r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E9BEC2-A11E-4115-A52D-C93D2F0F0207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D987B-7BAC-469C-8470-36FD0E09DE1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2A15F8-8AB4-439D-AC76-035BE1AE0FB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3FB5C-746B-4FB2-963E-28D8916641D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3FB5C-746B-4FB2-963E-28D8916641D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038722-8262-479A-A1F6-7772044B087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43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6" descr="Slide Master_Logo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9600" y="1371600"/>
            <a:ext cx="4191000" cy="885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8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32ACE0-2BFB-41C3-8398-A173DE064233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9ACBE19-2ED7-4C4A-A187-D896183C6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20F2-EAA0-440C-916C-37435779FABE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A14D8-D61C-43C6-9D7A-6D21EDF8F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1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2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3E222-9080-4EC8-9C30-AA82A58543DB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36F92-3ACC-411B-9D97-AC3EE727B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43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Slide Master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1" y="1727196"/>
            <a:ext cx="5992368" cy="12618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8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32ACE0-2BFB-41C3-8398-A173DE064233}" type="datetimeFigureOut">
              <a:rPr lang="en-US"/>
              <a:pPr>
                <a:defRPr/>
              </a:pPr>
              <a:t>11/4/2011</a:t>
            </a:fld>
            <a:endParaRPr lang="en-US" dirty="0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9ACBE19-2ED7-4C4A-A187-D896183C6D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81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380BD-6E4C-4E8A-AB80-80E93ED61CCB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578B-5A7F-42CA-8070-17BDE0849E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99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1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678F2-8FF3-4083-BF8C-99C052A0E0B9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3263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43E541-D876-41EA-844D-0A978B1D4E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80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E4D68C-BF57-4B8B-88C6-E65C3C70F5FE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20DFE6-4E74-49B7-9A6B-DABBE238E1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7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1"/>
            <a:ext cx="81534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B847AE7-1CFB-42C3-B382-ECCF20EE3654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E23EC8-7739-4163-8CA1-80F0B36F1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98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27D7A-7976-48B2-9DE8-81CDAA71B759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8020C-FE66-4ADC-A502-68B1B953DD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6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23A13-0B26-4FAD-8809-37CAF7718A39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EBB8617-1386-408F-97F7-1C37F2CE2BA5}" type="slidenum">
              <a:rPr lang="en-US">
                <a:solidFill>
                  <a:srgbClr val="10376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03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16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80772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7AE7E-FF53-4684-A514-C8F40C26B12F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50AF5-4962-4E99-BFDB-D2AF7341E9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380BD-6E4C-4E8A-AB80-80E93ED61CCB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578B-5A7F-42CA-8070-17BDE0849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2488"/>
            <a:ext cx="1463675" cy="7143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91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671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58C61D5-2F02-4AB1-9F69-67B25E2D6DF7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5163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62E3A9C-59D5-411A-8C38-5998D89C44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671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67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20F2-EAA0-440C-916C-37435779FABE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A14D8-D61C-43C6-9D7A-6D21EDF8F0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51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1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2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3E222-9080-4EC8-9C30-AA82A58543DB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36F92-3ACC-411B-9D97-AC3EE727B8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28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159" y="4724401"/>
            <a:ext cx="4799641" cy="1201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448129" lon="1854850" rev="21566516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0D9EB-1895-4577-BAED-FB36C4101E92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00E86-FF7A-403A-A38A-BF18598E5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00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152400" y="6642100"/>
            <a:ext cx="3276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" smtClean="0">
                <a:solidFill>
                  <a:prstClr val="black"/>
                </a:solidFill>
              </a:rPr>
              <a:t>Source: © Borrell Associates, Inc. SMB Survey Wave 3, Q1 2011</a:t>
            </a: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Survey-logo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75" y="6400800"/>
            <a:ext cx="182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1"/>
          <p:cNvSpPr txBox="1">
            <a:spLocks noChangeArrowheads="1"/>
          </p:cNvSpPr>
          <p:nvPr userDrawn="1"/>
        </p:nvSpPr>
        <p:spPr bwMode="auto">
          <a:xfrm>
            <a:off x="152400" y="6642100"/>
            <a:ext cx="3276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" smtClean="0">
                <a:solidFill>
                  <a:prstClr val="black"/>
                </a:solidFill>
              </a:rPr>
              <a:t>Source: © Borrell Associates, Inc. SMB Survey Wave 3, Q1 2011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520940" cy="548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835025" y="3959225"/>
            <a:ext cx="2328863" cy="201613"/>
          </a:xfrm>
        </p:spPr>
        <p:txBody>
          <a:bodyPr/>
          <a:lstStyle>
            <a:lvl1pPr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50000"/>
                  </a:prstClr>
                </a:solidFill>
              </a:rPr>
              <a:t>www.borrellassociates.com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53259-490E-4612-81EE-CCE861DF2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75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888" y="4648200"/>
            <a:ext cx="4249737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32B7C-9B74-4078-8E58-CE0427DF4C67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80564-42CC-4B27-8D12-AD03B8045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83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58EEA-A20A-41C8-8C34-BA73FBFCEBC8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9C34E-E004-42EC-82E5-EBC8EAFBD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91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127AC-3C63-4DD0-9104-F89DBDB3000C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43652-9464-4549-962A-9071817E3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54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E4D5-774C-4707-89C3-E3B16715A5D9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47F65-A5B9-41D9-AB49-4F9A5B2EC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31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3086D-3B6F-4EBB-B762-AE8AD1D179B4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C6A0F-7A40-41CB-8C75-FB9424B3B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1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678F2-8FF3-4083-BF8C-99C052A0E0B9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3263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43E541-D876-41EA-844D-0A978B1D4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57174-3413-4C3A-AB7B-5E032C1DD824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2323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304F192-468C-480C-8579-8D325D9A47B7}" type="slidenum">
              <a:rPr lang="en-US">
                <a:solidFill>
                  <a:srgbClr val="32323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24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ACBDA-312D-4470-A00D-AD0B89A976EF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0306D-C336-4A55-B1F6-A2F6887CD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7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5D166-6766-456D-8885-101798F5C389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A53DC-71AF-4C0D-B796-AD6F15D19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22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EA17D-32A5-49E0-8409-4467C3BEA25E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7C331-5770-4026-A341-3EC3AA4D3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4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Survey-logo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75" y="6400800"/>
            <a:ext cx="182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/>
          <p:cNvSpPr txBox="1">
            <a:spLocks noChangeArrowheads="1"/>
          </p:cNvSpPr>
          <p:nvPr userDrawn="1"/>
        </p:nvSpPr>
        <p:spPr bwMode="auto">
          <a:xfrm>
            <a:off x="152400" y="6642100"/>
            <a:ext cx="3276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" smtClean="0">
                <a:solidFill>
                  <a:prstClr val="black"/>
                </a:solidFill>
              </a:rPr>
              <a:t>Source: © Borrell Associates, Inc. SMB Survey Wave 3, Q1 2011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9000"/>
            <a:ext cx="787527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9824D-E6FB-4E17-A2A3-C10947CB8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 rot="16200000">
            <a:off x="-835025" y="3959225"/>
            <a:ext cx="2328863" cy="20161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www.borrellassociates.com</a:t>
            </a:r>
          </a:p>
        </p:txBody>
      </p:sp>
    </p:spTree>
    <p:extLst>
      <p:ext uri="{BB962C8B-B14F-4D97-AF65-F5344CB8AC3E}">
        <p14:creationId xmlns:p14="http://schemas.microsoft.com/office/powerpoint/2010/main" val="2829610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4150"/>
            <a:ext cx="916463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Survey-logo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75" y="0"/>
            <a:ext cx="182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 userDrawn="1"/>
        </p:nvSpPr>
        <p:spPr bwMode="auto">
          <a:xfrm>
            <a:off x="152400" y="6642100"/>
            <a:ext cx="3276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" smtClean="0">
                <a:solidFill>
                  <a:prstClr val="black"/>
                </a:solidFill>
              </a:rPr>
              <a:t>Source: © Borrell Associates, Inc. SMB Survey Wave 3, Q1 2011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520940" cy="548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835025" y="3959225"/>
            <a:ext cx="2328863" cy="20161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www.borrellassociates.com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F388A-3A26-492A-B19D-0B8132BE4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9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E4D68C-BF57-4B8B-88C6-E65C3C70F5FE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20DFE6-4E74-49B7-9A6B-DABBE238E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1"/>
            <a:ext cx="81534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B847AE7-1CFB-42C3-B382-ECCF20EE3654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E23EC8-7739-4163-8CA1-80F0B36F1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27D7A-7976-48B2-9DE8-81CDAA71B759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8020C-FE66-4ADC-A502-68B1B953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23A13-0B26-4FAD-8809-37CAF7718A39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EBB8617-1386-408F-97F7-1C37F2CE2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80772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7AE7E-FF53-4684-A514-C8F40C26B12F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50AF5-4962-4E99-BFDB-D2AF7341E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2488"/>
            <a:ext cx="1463675" cy="7143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91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671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58C61D5-2F02-4AB1-9F69-67B25E2D6DF7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5163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62E3A9C-59D5-411A-8C38-5998D89C4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671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6713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A969B6-D2C1-4667-80DD-AE0DFAA0BD0B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6713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3488"/>
            <a:ext cx="9144000" cy="32067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81113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1113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B0CB21-24A8-42C1-8E90-7727FAF05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8" name="Picture 9" descr="BA Icon No Text 2007.05.16.jp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457200"/>
            <a:ext cx="53181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rot="16200000">
            <a:off x="-1710531" y="3412331"/>
            <a:ext cx="37592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www.borrellassociates.com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78" r:id="rId2"/>
    <p:sldLayoutId id="2147483883" r:id="rId3"/>
    <p:sldLayoutId id="2147483884" r:id="rId4"/>
    <p:sldLayoutId id="2147483885" r:id="rId5"/>
    <p:sldLayoutId id="2147483879" r:id="rId6"/>
    <p:sldLayoutId id="2147483886" r:id="rId7"/>
    <p:sldLayoutId id="2147483880" r:id="rId8"/>
    <p:sldLayoutId id="2147483887" r:id="rId9"/>
    <p:sldLayoutId id="2147483881" r:id="rId10"/>
    <p:sldLayoutId id="21474838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6713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A969B6-D2C1-4667-80DD-AE0DFAA0BD0B}" type="datetimeFigureOut">
              <a:rPr lang="en-US">
                <a:solidFill>
                  <a:srgbClr val="103763"/>
                </a:solidFill>
              </a:rPr>
              <a:pPr>
                <a:defRPr/>
              </a:pPr>
              <a:t>11/4/2011</a:t>
            </a:fld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6713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103763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3488"/>
            <a:ext cx="9144000" cy="32067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1113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1113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B0CB21-24A8-42C1-8E90-7727FAF054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8" name="Picture 9" descr="BA Icon No Text 2007.05.16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53181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rot="16200000">
            <a:off x="-1710531" y="3412331"/>
            <a:ext cx="37592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white">
                    <a:lumMod val="65000"/>
                  </a:prstClr>
                </a:solidFill>
                <a:latin typeface="Tw Cen MT"/>
              </a:rPr>
              <a:t>www.borrellassociates.com</a:t>
            </a:r>
          </a:p>
        </p:txBody>
      </p:sp>
    </p:spTree>
    <p:extLst>
      <p:ext uri="{BB962C8B-B14F-4D97-AF65-F5344CB8AC3E}">
        <p14:creationId xmlns:p14="http://schemas.microsoft.com/office/powerpoint/2010/main" val="153001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C359BF-3978-46DF-ACAE-F80539AFE012}" type="datetimeFigureOut">
              <a:rPr lang="en-US"/>
              <a:pPr>
                <a:defRPr/>
              </a:pPr>
              <a:t>11/4/2011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cap="all" spc="200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5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A5B0FD-CE1B-4433-91A2-E63255289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7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pitchFamily="34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BY\AppData\Local\Microsoft\Windows\Temporary%20Internet%20Files\Content.Outlook\11Z923PD\PETE%202011%20SNAkc.xlsx!FORECASTS!%5bPETE%202011%20SNAkc.xlsx%5dFORECASTS%20Chart%20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BY\AppData\Local\Microsoft\Windows\Temporary%20Internet%20Files\Content.Outlook\11Z923PD\PETE%202011%20SNAkc.xlsx!FORECASTS!%5bPETE%202011%20SNAkc.xlsx%5dFORECASTS%20Chart%207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BY\AppData\Local\Microsoft\Windows\Temporary%20Internet%20Files\Content.Outlook\11Z923PD\PETE%202011%20SNAkc.xlsx!FORECASTS!%5bPETE%202011%20SNAkc.xlsx%5dFORECASTS%20Chart%2010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BY\AppData\Local\Microsoft\Windows\Temporary%20Internet%20Files\Content.Outlook\11Z923PD\PETE%202011%20SNAkc.xlsx!FORECASTS!%5bPETE%202011%20SNAkc.xlsx%5dFORECASTS%20Chart%201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image" Target="../media/image5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Sandy\Documents\Camtasia%20Studio\qrcode_syracuse\qrcode_syracuse.wmv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main.com/auto" TargetMode="External"/><Relationship Id="rId2" Type="http://schemas.openxmlformats.org/officeDocument/2006/relationships/hyperlink" Target="http://www.domain.com/fi6lds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BY\AppData\Local\Microsoft\Windows\Temporary%20Internet%20Files\Content.Outlook\11Z923PD\PETE%202011%20SNAkc.xlsx!FORECASTS!%5bPETE%202011%20SNAkc.xlsx%5dFORECASTS%20Chart%20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038600"/>
            <a:ext cx="68580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new </a:t>
            </a:r>
            <a:br>
              <a:rPr lang="en-US" dirty="0" smtClean="0"/>
            </a:br>
            <a:r>
              <a:rPr lang="en-US" dirty="0" smtClean="0"/>
              <a:t>classifieds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22" y="6160634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Tw Cen MT"/>
              </a:rPr>
              <a:t>4 Nov. 2011</a:t>
            </a:r>
            <a:endParaRPr lang="en-US" sz="2800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6085675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  <a:latin typeface="Tw Cen MT"/>
              </a:rPr>
              <a:t>ICMA</a:t>
            </a:r>
            <a:endParaRPr lang="en-US" sz="3200" dirty="0">
              <a:solidFill>
                <a:prstClr val="white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22998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Used Car Ad </a:t>
            </a:r>
            <a:r>
              <a:rPr lang="en-US" dirty="0" smtClean="0"/>
              <a:t>Spend, 2011-2016</a:t>
            </a: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891762"/>
              </p:ext>
            </p:extLst>
          </p:nvPr>
        </p:nvGraphicFramePr>
        <p:xfrm>
          <a:off x="469900" y="1612900"/>
          <a:ext cx="8428038" cy="490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Worksheet" r:id="rId3" imgW="5800680" imgH="3371850" progId="Excel.Sheet.12">
                  <p:link updateAutomatic="1"/>
                </p:oleObj>
              </mc:Choice>
              <mc:Fallback>
                <p:oleObj name="Worksheet" r:id="rId3" imgW="5800680" imgH="3371850" progId="Excel.Shee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1612900"/>
                        <a:ext cx="8428038" cy="490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144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z="3400" dirty="0" smtClean="0">
                <a:latin typeface="Calibri" pitchFamily="34" charset="0"/>
                <a:cs typeface="Calibri" pitchFamily="34" charset="0"/>
              </a:rPr>
              <a:t>Average Ad Spending per Independent Auto Dealer, 2010 vs. 2011</a:t>
            </a: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304800" y="6611938"/>
            <a:ext cx="6858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/>
              <a:t>Sources: </a:t>
            </a:r>
            <a:r>
              <a:rPr lang="pt-BR" sz="1000"/>
              <a:t>NIADA, 2010; Borrell Associates Inc., 2011.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71977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66800" y="3810000"/>
            <a:ext cx="7197725" cy="762000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8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z="3400" dirty="0" smtClean="0">
                <a:latin typeface="Calibri" pitchFamily="34" charset="0"/>
                <a:cs typeface="Calibri" pitchFamily="34" charset="0"/>
              </a:rPr>
              <a:t>Private Party (Casual) Auto Sales Ad Spending, 2010 vs. 2011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304800" y="6611938"/>
            <a:ext cx="6858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/>
              <a:t>Sources: Manheim Auctions, 2010; Borrell Associates Inc., 2010.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695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43000" y="4419600"/>
            <a:ext cx="6934200" cy="990600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z="3400" dirty="0" smtClean="0">
                <a:latin typeface="Calibri" pitchFamily="34" charset="0"/>
                <a:cs typeface="Calibri" pitchFamily="34" charset="0"/>
              </a:rPr>
              <a:t>Borrell Survey: Auto Dealers Online Marketing Preferences</a:t>
            </a:r>
            <a:endParaRPr lang="en-US" sz="3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04800" y="6611938"/>
            <a:ext cx="6858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/>
              <a:t>Sources: Borrell Associates Inc., 2011. SMB Advertiser Survey Wave 3, 2011 Q1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425" y="1524000"/>
            <a:ext cx="66833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241425" y="4191000"/>
            <a:ext cx="511175" cy="228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241425" y="5410200"/>
            <a:ext cx="511175" cy="228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241424" y="4579961"/>
            <a:ext cx="511175" cy="228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Estate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Local Residential Real Estate Agent/Broker Ad </a:t>
            </a:r>
            <a:r>
              <a:rPr lang="en-US" sz="3600" dirty="0" smtClean="0"/>
              <a:t>Spend 2010-2016</a:t>
            </a:r>
            <a:endParaRPr lang="en-US" sz="3600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649723"/>
              </p:ext>
            </p:extLst>
          </p:nvPr>
        </p:nvGraphicFramePr>
        <p:xfrm>
          <a:off x="774700" y="1841500"/>
          <a:ext cx="7970838" cy="471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Worksheet" r:id="rId3" imgW="6286410" imgH="3390990" progId="Excel.Sheet.12">
                  <p:link updateAutomatic="1"/>
                </p:oleObj>
              </mc:Choice>
              <mc:Fallback>
                <p:oleObj name="Worksheet" r:id="rId3" imgW="6286410" imgH="3390990" progId="Excel.Shee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1841500"/>
                        <a:ext cx="7970838" cy="471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2572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Local Residential Real Estate Developer Ad </a:t>
            </a:r>
            <a:r>
              <a:rPr lang="en-US" sz="3600" dirty="0" smtClean="0"/>
              <a:t>Spend 2010-2016</a:t>
            </a:r>
            <a:endParaRPr lang="en-US" sz="3600" dirty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953250"/>
              </p:ext>
            </p:extLst>
          </p:nvPr>
        </p:nvGraphicFramePr>
        <p:xfrm>
          <a:off x="622300" y="1689100"/>
          <a:ext cx="8347075" cy="448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Worksheet" r:id="rId3" imgW="5838750" imgH="2819490" progId="Excel.Sheet.12">
                  <p:link updateAutomatic="1"/>
                </p:oleObj>
              </mc:Choice>
              <mc:Fallback>
                <p:oleObj name="Worksheet" r:id="rId3" imgW="5838750" imgH="2819490" progId="Excel.Shee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1689100"/>
                        <a:ext cx="8347075" cy="448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5494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z="3400" dirty="0" smtClean="0">
                <a:latin typeface="Calibri" pitchFamily="34" charset="0"/>
                <a:cs typeface="Calibri" pitchFamily="34" charset="0"/>
              </a:rPr>
              <a:t>Q: Which 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of the following sources best provides you with new 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customers?</a:t>
            </a:r>
            <a:endParaRPr lang="en-US" sz="3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304800" y="6611938"/>
            <a:ext cx="434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/>
              <a:t>Source: Borrell Associates Inc., 2011. 389 Respondents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914400" y="1524000"/>
            <a:ext cx="784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/>
              <a:t>Question from The Borrell SMB Study — Real Estate responses only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893888"/>
            <a:ext cx="66294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143000" y="4495800"/>
            <a:ext cx="1143000" cy="3048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9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z="3400" dirty="0" smtClean="0">
                <a:latin typeface="Calibri" pitchFamily="34" charset="0"/>
                <a:cs typeface="Calibri" pitchFamily="34" charset="0"/>
              </a:rPr>
              <a:t>Top 20 Site Rankings &amp; Change over 3 Months</a:t>
            </a: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304800" y="6611938"/>
            <a:ext cx="434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/>
              <a:t>Source: Experian Hitwise, February 2011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239000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1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Local Apartment Rentals Ad </a:t>
            </a:r>
            <a:r>
              <a:rPr lang="en-US" sz="4000" dirty="0" smtClean="0"/>
              <a:t>Spend 2010-2016</a:t>
            </a:r>
            <a:endParaRPr lang="en-US" sz="4000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445114"/>
              </p:ext>
            </p:extLst>
          </p:nvPr>
        </p:nvGraphicFramePr>
        <p:xfrm>
          <a:off x="609600" y="1828800"/>
          <a:ext cx="8186738" cy="417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Worksheet" r:id="rId3" imgW="6334200" imgH="2628900" progId="Excel.Sheet.12">
                  <p:link updateAutomatic="1"/>
                </p:oleObj>
              </mc:Choice>
              <mc:Fallback>
                <p:oleObj name="Worksheet" r:id="rId3" imgW="6334200" imgH="2628900" progId="Excel.Shee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828800"/>
                        <a:ext cx="8186738" cy="417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6270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vidcranertowncrier.co.uk/Pics/History/Yeovil%202008%201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800" y="457200"/>
            <a:ext cx="7010402" cy="5257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267200" y="4572000"/>
            <a:ext cx="4572000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  <a:t>1 </a:t>
            </a:r>
            <a:r>
              <a:rPr lang="en-US" sz="3600" dirty="0" err="1" smtClean="0">
                <a:solidFill>
                  <a:schemeClr val="bg1"/>
                </a:solidFill>
                <a:latin typeface="Comic Sans MS" pitchFamily="66" charset="0"/>
              </a:rPr>
              <a:t>br</a:t>
            </a:r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  <a:t>, 1 </a:t>
            </a:r>
            <a:r>
              <a:rPr lang="en-US" sz="3600" dirty="0" err="1" smtClean="0">
                <a:solidFill>
                  <a:schemeClr val="bg1"/>
                </a:solidFill>
                <a:latin typeface="Comic Sans MS" pitchFamily="66" charset="0"/>
              </a:rPr>
              <a:t>ba</a:t>
            </a:r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</a:rPr>
              <a:t>, 600 sq ft cottage on Main St, no goats, $290/</a:t>
            </a:r>
            <a:r>
              <a:rPr lang="en-US" sz="3600" dirty="0" err="1" smtClean="0">
                <a:solidFill>
                  <a:schemeClr val="bg1"/>
                </a:solidFill>
                <a:latin typeface="Comic Sans MS" pitchFamily="66" charset="0"/>
              </a:rPr>
              <a:t>mth</a:t>
            </a:r>
            <a:endParaRPr lang="en-US" sz="36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925704" y="2590800"/>
            <a:ext cx="0" cy="1981200"/>
          </a:xfrm>
          <a:prstGeom prst="straightConnector1">
            <a:avLst/>
          </a:prstGeom>
          <a:ln w="88900"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95800" y="2209800"/>
            <a:ext cx="914400" cy="304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z="3400" dirty="0" smtClean="0">
                <a:latin typeface="Calibri" pitchFamily="34" charset="0"/>
                <a:cs typeface="Calibri" pitchFamily="34" charset="0"/>
              </a:rPr>
              <a:t>Realtors: On </a:t>
            </a:r>
            <a:r>
              <a:rPr lang="en-US" sz="3400" dirty="0" smtClean="0">
                <a:latin typeface="Calibri" pitchFamily="34" charset="0"/>
                <a:cs typeface="Calibri" pitchFamily="34" charset="0"/>
              </a:rPr>
              <a:t>Which Types of Online Advertising Do You Expect To Spend in 2011? </a:t>
            </a: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04800" y="6611938"/>
            <a:ext cx="4343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/>
              <a:t>Source: Borrell Associates Inc., 2011 N = 389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723900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914400" y="2286000"/>
            <a:ext cx="685800" cy="3048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222043" y="3276600"/>
            <a:ext cx="685800" cy="3048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6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Recruitment by Media 2010-2016</a:t>
            </a:r>
            <a:endParaRPr lang="en-US" sz="40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609600" y="1676400"/>
          <a:ext cx="8305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Recruitment Turns Up In 2012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762000" y="1676400"/>
          <a:ext cx="7696200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4469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609600" y="304800"/>
            <a:ext cx="7521575" cy="5492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600" cap="none" dirty="0" smtClean="0"/>
              <a:t>Local </a:t>
            </a:r>
            <a:r>
              <a:rPr lang="en-US" sz="3600" cap="none" dirty="0" smtClean="0"/>
              <a:t>SMB Offline Marketing Efforts</a:t>
            </a:r>
            <a:endParaRPr lang="en-US" sz="3600" cap="none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371600"/>
          <a:ext cx="8077200" cy="4413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9830"/>
                <a:gridCol w="1214647"/>
                <a:gridCol w="1111477"/>
                <a:gridCol w="1141246"/>
              </a:tblGrid>
              <a:tr h="2734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Off-line 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Marketing List</a:t>
                      </a:r>
                    </a:p>
                  </a:txBody>
                  <a:tcPr marL="9525" marR="9525" marT="9526" marB="0" anchor="ctr">
                    <a:solidFill>
                      <a:srgbClr val="125B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Q4 2010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125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Q1 2011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125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Q2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2011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125B80"/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Sponsor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events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52%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53%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In-Store promotions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Ads in programs for cultural events 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26%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Local sports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teams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Printed coupon redemption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Place ads in church or organization bulletins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24%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26%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Advertised sales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24%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Printed company newsletter(s)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21%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Pre-prints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/Inserts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and Flyers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Classifieds listings of current inventory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print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Do not do off-line advertising, promotion, or marketing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314303">
                <a:tc>
                  <a:txBody>
                    <a:bodyPr/>
                    <a:lstStyle/>
                    <a:p>
                      <a:pPr marL="91440"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None of the above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9%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36814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Answered </a:t>
                      </a: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question</a:t>
                      </a: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2,871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4,924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1,105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728" name="Rectangle 3"/>
          <p:cNvSpPr>
            <a:spLocks noChangeArrowheads="1"/>
          </p:cNvSpPr>
          <p:nvPr/>
        </p:nvSpPr>
        <p:spPr bwMode="auto">
          <a:xfrm>
            <a:off x="0" y="6096000"/>
            <a:ext cx="914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1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Which of the following offline marketing efforts do you expect to use in 2011?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7200" y="4495800"/>
            <a:ext cx="81534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 bwMode="auto">
          <a:xfrm>
            <a:off x="381000" y="152400"/>
            <a:ext cx="8610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200" cap="none" dirty="0" smtClean="0"/>
              <a:t>SMBs Using </a:t>
            </a:r>
            <a:r>
              <a:rPr lang="en-US" sz="3200" cap="none" dirty="0" smtClean="0"/>
              <a:t>Online Classifieds </a:t>
            </a:r>
            <a:r>
              <a:rPr lang="en-US" sz="3200" cap="none" dirty="0" smtClean="0"/>
              <a:t>to </a:t>
            </a:r>
            <a:r>
              <a:rPr lang="en-US" sz="3200" cap="none" dirty="0" smtClean="0"/>
              <a:t>Sell</a:t>
            </a:r>
            <a:endParaRPr lang="en-US" sz="3200" cap="none" dirty="0" smtClean="0"/>
          </a:p>
        </p:txBody>
      </p:sp>
      <p:grpSp>
        <p:nvGrpSpPr>
          <p:cNvPr id="31747" name="Group 12"/>
          <p:cNvGrpSpPr>
            <a:grpSpLocks/>
          </p:cNvGrpSpPr>
          <p:nvPr/>
        </p:nvGrpSpPr>
        <p:grpSpPr bwMode="auto">
          <a:xfrm>
            <a:off x="619125" y="1549400"/>
            <a:ext cx="8198916" cy="4927600"/>
            <a:chOff x="695325" y="1752600"/>
            <a:chExt cx="8198916" cy="4927600"/>
          </a:xfrm>
        </p:grpSpPr>
        <p:pic>
          <p:nvPicPr>
            <p:cNvPr id="3174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752600"/>
              <a:ext cx="7620000" cy="492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695325" y="3462337"/>
              <a:ext cx="6858000" cy="30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Left Arrow 18"/>
            <p:cNvSpPr/>
            <p:nvPr/>
          </p:nvSpPr>
          <p:spPr>
            <a:xfrm rot="19966930">
              <a:off x="5080036" y="4449488"/>
              <a:ext cx="1036175" cy="6994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56" name="Rectangle 19"/>
            <p:cNvSpPr>
              <a:spLocks noChangeArrowheads="1"/>
            </p:cNvSpPr>
            <p:nvPr/>
          </p:nvSpPr>
          <p:spPr bwMode="auto">
            <a:xfrm>
              <a:off x="6074841" y="3954462"/>
              <a:ext cx="2819400" cy="5238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r>
                <a:rPr lang="en-US" sz="1400"/>
                <a:t>12% have bought Groupon or Deal of the Day Ads</a:t>
              </a:r>
            </a:p>
          </p:txBody>
        </p:sp>
      </p:grpSp>
      <p:sp>
        <p:nvSpPr>
          <p:cNvPr id="31748" name="TextBox 11"/>
          <p:cNvSpPr txBox="1">
            <a:spLocks noChangeArrowheads="1"/>
          </p:cNvSpPr>
          <p:nvPr/>
        </p:nvSpPr>
        <p:spPr bwMode="auto">
          <a:xfrm>
            <a:off x="3124200" y="1371600"/>
            <a:ext cx="2582863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/>
              <a:t>Q1 2011 Call-Out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3200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1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8229600" cy="5492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600" cap="none" dirty="0" smtClean="0"/>
              <a:t>Expected Digital Spending Next Year</a:t>
            </a:r>
            <a:endParaRPr lang="en-US" sz="3600" cap="none" dirty="0" smtClean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609600" y="1752600"/>
          <a:ext cx="7924800" cy="4421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2304"/>
                <a:gridCol w="2062496"/>
              </a:tblGrid>
              <a:tr h="2743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Answer 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Options</a:t>
                      </a:r>
                    </a:p>
                  </a:txBody>
                  <a:tcPr marL="0" marR="0" marT="0" marB="0" anchor="ctr">
                    <a:solidFill>
                      <a:srgbClr val="125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Q2 2011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125B80"/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Company Web site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68%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Email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49%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Social Media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41%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Search engine marketing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23%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 smtClean="0">
                          <a:latin typeface="+mn-lt"/>
                        </a:rPr>
                        <a:t>Banner/Display </a:t>
                      </a:r>
                      <a:r>
                        <a:rPr lang="en-US" sz="1200" b="0" i="0" u="none" strike="noStrike" dirty="0">
                          <a:latin typeface="+mn-lt"/>
                        </a:rPr>
                        <a:t>ads - Targeted Display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21%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Business Directory listings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21%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Banner/Display ads - Run of Sites (ROS)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21%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Paid search/Keywords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17%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Sponsorships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15%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Mobile advertising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15%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Online classifieds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13%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Video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11%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Streaming video ads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10%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Display ads with audio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9%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Other Online advertising and marketing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+mn-lt"/>
                        </a:rPr>
                        <a:t>11%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latin typeface="+mn-lt"/>
                        </a:rPr>
                        <a:t>No online ad spend expected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atin typeface="+mn-lt"/>
                        </a:rPr>
                        <a:t>13%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243934">
                <a:tc>
                  <a:txBody>
                    <a:bodyPr/>
                    <a:lstStyle/>
                    <a:p>
                      <a:pPr algn="l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4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1,152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4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854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100" b="1"/>
              <a:t>On which types of online advertising do you expect to spend money in 2011? </a:t>
            </a:r>
          </a:p>
          <a:p>
            <a:pPr algn="ctr"/>
            <a:r>
              <a:rPr lang="en-US" sz="1100" b="1"/>
              <a:t>Q2 2011 Respondents = 1,081</a:t>
            </a:r>
            <a:endParaRPr lang="en-US" sz="1000" b="1"/>
          </a:p>
        </p:txBody>
      </p:sp>
      <p:sp>
        <p:nvSpPr>
          <p:cNvPr id="33855" name="TextBox 6"/>
          <p:cNvSpPr txBox="1">
            <a:spLocks noChangeArrowheads="1"/>
          </p:cNvSpPr>
          <p:nvPr/>
        </p:nvSpPr>
        <p:spPr bwMode="auto">
          <a:xfrm>
            <a:off x="3352800" y="1295400"/>
            <a:ext cx="2582863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/>
              <a:t>Q2 2011 Call-Out Data</a:t>
            </a:r>
          </a:p>
        </p:txBody>
      </p:sp>
      <p:sp>
        <p:nvSpPr>
          <p:cNvPr id="33856" name="TextBox 5"/>
          <p:cNvSpPr txBox="1">
            <a:spLocks noChangeArrowheads="1"/>
          </p:cNvSpPr>
          <p:nvPr/>
        </p:nvSpPr>
        <p:spPr bwMode="auto">
          <a:xfrm>
            <a:off x="152400" y="6642100"/>
            <a:ext cx="49530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"/>
              <a:t>Source: © Borrell Associates, Inc. SMB Survey Wave 4,  Q2 2011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09600" y="4495800"/>
            <a:ext cx="7924800" cy="228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5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xfrm>
            <a:off x="762000" y="304800"/>
            <a:ext cx="8229600" cy="5492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200" cap="none" dirty="0" smtClean="0"/>
              <a:t>SMB Emerging Marketing Platforms </a:t>
            </a:r>
            <a:r>
              <a:rPr lang="en-US" sz="3200" cap="none" dirty="0" smtClean="0"/>
              <a:t>&amp; Tools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609600" y="2209800"/>
          <a:ext cx="7924799" cy="3308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775"/>
                <a:gridCol w="1232825"/>
                <a:gridCol w="1600200"/>
                <a:gridCol w="1219200"/>
                <a:gridCol w="1066799"/>
              </a:tblGrid>
              <a:tr h="538423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125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Using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125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Considering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125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Neither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125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Count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125B80"/>
                    </a:solidFill>
                  </a:tcPr>
                </a:tc>
              </a:tr>
              <a:tr h="45588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600" b="0" i="0" u="none" strike="noStrike" dirty="0" smtClean="0">
                          <a:latin typeface="+mn-lt"/>
                        </a:rPr>
                        <a:t>Database</a:t>
                      </a:r>
                      <a:r>
                        <a:rPr lang="en-US" sz="1600" b="0" i="0" u="none" strike="noStrike" baseline="0" dirty="0" smtClean="0">
                          <a:latin typeface="+mn-lt"/>
                        </a:rPr>
                        <a:t> Marketing</a:t>
                      </a:r>
                      <a:endParaRPr lang="en-US" sz="1600" b="0" i="0" u="none" strike="noStrike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latin typeface="+mn-lt"/>
                        </a:rPr>
                        <a:t>33%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latin typeface="+mn-lt"/>
                        </a:rPr>
                        <a:t>18%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latin typeface="+mn-lt"/>
                        </a:rPr>
                        <a:t>49%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latin typeface="+mn-lt"/>
                        </a:rPr>
                        <a:t>1,040</a:t>
                      </a:r>
                      <a:endParaRPr lang="en-US" sz="1600" b="0" i="0" u="none" strike="noStrike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57850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600" dirty="0" smtClean="0">
                          <a:latin typeface="+mn-lt"/>
                        </a:rPr>
                        <a:t>Reputation management/monitoring</a:t>
                      </a:r>
                      <a:endParaRPr lang="en-US" sz="1600" b="0" i="0" u="none" strike="noStrike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latin typeface="+mn-lt"/>
                        </a:rPr>
                        <a:t>15%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latin typeface="+mn-lt"/>
                        </a:rPr>
                        <a:t>19%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latin typeface="+mn-lt"/>
                        </a:rPr>
                        <a:t>67%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latin typeface="+mn-lt"/>
                        </a:rPr>
                        <a:t>973 </a:t>
                      </a:r>
                      <a:endParaRPr lang="en-US" sz="1600" b="0" i="0" u="none" strike="noStrike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57850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600" dirty="0" smtClean="0">
                          <a:latin typeface="+mn-lt"/>
                        </a:rPr>
                        <a:t>Location-based advertising on mobile</a:t>
                      </a:r>
                      <a:endParaRPr lang="en-US" sz="1600" b="0" i="0" u="none" strike="noStrike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latin typeface="+mn-lt"/>
                        </a:rPr>
                        <a:t>8%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latin typeface="+mn-lt"/>
                        </a:rPr>
                        <a:t>29%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latin typeface="+mn-lt"/>
                        </a:rPr>
                        <a:t>64%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latin typeface="+mn-lt"/>
                        </a:rPr>
                        <a:t>988 </a:t>
                      </a:r>
                      <a:endParaRPr lang="en-US" sz="1600" b="0" i="0" u="none" strike="noStrike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  <a:tr h="57850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600" dirty="0" smtClean="0">
                          <a:latin typeface="+mn-lt"/>
                        </a:rPr>
                        <a:t>Near Field Communications (NFC)</a:t>
                      </a:r>
                      <a:endParaRPr lang="en-US" sz="1600" b="0" i="0" u="none" strike="noStrike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latin typeface="+mn-lt"/>
                        </a:rPr>
                        <a:t>2%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latin typeface="+mn-lt"/>
                        </a:rPr>
                        <a:t>8%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latin typeface="+mn-lt"/>
                        </a:rPr>
                        <a:t>90%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latin typeface="+mn-lt"/>
                        </a:rPr>
                        <a:t>932 </a:t>
                      </a:r>
                      <a:endParaRPr lang="en-US" sz="1600" b="0" i="0" u="none" strike="noStrike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125B80">
                        <a:alpha val="30000"/>
                      </a:srgbClr>
                    </a:solidFill>
                  </a:tcPr>
                </a:tc>
              </a:tr>
              <a:tr h="57850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600" dirty="0" smtClean="0">
                          <a:latin typeface="+mn-lt"/>
                        </a:rPr>
                        <a:t>SMS-Text based messaging to customers, clients, etc.</a:t>
                      </a:r>
                      <a:endParaRPr lang="en-US" sz="1600" b="0" i="0" u="none" strike="noStrike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latin typeface="+mn-lt"/>
                        </a:rPr>
                        <a:t>12%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latin typeface="+mn-lt"/>
                        </a:rPr>
                        <a:t>25%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latin typeface="+mn-lt"/>
                        </a:rPr>
                        <a:t>62%</a:t>
                      </a: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latin typeface="+mn-lt"/>
                        </a:rPr>
                        <a:t>993 </a:t>
                      </a:r>
                      <a:endParaRPr lang="en-US" sz="1600" b="0" i="0" u="none" strike="noStrike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125B8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4863" name="Rectangle 5"/>
          <p:cNvSpPr>
            <a:spLocks noChangeArrowheads="1"/>
          </p:cNvSpPr>
          <p:nvPr/>
        </p:nvSpPr>
        <p:spPr bwMode="auto">
          <a:xfrm>
            <a:off x="1676400" y="5715000"/>
            <a:ext cx="5715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100" b="1"/>
              <a:t>Which of these digital and electronic programs or services are you using, considering using, or unlikely to ever consider using? [Select all boxes that apply.]</a:t>
            </a:r>
          </a:p>
          <a:p>
            <a:pPr algn="ctr"/>
            <a:r>
              <a:rPr lang="en-US" sz="1100" b="1"/>
              <a:t>Q2 2011 Respondents = 1,081</a:t>
            </a:r>
          </a:p>
        </p:txBody>
      </p:sp>
      <p:sp>
        <p:nvSpPr>
          <p:cNvPr id="34864" name="TextBox 5"/>
          <p:cNvSpPr txBox="1">
            <a:spLocks noChangeArrowheads="1"/>
          </p:cNvSpPr>
          <p:nvPr/>
        </p:nvSpPr>
        <p:spPr bwMode="auto">
          <a:xfrm>
            <a:off x="3352800" y="1371600"/>
            <a:ext cx="2582863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/>
              <a:t>Q2 2011 Call-Out Data</a:t>
            </a:r>
          </a:p>
        </p:txBody>
      </p:sp>
      <p:sp>
        <p:nvSpPr>
          <p:cNvPr id="34865" name="TextBox 5"/>
          <p:cNvSpPr txBox="1">
            <a:spLocks noChangeArrowheads="1"/>
          </p:cNvSpPr>
          <p:nvPr/>
        </p:nvSpPr>
        <p:spPr bwMode="auto">
          <a:xfrm>
            <a:off x="152400" y="6642100"/>
            <a:ext cx="49530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"/>
              <a:t>Source: © Borrell Associates, Inc. SMB Survey Wave 4,  Q2 2011</a:t>
            </a:r>
          </a:p>
        </p:txBody>
      </p:sp>
    </p:spTree>
    <p:extLst>
      <p:ext uri="{BB962C8B-B14F-4D97-AF65-F5344CB8AC3E}">
        <p14:creationId xmlns:p14="http://schemas.microsoft.com/office/powerpoint/2010/main" val="417715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4000" cap="none" dirty="0" smtClean="0"/>
              <a:t>What SMBs Want From Digital </a:t>
            </a:r>
            <a:endParaRPr lang="en-US" sz="4000" cap="none" dirty="0" smtClean="0"/>
          </a:p>
        </p:txBody>
      </p:sp>
      <p:sp>
        <p:nvSpPr>
          <p:cNvPr id="34863" name="Rectangle 5"/>
          <p:cNvSpPr>
            <a:spLocks noChangeArrowheads="1"/>
          </p:cNvSpPr>
          <p:nvPr/>
        </p:nvSpPr>
        <p:spPr bwMode="auto">
          <a:xfrm>
            <a:off x="1676400" y="5715000"/>
            <a:ext cx="5715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Which of these digital and electronic programs or services are you using, considering using, or unlikely to ever consider using? [Select all boxes that apply.]</a:t>
            </a:r>
          </a:p>
          <a:p>
            <a:pPr algn="ctr"/>
            <a:r>
              <a:rPr lang="en-US" sz="1100" b="1" dirty="0">
                <a:solidFill>
                  <a:prstClr val="black"/>
                </a:solidFill>
              </a:rPr>
              <a:t>Q2 2011 Respondents = 1,081</a:t>
            </a:r>
          </a:p>
        </p:txBody>
      </p:sp>
      <p:sp>
        <p:nvSpPr>
          <p:cNvPr id="34865" name="TextBox 5"/>
          <p:cNvSpPr txBox="1">
            <a:spLocks noChangeArrowheads="1"/>
          </p:cNvSpPr>
          <p:nvPr/>
        </p:nvSpPr>
        <p:spPr bwMode="auto">
          <a:xfrm>
            <a:off x="152400" y="6642100"/>
            <a:ext cx="49530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">
                <a:solidFill>
                  <a:prstClr val="black"/>
                </a:solidFill>
              </a:rPr>
              <a:t>Source: © Borrell Associates, Inc. SMB Survey Wave 4,  Q2 2011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2057400"/>
            <a:ext cx="739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Location-based ads on mobile – </a:t>
            </a:r>
          </a:p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8% using / 29% considering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SMS to customers – </a:t>
            </a:r>
          </a:p>
          <a:p>
            <a:pPr lvl="4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12% using / 25% considering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7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Classifieds</a:t>
            </a:r>
            <a:endParaRPr lang="en-US" dirty="0"/>
          </a:p>
        </p:txBody>
      </p:sp>
      <p:pic>
        <p:nvPicPr>
          <p:cNvPr id="9" name="Picture 8" descr="mobile_ne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2667000"/>
            <a:ext cx="5080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6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0"/>
            <a:ext cx="7010400" cy="1295400"/>
          </a:xfrm>
        </p:spPr>
        <p:txBody>
          <a:bodyPr/>
          <a:lstStyle/>
          <a:p>
            <a:r>
              <a:rPr lang="en-US" dirty="0" smtClean="0"/>
              <a:t>About Borrell Associates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096000" y="1905000"/>
            <a:ext cx="3048000" cy="4343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3200" b="1" dirty="0" smtClean="0">
                <a:solidFill>
                  <a:srgbClr val="7F7F7F"/>
                </a:solidFill>
              </a:rPr>
              <a:t>Ad Spend Research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en-US" sz="3200" b="1" dirty="0" smtClean="0">
                <a:solidFill>
                  <a:srgbClr val="7F7F7F"/>
                </a:solidFill>
              </a:rPr>
              <a:t>Publishing</a:t>
            </a:r>
            <a:endParaRPr lang="en-US" sz="3200" b="1" dirty="0" smtClean="0">
              <a:solidFill>
                <a:srgbClr val="7F7F7F"/>
              </a:solidFill>
            </a:endParaRP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en-US" sz="3200" b="1" dirty="0" smtClean="0">
                <a:solidFill>
                  <a:srgbClr val="7F7F7F"/>
                </a:solidFill>
              </a:rPr>
              <a:t>Consulting</a:t>
            </a:r>
            <a:endParaRPr lang="en-US" sz="3200" b="1" dirty="0" smtClean="0">
              <a:solidFill>
                <a:srgbClr val="7F7F7F"/>
              </a:solidFill>
            </a:endParaRP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en-US" sz="3200" b="1" dirty="0" smtClean="0">
                <a:solidFill>
                  <a:srgbClr val="7F7F7F"/>
                </a:solidFill>
              </a:rPr>
              <a:t>Conferences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en-US" sz="3200" b="1" u="sng" dirty="0" smtClean="0">
                <a:solidFill>
                  <a:srgbClr val="7F7F7F"/>
                </a:solidFill>
              </a:rPr>
              <a:t>Local</a:t>
            </a:r>
          </a:p>
          <a:p>
            <a:pPr>
              <a:lnSpc>
                <a:spcPct val="135000"/>
              </a:lnSpc>
              <a:buFont typeface="Wingdings" pitchFamily="2" charset="2"/>
              <a:buNone/>
            </a:pPr>
            <a:endParaRPr lang="en-US" sz="3200" dirty="0" smtClean="0">
              <a:solidFill>
                <a:srgbClr val="F2F2F2"/>
              </a:solidFill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1598434"/>
            <a:ext cx="5562541" cy="5030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173573"/>
            <a:ext cx="7550727" cy="974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800"/>
              </a:lnSpc>
              <a:defRPr/>
            </a:pPr>
            <a:r>
              <a:rPr lang="en-US" sz="2400" b="1" dirty="0">
                <a:latin typeface="Verdana"/>
                <a:cs typeface="Verdana"/>
              </a:rPr>
              <a:t>Fragmentation of Digital Call Media Creates a Unique Challenge for Advertisers </a:t>
            </a:r>
            <a:endParaRPr lang="en-US" sz="2400" b="1" dirty="0">
              <a:latin typeface="Verdana"/>
              <a:ea typeface="Verdana" pitchFamily="34" charset="0"/>
              <a:cs typeface="Verdana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04544" y="3481916"/>
            <a:ext cx="1474262" cy="1474262"/>
          </a:xfrm>
          <a:prstGeom prst="ellipse">
            <a:avLst/>
          </a:prstGeom>
          <a:solidFill>
            <a:srgbClr val="E88500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72667" y="2711448"/>
            <a:ext cx="3099752" cy="1119718"/>
            <a:chOff x="572667" y="2711448"/>
            <a:chExt cx="3099752" cy="1119718"/>
          </a:xfrm>
        </p:grpSpPr>
        <p:cxnSp>
          <p:nvCxnSpPr>
            <p:cNvPr id="34" name="Straight Connector 33"/>
            <p:cNvCxnSpPr/>
            <p:nvPr/>
          </p:nvCxnSpPr>
          <p:spPr>
            <a:xfrm flipH="1" flipV="1">
              <a:off x="2973919" y="3513666"/>
              <a:ext cx="698500" cy="31750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572667" y="2711448"/>
              <a:ext cx="2185352" cy="736600"/>
              <a:chOff x="572667" y="2711448"/>
              <a:chExt cx="2185352" cy="7366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0119" y="2711448"/>
                <a:ext cx="977900" cy="7366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72667" y="2713737"/>
                <a:ext cx="1245534" cy="1918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>
                  <a:lnSpc>
                    <a:spcPts val="1600"/>
                  </a:lnSpc>
                </a:pPr>
                <a:r>
                  <a:rPr lang="en-US" sz="1300" b="1" dirty="0" smtClean="0">
                    <a:latin typeface="Arial"/>
                    <a:cs typeface="Arial"/>
                  </a:rPr>
                  <a:t>Desktop search</a:t>
                </a:r>
                <a:endParaRPr lang="en-US" sz="1300" b="1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519085" y="2163233"/>
            <a:ext cx="1709432" cy="1223433"/>
            <a:chOff x="4519085" y="2163233"/>
            <a:chExt cx="1709432" cy="1223433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4667252" y="3143249"/>
              <a:ext cx="52917" cy="243417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4519085" y="2163233"/>
              <a:ext cx="1709432" cy="825500"/>
              <a:chOff x="4519085" y="2163233"/>
              <a:chExt cx="1709432" cy="82550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112827" y="2163404"/>
                <a:ext cx="1115690" cy="1918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sz="1300" b="1" dirty="0" smtClean="0">
                    <a:latin typeface="Arial"/>
                    <a:cs typeface="Arial"/>
                  </a:rPr>
                  <a:t>Mobile search</a:t>
                </a:r>
                <a:endParaRPr lang="en-US" sz="1300" b="1" dirty="0">
                  <a:latin typeface="Arial"/>
                  <a:cs typeface="Arial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19085" y="2163233"/>
                <a:ext cx="622300" cy="825500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5291668" y="3147654"/>
            <a:ext cx="3460604" cy="916344"/>
            <a:chOff x="5291668" y="3147654"/>
            <a:chExt cx="3460604" cy="916344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5291668" y="3831167"/>
              <a:ext cx="889000" cy="211665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6394453" y="3147654"/>
              <a:ext cx="2357819" cy="916344"/>
              <a:chOff x="6394453" y="3147654"/>
              <a:chExt cx="2357819" cy="91634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4453" y="3162298"/>
                <a:ext cx="850900" cy="90170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7330408" y="3147654"/>
                <a:ext cx="1421864" cy="1918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sz="1300" b="1" dirty="0" smtClean="0">
                    <a:latin typeface="Arial"/>
                    <a:cs typeface="Arial"/>
                  </a:rPr>
                  <a:t>Online directories</a:t>
                </a:r>
                <a:endParaRPr lang="en-US" sz="1300" b="1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122335" y="4762498"/>
            <a:ext cx="2754820" cy="1041401"/>
            <a:chOff x="5122335" y="4762498"/>
            <a:chExt cx="2754820" cy="104140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122335" y="4762498"/>
              <a:ext cx="635000" cy="550334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5897035" y="4957405"/>
              <a:ext cx="1980120" cy="846494"/>
              <a:chOff x="5897035" y="4957405"/>
              <a:chExt cx="1980120" cy="84649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7035" y="4978399"/>
                <a:ext cx="482600" cy="8255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6445673" y="4957405"/>
                <a:ext cx="1431482" cy="1918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sz="1300" b="1" dirty="0" smtClean="0">
                    <a:latin typeface="Arial"/>
                    <a:cs typeface="Arial"/>
                  </a:rPr>
                  <a:t>Mobile directories</a:t>
                </a:r>
                <a:endParaRPr lang="en-US" sz="1300" b="1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984107" y="4646082"/>
            <a:ext cx="2709478" cy="980017"/>
            <a:chOff x="984107" y="4646082"/>
            <a:chExt cx="2709478" cy="980017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3079753" y="4646082"/>
              <a:ext cx="613832" cy="391584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984107" y="4787899"/>
              <a:ext cx="1828945" cy="838200"/>
              <a:chOff x="984107" y="4787899"/>
              <a:chExt cx="1828945" cy="8382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email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6452" y="4787899"/>
                <a:ext cx="736600" cy="8382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984107" y="4915072"/>
                <a:ext cx="1018356" cy="1918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>
                  <a:lnSpc>
                    <a:spcPts val="1600"/>
                  </a:lnSpc>
                </a:pPr>
                <a:r>
                  <a:rPr lang="en-US" sz="1300" b="1" dirty="0" smtClean="0">
                    <a:latin typeface="Arial"/>
                    <a:cs typeface="Arial"/>
                  </a:rPr>
                  <a:t>Voice search</a:t>
                </a:r>
                <a:endParaRPr lang="en-US" sz="1300" b="1" dirty="0">
                  <a:latin typeface="Arial"/>
                  <a:cs typeface="Arial"/>
                </a:endParaRPr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2080" y="3692434"/>
            <a:ext cx="833120" cy="10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Goes Mobile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4953000" y="1905000"/>
            <a:ext cx="3236913" cy="3886200"/>
          </a:xfrm>
        </p:spPr>
        <p:txBody>
          <a:bodyPr/>
          <a:lstStyle/>
          <a:p>
            <a:pPr algn="ctr">
              <a:buNone/>
            </a:pP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garage sales</a:t>
            </a:r>
          </a:p>
          <a:p>
            <a:pPr algn="ctr">
              <a:buNone/>
            </a:pP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pets</a:t>
            </a:r>
          </a:p>
          <a:p>
            <a:pPr algn="ctr">
              <a:buNone/>
            </a:pP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fashion</a:t>
            </a:r>
          </a:p>
          <a:p>
            <a:pPr algn="ctr">
              <a:buNone/>
            </a:pP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gadgets</a:t>
            </a:r>
          </a:p>
          <a:p>
            <a:pPr algn="ctr">
              <a:buNone/>
            </a:pP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used and new cars </a:t>
            </a:r>
          </a:p>
          <a:p>
            <a:pPr algn="ctr">
              <a:buNone/>
            </a:pPr>
            <a:r>
              <a:rPr lang="en-US" sz="3200" dirty="0" smtClean="0">
                <a:latin typeface="Aharoni" pitchFamily="2" charset="-79"/>
                <a:cs typeface="Aharoni" pitchFamily="2" charset="-79"/>
              </a:rPr>
              <a:t>real estate</a:t>
            </a:r>
            <a:endParaRPr lang="en-US" sz="3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40386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Mobile Helps Classifieds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Get more info</a:t>
            </a:r>
          </a:p>
          <a:p>
            <a:pPr lvl="1"/>
            <a:r>
              <a:rPr lang="en-US" dirty="0" smtClean="0"/>
              <a:t>Mobile web</a:t>
            </a:r>
          </a:p>
          <a:p>
            <a:pPr lvl="1"/>
            <a:r>
              <a:rPr lang="en-US" dirty="0" smtClean="0"/>
              <a:t>Text “CODE123” to 99999</a:t>
            </a:r>
          </a:p>
          <a:p>
            <a:pPr lvl="1"/>
            <a:r>
              <a:rPr lang="en-US" dirty="0" smtClean="0"/>
              <a:t>Scan barcode</a:t>
            </a:r>
          </a:p>
          <a:p>
            <a:r>
              <a:rPr lang="en-US" dirty="0" smtClean="0"/>
              <a:t>Maps</a:t>
            </a:r>
          </a:p>
          <a:p>
            <a:r>
              <a:rPr lang="en-US" dirty="0" smtClean="0"/>
              <a:t>Payment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Facebook</a:t>
            </a:r>
            <a:r>
              <a:rPr lang="en-US" dirty="0" smtClean="0"/>
              <a:t>, </a:t>
            </a:r>
            <a:r>
              <a:rPr lang="en-US" dirty="0" err="1" smtClean="0"/>
              <a:t>Oodle</a:t>
            </a:r>
            <a:r>
              <a:rPr lang="en-US" dirty="0" smtClean="0"/>
              <a:t>, Craigslist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14" y="2133600"/>
            <a:ext cx="816428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173573"/>
            <a:ext cx="8153400" cy="974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800"/>
              </a:lnSpc>
              <a:defRPr/>
            </a:pPr>
            <a:r>
              <a:rPr lang="en-US" sz="2400" b="1" dirty="0">
                <a:latin typeface="Verdana"/>
                <a:cs typeface="Verdana"/>
              </a:rPr>
              <a:t>Digitally Driven Calls </a:t>
            </a:r>
            <a:r>
              <a:rPr lang="en-US" sz="2400" b="1" dirty="0" smtClean="0">
                <a:latin typeface="Verdana"/>
                <a:cs typeface="Verdana"/>
              </a:rPr>
              <a:t>are </a:t>
            </a:r>
            <a:r>
              <a:rPr lang="en-US" sz="2400" b="1" dirty="0">
                <a:latin typeface="Verdana"/>
                <a:cs typeface="Verdana"/>
              </a:rPr>
              <a:t>Critical to Business Success in a Mobile-Centric World </a:t>
            </a:r>
            <a:endParaRPr lang="en-US" sz="2400" b="1" dirty="0">
              <a:latin typeface="Verdana"/>
              <a:ea typeface="Verdana" pitchFamily="34" charset="0"/>
              <a:cs typeface="Verdana"/>
            </a:endParaRPr>
          </a:p>
        </p:txBody>
      </p:sp>
      <p:pic>
        <p:nvPicPr>
          <p:cNvPr id="3" name="Picture 2" descr="iphon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432" y="2042582"/>
            <a:ext cx="2287355" cy="3802785"/>
          </a:xfrm>
          <a:prstGeom prst="rect">
            <a:avLst/>
          </a:prstGeom>
        </p:spPr>
      </p:pic>
      <p:pic>
        <p:nvPicPr>
          <p:cNvPr id="51" name="Picture 16" descr="C:\Users\Tany\Desktop\index finger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6587" y="3509818"/>
            <a:ext cx="2862428" cy="336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74176" y="3152142"/>
            <a:ext cx="4957435" cy="1035204"/>
            <a:chOff x="4849284" y="3486148"/>
            <a:chExt cx="3136999" cy="78650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92583" y="3756800"/>
              <a:ext cx="393700" cy="3302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9284" y="3486148"/>
              <a:ext cx="393700" cy="3302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257157" y="3571145"/>
              <a:ext cx="2499980" cy="701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49% </a:t>
              </a:r>
              <a:r>
                <a:rPr lang="en-US" dirty="0"/>
                <a:t>of marketers view calls as the most desirable result of their digital advertising efforts</a:t>
              </a:r>
              <a:r>
                <a:rPr lang="en-US" sz="1400" baseline="30000" dirty="0" smtClean="0">
                  <a:latin typeface="Arial"/>
                  <a:cs typeface="Arial"/>
                </a:rPr>
                <a:t>1</a:t>
              </a:r>
              <a:endParaRPr lang="en-US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84887" y="2300490"/>
            <a:ext cx="4024786" cy="716763"/>
            <a:chOff x="3419838" y="2289650"/>
            <a:chExt cx="4024786" cy="7167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0924" y="2676213"/>
              <a:ext cx="393700" cy="3302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838" y="2289650"/>
              <a:ext cx="393700" cy="3302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52332" y="2360082"/>
              <a:ext cx="33954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Digital call advertising will grow to at least </a:t>
              </a:r>
              <a:r>
                <a:rPr lang="en-US" b="1" dirty="0" smtClean="0">
                  <a:latin typeface="Arial"/>
                  <a:cs typeface="Arial"/>
                </a:rPr>
                <a:t>$6 billion </a:t>
              </a:r>
              <a:r>
                <a:rPr lang="en-US" dirty="0" smtClean="0">
                  <a:latin typeface="Arial"/>
                  <a:cs typeface="Arial"/>
                </a:rPr>
                <a:t>by 2014</a:t>
              </a:r>
              <a:r>
                <a:rPr lang="en-US" sz="1400" baseline="30000" dirty="0" smtClean="0">
                  <a:latin typeface="Arial"/>
                  <a:cs typeface="Arial"/>
                </a:rPr>
                <a:t>1</a:t>
              </a:r>
              <a:endParaRPr lang="en-US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96345" y="4542154"/>
            <a:ext cx="3848159" cy="1020237"/>
            <a:chOff x="3300491" y="2023532"/>
            <a:chExt cx="3848159" cy="102023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6704" y="2713569"/>
              <a:ext cx="393700" cy="330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0491" y="2023532"/>
              <a:ext cx="393700" cy="3302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727346" y="2100381"/>
              <a:ext cx="3421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Click</a:t>
              </a:r>
              <a:r>
                <a:rPr lang="en-US" dirty="0"/>
                <a:t>-to-Call ads are generating </a:t>
              </a:r>
              <a:r>
                <a:rPr lang="en-US" b="1" dirty="0" smtClean="0">
                  <a:latin typeface="Arial"/>
                  <a:cs typeface="Arial"/>
                </a:rPr>
                <a:t>millions of calls </a:t>
              </a:r>
              <a:r>
                <a:rPr lang="en-US" dirty="0" smtClean="0"/>
                <a:t>every month</a:t>
              </a:r>
              <a:r>
                <a:rPr lang="en-US" sz="1400" baseline="30000" dirty="0" smtClean="0"/>
                <a:t>2</a:t>
              </a:r>
              <a:endParaRPr lang="en-US" baseline="30000" dirty="0">
                <a:latin typeface="Arial"/>
                <a:cs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85260" y="6441440"/>
            <a:ext cx="1792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i="1" dirty="0" smtClean="0">
                <a:latin typeface="Arial"/>
                <a:cs typeface="Arial"/>
              </a:rPr>
              <a:t>Forrester Report</a:t>
            </a:r>
          </a:p>
          <a:p>
            <a:pPr marL="228600" indent="-228600">
              <a:buAutoNum type="arabicPeriod"/>
            </a:pPr>
            <a:r>
              <a:rPr lang="en-US" sz="800" i="1" dirty="0" err="1" smtClean="0">
                <a:latin typeface="Arial"/>
                <a:cs typeface="Arial"/>
              </a:rPr>
              <a:t>Surojit</a:t>
            </a:r>
            <a:r>
              <a:rPr lang="en-US" sz="800" i="1" dirty="0" smtClean="0">
                <a:latin typeface="Arial"/>
                <a:cs typeface="Arial"/>
              </a:rPr>
              <a:t> </a:t>
            </a:r>
            <a:r>
              <a:rPr lang="en-US" sz="800" i="1" dirty="0" err="1" smtClean="0">
                <a:latin typeface="Arial"/>
                <a:cs typeface="Arial"/>
              </a:rPr>
              <a:t>Chatterjee</a:t>
            </a:r>
            <a:r>
              <a:rPr lang="en-US" sz="800" i="1" dirty="0" smtClean="0">
                <a:latin typeface="Arial"/>
                <a:cs typeface="Arial"/>
              </a:rPr>
              <a:t> from Google</a:t>
            </a:r>
            <a:endParaRPr lang="en-US" sz="8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29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Vegas Home Cast Listings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274001"/>
            <a:ext cx="689782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34855" y="1143000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25"/>
              </a:spcBef>
            </a:pPr>
            <a:r>
              <a:rPr lang="en-US" dirty="0">
                <a:cs typeface="Arial" pitchFamily="34" charset="0"/>
                <a:sym typeface="Arial" pitchFamily="34" charset="0"/>
              </a:rPr>
              <a:t>Cross-Platform (Including TV), Client Uploads Content, System Automation Generates 30 Minute Show</a:t>
            </a:r>
          </a:p>
        </p:txBody>
      </p:sp>
    </p:spTree>
    <p:extLst>
      <p:ext uri="{BB962C8B-B14F-4D97-AF65-F5344CB8AC3E}">
        <p14:creationId xmlns:p14="http://schemas.microsoft.com/office/powerpoint/2010/main" val="223569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VW Dealer Mobile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4956048" cy="44958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www.douglassvw.mobi</a:t>
            </a:r>
          </a:p>
          <a:p>
            <a:r>
              <a:rPr lang="en-US" dirty="0" smtClean="0"/>
              <a:t>Promotes with e-mail</a:t>
            </a:r>
          </a:p>
          <a:p>
            <a:r>
              <a:rPr lang="en-US" dirty="0" smtClean="0"/>
              <a:t>Offers prominent</a:t>
            </a:r>
          </a:p>
          <a:p>
            <a:endParaRPr lang="en-US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71475"/>
            <a:ext cx="1952625" cy="625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mofu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6134100"/>
            <a:ext cx="1714500" cy="72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SMS for More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0" y="1600200"/>
            <a:ext cx="5181600" cy="5029200"/>
          </a:xfrm>
        </p:spPr>
        <p:txBody>
          <a:bodyPr/>
          <a:lstStyle/>
          <a:p>
            <a:r>
              <a:rPr lang="en-US" sz="2800" b="1" dirty="0" smtClean="0"/>
              <a:t>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week of June:</a:t>
            </a:r>
          </a:p>
          <a:p>
            <a:pPr lvl="1"/>
            <a:r>
              <a:rPr lang="en-US" sz="2400" dirty="0" smtClean="0"/>
              <a:t>170 SMS leads</a:t>
            </a:r>
          </a:p>
          <a:p>
            <a:pPr lvl="1"/>
            <a:r>
              <a:rPr lang="en-US" sz="2400" dirty="0" smtClean="0"/>
              <a:t>500 people to mobile site</a:t>
            </a:r>
          </a:p>
          <a:p>
            <a:pPr lvl="1"/>
            <a:r>
              <a:rPr lang="en-US" sz="2400" dirty="0" smtClean="0"/>
              <a:t>8,000 page views to mobile site</a:t>
            </a:r>
          </a:p>
          <a:p>
            <a:pPr lvl="1"/>
            <a:r>
              <a:rPr lang="en-US" sz="2400" dirty="0" smtClean="0"/>
              <a:t>50 phone calls from mobile site</a:t>
            </a:r>
          </a:p>
          <a:p>
            <a:r>
              <a:rPr lang="en-US" sz="2800" b="1" dirty="0" smtClean="0"/>
              <a:t>How it works:</a:t>
            </a:r>
          </a:p>
          <a:p>
            <a:pPr lvl="1"/>
            <a:r>
              <a:rPr lang="en-US" sz="2400" dirty="0" smtClean="0"/>
              <a:t>Sign Riders</a:t>
            </a:r>
          </a:p>
          <a:p>
            <a:pPr lvl="1"/>
            <a:r>
              <a:rPr lang="en-US" sz="2400" dirty="0" smtClean="0"/>
              <a:t>Text “CB12345” to 94253</a:t>
            </a:r>
          </a:p>
          <a:p>
            <a:pPr lvl="1"/>
            <a:r>
              <a:rPr lang="en-US" sz="2400" dirty="0" smtClean="0"/>
              <a:t>SMS call to action online is for branding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667000"/>
            <a:ext cx="24860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1752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PittsburghMoves.com</a:t>
            </a:r>
          </a:p>
          <a:p>
            <a:pPr algn="ctr"/>
            <a:r>
              <a:rPr lang="en-US" sz="2000" b="1" dirty="0" smtClean="0">
                <a:latin typeface="+mn-lt"/>
              </a:rPr>
              <a:t>Mobile Site</a:t>
            </a:r>
            <a:endParaRPr lang="en-US" sz="2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1600200"/>
            <a:ext cx="8074162" cy="514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&amp; Info on Tablets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3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</a:t>
            </a:r>
            <a:r>
              <a:rPr lang="en-US" b="1" dirty="0" smtClean="0"/>
              <a:t>Mobile</a:t>
            </a:r>
            <a:r>
              <a:rPr lang="en-US" dirty="0" smtClean="0"/>
              <a:t> Follows National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05000"/>
            <a:ext cx="744668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914400" y="1524001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U.S. National vs. Local Mobile Marketing* Spending Forecast, 2006-2014 </a:t>
            </a:r>
            <a:endParaRPr lang="en-US" dirty="0"/>
          </a:p>
        </p:txBody>
      </p:sp>
      <p:sp>
        <p:nvSpPr>
          <p:cNvPr id="6" name="TextBox 4"/>
          <p:cNvSpPr txBox="1"/>
          <p:nvPr/>
        </p:nvSpPr>
        <p:spPr>
          <a:xfrm>
            <a:off x="304800" y="6611777"/>
            <a:ext cx="3976983" cy="24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latin typeface="Calibri" pitchFamily="34" charset="0"/>
              </a:rPr>
              <a:t>Source: Borrell Associates, The 2010 Local Mobile Ad Report, Part 1, 4/10</a:t>
            </a:r>
            <a:endParaRPr lang="en-US" sz="10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1524000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33600" y="5715000"/>
            <a:ext cx="6096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33600" y="457200"/>
            <a:ext cx="1828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</a:rPr>
              <a:t>Online</a:t>
            </a:r>
            <a:endParaRPr lang="en-US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0" y="1600200"/>
            <a:ext cx="1143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28800" y="6553200"/>
            <a:ext cx="2819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14600" y="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History Repeats Itself… Just Faster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71602" y="2743201"/>
            <a:ext cx="7123113" cy="3047999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Online Classifieds Outlook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2"/>
                </a:solidFill>
              </a:rPr>
              <a:t>Automotive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2"/>
                </a:solidFill>
              </a:rPr>
              <a:t>Real Estate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2"/>
                </a:solidFill>
              </a:rPr>
              <a:t>Jobs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Local Mobile Classifieds Examples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Stay a Step Ahead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Q&amp;A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066800" y="1600200"/>
            <a:ext cx="7010400" cy="4572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743200" y="2286000"/>
            <a:ext cx="3657600" cy="3200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0600"/>
          </a:xfrm>
        </p:spPr>
        <p:txBody>
          <a:bodyPr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Mobile Marketing Universe</a:t>
            </a:r>
            <a:endParaRPr lang="en-US" sz="48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3962400" y="3352800"/>
            <a:ext cx="1219200" cy="10668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DATA</a:t>
            </a:r>
            <a:endParaRPr lang="en-US" sz="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52"/>
          <p:cNvGrpSpPr/>
          <p:nvPr/>
        </p:nvGrpSpPr>
        <p:grpSpPr>
          <a:xfrm>
            <a:off x="2895600" y="2286000"/>
            <a:ext cx="3276600" cy="2590800"/>
            <a:chOff x="2895600" y="2286000"/>
            <a:chExt cx="3276600" cy="2590800"/>
          </a:xfrm>
        </p:grpSpPr>
        <p:sp>
          <p:nvSpPr>
            <p:cNvPr id="6" name="TextBox 5"/>
            <p:cNvSpPr txBox="1"/>
            <p:nvPr/>
          </p:nvSpPr>
          <p:spPr>
            <a:xfrm>
              <a:off x="2895600" y="2971800"/>
              <a:ext cx="1371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FORMATS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10800000" flipV="1">
              <a:off x="3124200" y="4114800"/>
              <a:ext cx="914400" cy="762000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" idx="0"/>
            </p:cNvCxnSpPr>
            <p:nvPr/>
          </p:nvCxnSpPr>
          <p:spPr>
            <a:xfrm rot="5400000" flipH="1" flipV="1">
              <a:off x="4152900" y="2705100"/>
              <a:ext cx="1066800" cy="228600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105400" y="4038600"/>
              <a:ext cx="1066800" cy="609600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5181600" y="3962400"/>
              <a:ext cx="838200" cy="6858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cmpd="dbl">
              <a:solidFill>
                <a:schemeClr val="accent3">
                  <a:lumMod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Text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Ads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191000" y="2590800"/>
              <a:ext cx="914400" cy="6096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cmpd="dbl">
              <a:solidFill>
                <a:schemeClr val="accent3">
                  <a:lumMod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Image Ads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2971800" y="4038600"/>
              <a:ext cx="1066800" cy="6858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cmpd="dbl">
              <a:solidFill>
                <a:schemeClr val="accent3">
                  <a:lumMod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Audio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/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smtClean="0">
                  <a:solidFill>
                    <a:schemeClr val="tx1"/>
                  </a:solidFill>
                </a:rPr>
                <a:t>Video </a:t>
              </a:r>
              <a:r>
                <a:rPr lang="en-US" sz="1400" b="1" dirty="0">
                  <a:solidFill>
                    <a:schemeClr val="tx1"/>
                  </a:solidFill>
                </a:rPr>
                <a:t>Ads</a:t>
              </a:r>
            </a:p>
          </p:txBody>
        </p:sp>
        <p:sp>
          <p:nvSpPr>
            <p:cNvPr id="4134" name="TextBox 29"/>
            <p:cNvSpPr txBox="1">
              <a:spLocks noChangeArrowheads="1"/>
            </p:cNvSpPr>
            <p:nvPr/>
          </p:nvSpPr>
          <p:spPr bwMode="auto">
            <a:xfrm>
              <a:off x="5105400" y="2667000"/>
              <a:ext cx="1066800" cy="10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en-US" sz="1200" i="1" dirty="0">
                  <a:latin typeface="Calibri" pitchFamily="34" charset="0"/>
                </a:rPr>
                <a:t>Static Banners</a:t>
              </a:r>
            </a:p>
            <a:p>
              <a:pPr>
                <a:buFont typeface="Arial" charset="0"/>
                <a:buChar char="•"/>
              </a:pPr>
              <a:r>
                <a:rPr lang="en-US" sz="1200" i="1" dirty="0">
                  <a:latin typeface="Calibri" pitchFamily="34" charset="0"/>
                </a:rPr>
                <a:t>Flash Banners</a:t>
              </a:r>
            </a:p>
            <a:p>
              <a:pPr>
                <a:buFont typeface="Arial" charset="0"/>
                <a:buChar char="•"/>
              </a:pPr>
              <a:r>
                <a:rPr lang="en-US" sz="1200" i="1" dirty="0">
                  <a:latin typeface="Calibri" pitchFamily="34" charset="0"/>
                </a:rPr>
                <a:t>Interstitial</a:t>
              </a:r>
            </a:p>
          </p:txBody>
        </p:sp>
      </p:grpSp>
      <p:grpSp>
        <p:nvGrpSpPr>
          <p:cNvPr id="16" name="Group 49"/>
          <p:cNvGrpSpPr/>
          <p:nvPr/>
        </p:nvGrpSpPr>
        <p:grpSpPr>
          <a:xfrm>
            <a:off x="1219200" y="1676400"/>
            <a:ext cx="6553200" cy="3826246"/>
            <a:chOff x="1219200" y="1676400"/>
            <a:chExt cx="6553200" cy="3826246"/>
          </a:xfrm>
        </p:grpSpPr>
        <p:sp>
          <p:nvSpPr>
            <p:cNvPr id="7" name="TextBox 6"/>
            <p:cNvSpPr txBox="1"/>
            <p:nvPr/>
          </p:nvSpPr>
          <p:spPr>
            <a:xfrm>
              <a:off x="2209800" y="2133600"/>
              <a:ext cx="1600200" cy="381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CHANNELS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cxnSp>
          <p:nvCxnSpPr>
            <p:cNvPr id="17" name="Straight Arrow Connector 16"/>
            <p:cNvCxnSpPr>
              <a:endCxn id="5" idx="3"/>
            </p:cNvCxnSpPr>
            <p:nvPr/>
          </p:nvCxnSpPr>
          <p:spPr>
            <a:xfrm rot="10800000" flipV="1">
              <a:off x="2093450" y="4648199"/>
              <a:ext cx="878350" cy="85444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 flipH="1" flipV="1">
              <a:off x="5791200" y="1981200"/>
              <a:ext cx="685800" cy="68580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1828800" y="4572000"/>
              <a:ext cx="1066800" cy="762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2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Mobile Portal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5638800" y="1981200"/>
              <a:ext cx="914400" cy="685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2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Apps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rot="10800000">
              <a:off x="1219200" y="3276600"/>
              <a:ext cx="1524000" cy="45720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1447800" y="3124200"/>
              <a:ext cx="990600" cy="685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2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Games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rot="16200000" flipV="1">
              <a:off x="3505200" y="1828800"/>
              <a:ext cx="685800" cy="38100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3581400" y="1752600"/>
              <a:ext cx="914400" cy="5334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2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E-mail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6400800" y="4114800"/>
              <a:ext cx="1371600" cy="68580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6553200" y="4038600"/>
              <a:ext cx="914400" cy="838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cmpd="dbl">
              <a:solidFill>
                <a:schemeClr val="accent2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SMS/MMS</a:t>
              </a:r>
            </a:p>
          </p:txBody>
        </p:sp>
      </p:grpSp>
      <p:sp>
        <p:nvSpPr>
          <p:cNvPr id="4173" name="TextBox 81"/>
          <p:cNvSpPr txBox="1">
            <a:spLocks noChangeArrowheads="1"/>
          </p:cNvSpPr>
          <p:nvPr/>
        </p:nvSpPr>
        <p:spPr bwMode="auto">
          <a:xfrm>
            <a:off x="0" y="6518275"/>
            <a:ext cx="3962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</a:rPr>
              <a:t>© 2010 Borrell </a:t>
            </a: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Associates Inc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74" name="TextBox 82"/>
          <p:cNvSpPr txBox="1">
            <a:spLocks noChangeArrowheads="1"/>
          </p:cNvSpPr>
          <p:nvPr/>
        </p:nvSpPr>
        <p:spPr bwMode="auto">
          <a:xfrm>
            <a:off x="6934200" y="6550223"/>
            <a:ext cx="236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www.borrellassociates.com</a:t>
            </a:r>
          </a:p>
        </p:txBody>
      </p:sp>
      <p:grpSp>
        <p:nvGrpSpPr>
          <p:cNvPr id="23" name="Group 64"/>
          <p:cNvGrpSpPr/>
          <p:nvPr/>
        </p:nvGrpSpPr>
        <p:grpSpPr>
          <a:xfrm>
            <a:off x="457200" y="1524000"/>
            <a:ext cx="8686800" cy="5017532"/>
            <a:chOff x="457200" y="1524000"/>
            <a:chExt cx="8686800" cy="5017532"/>
          </a:xfrm>
        </p:grpSpPr>
        <p:sp>
          <p:nvSpPr>
            <p:cNvPr id="13" name="Oval 12"/>
            <p:cNvSpPr/>
            <p:nvPr/>
          </p:nvSpPr>
          <p:spPr>
            <a:xfrm>
              <a:off x="990600" y="2057400"/>
              <a:ext cx="838200" cy="76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cmpd="dbl">
              <a:solidFill>
                <a:schemeClr val="tx2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1" name="Picture 50" descr="ipad.gi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" y="1981200"/>
              <a:ext cx="769257" cy="838200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Oval 9"/>
            <p:cNvSpPr/>
            <p:nvPr/>
          </p:nvSpPr>
          <p:spPr>
            <a:xfrm>
              <a:off x="7086600" y="1828800"/>
              <a:ext cx="990600" cy="838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cmpd="dbl">
              <a:solidFill>
                <a:schemeClr val="tx2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00200" y="1524000"/>
              <a:ext cx="1371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2000"/>
                      </a:srgbClr>
                    </a:outerShdw>
                  </a:effectLst>
                  <a:latin typeface="+mn-lt"/>
                  <a:cs typeface="+mn-cs"/>
                </a:rPr>
                <a:t>DEVICES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2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924800" y="3886200"/>
              <a:ext cx="762000" cy="685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cmpd="dbl">
              <a:solidFill>
                <a:schemeClr val="tx2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5791200"/>
              <a:ext cx="762000" cy="6858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cmpd="dbl">
              <a:solidFill>
                <a:schemeClr val="tx2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43" name="TextBox 44"/>
            <p:cNvSpPr txBox="1">
              <a:spLocks noChangeArrowheads="1"/>
            </p:cNvSpPr>
            <p:nvPr/>
          </p:nvSpPr>
          <p:spPr bwMode="auto">
            <a:xfrm>
              <a:off x="8001000" y="2362200"/>
              <a:ext cx="9906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itchFamily="34" charset="0"/>
                </a:rPr>
                <a:t>Cell Phone</a:t>
              </a:r>
            </a:p>
          </p:txBody>
        </p:sp>
        <p:sp>
          <p:nvSpPr>
            <p:cNvPr id="4144" name="TextBox 46"/>
            <p:cNvSpPr txBox="1">
              <a:spLocks noChangeArrowheads="1"/>
            </p:cNvSpPr>
            <p:nvPr/>
          </p:nvSpPr>
          <p:spPr bwMode="auto">
            <a:xfrm>
              <a:off x="6858000" y="6096000"/>
              <a:ext cx="1219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itchFamily="34" charset="0"/>
                </a:rPr>
                <a:t>e-Reader</a:t>
              </a:r>
            </a:p>
          </p:txBody>
        </p:sp>
        <p:sp>
          <p:nvSpPr>
            <p:cNvPr id="4145" name="TextBox 47"/>
            <p:cNvSpPr txBox="1">
              <a:spLocks noChangeArrowheads="1"/>
            </p:cNvSpPr>
            <p:nvPr/>
          </p:nvSpPr>
          <p:spPr bwMode="auto">
            <a:xfrm>
              <a:off x="3810000" y="6172200"/>
              <a:ext cx="2286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Portable Game Player</a:t>
              </a: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59" name="Picture 58" descr="gps-game.gi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5495">
              <a:off x="2996586" y="5931018"/>
              <a:ext cx="850255" cy="38588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8" name="Picture 57" descr="iphone.gi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86324">
              <a:off x="7461277" y="1594811"/>
              <a:ext cx="586997" cy="96594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60" name="Oval 59"/>
            <p:cNvSpPr/>
            <p:nvPr/>
          </p:nvSpPr>
          <p:spPr>
            <a:xfrm>
              <a:off x="6477000" y="5410200"/>
              <a:ext cx="762000" cy="685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cmpd="dbl">
              <a:solidFill>
                <a:schemeClr val="tx2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7" name="Picture 56" descr="gps.gi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6011">
              <a:off x="7967813" y="3859563"/>
              <a:ext cx="685800" cy="60755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167" name="TextBox 69"/>
            <p:cNvSpPr txBox="1">
              <a:spLocks noChangeArrowheads="1"/>
            </p:cNvSpPr>
            <p:nvPr/>
          </p:nvSpPr>
          <p:spPr bwMode="auto">
            <a:xfrm>
              <a:off x="457200" y="2667000"/>
              <a:ext cx="990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Tablet</a:t>
              </a: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168" name="TextBox 70"/>
            <p:cNvSpPr txBox="1">
              <a:spLocks noChangeArrowheads="1"/>
            </p:cNvSpPr>
            <p:nvPr/>
          </p:nvSpPr>
          <p:spPr bwMode="auto">
            <a:xfrm>
              <a:off x="8458200" y="4495800"/>
              <a:ext cx="6858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itchFamily="34" charset="0"/>
                </a:rPr>
                <a:t>GPS</a:t>
              </a:r>
            </a:p>
          </p:txBody>
        </p:sp>
        <p:pic>
          <p:nvPicPr>
            <p:cNvPr id="52" name="Picture 51" descr="eReader.gi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8286"/>
            <a:stretch>
              <a:fillRect/>
            </a:stretch>
          </p:blipFill>
          <p:spPr>
            <a:xfrm rot="20620706">
              <a:off x="6537367" y="5166471"/>
              <a:ext cx="586058" cy="105596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Picture 2" descr="C:\Users\Pete\AppData\Local\Microsoft\Windows\Temporary Internet Files\Content.IE5\ZN2F9W40\MCj04397980000[1]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752600"/>
              <a:ext cx="762000" cy="762000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Mobile Advertising – US Totals</a:t>
            </a:r>
          </a:p>
        </p:txBody>
      </p:sp>
      <p:graphicFrame>
        <p:nvGraphicFramePr>
          <p:cNvPr id="9" name="Chart 8"/>
          <p:cNvGraphicFramePr/>
          <p:nvPr/>
        </p:nvGraphicFramePr>
        <p:xfrm>
          <a:off x="762000" y="1676400"/>
          <a:ext cx="8254123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412" name="TextBox 9"/>
          <p:cNvSpPr txBox="1">
            <a:spLocks noChangeArrowheads="1"/>
          </p:cNvSpPr>
          <p:nvPr/>
        </p:nvSpPr>
        <p:spPr bwMode="auto">
          <a:xfrm rot="-5400000">
            <a:off x="-150812" y="3625850"/>
            <a:ext cx="1828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cs typeface="Calibri" pitchFamily="34" charset="0"/>
              </a:rPr>
              <a:t>In $ Billions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50364"/>
            <a:ext cx="2362200" cy="40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/>
          <a:lstStyle/>
          <a:p>
            <a:pPr>
              <a:lnSpc>
                <a:spcPts val="4300"/>
              </a:lnSpc>
            </a:pPr>
            <a:r>
              <a:rPr lang="en-US" dirty="0" smtClean="0"/>
              <a:t>US Totals: Local Mobile Ad Spend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quarter" idx="1"/>
          </p:nvPr>
        </p:nvGraphicFramePr>
        <p:xfrm>
          <a:off x="0" y="1600200"/>
          <a:ext cx="9143999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536042" y="6581001"/>
            <a:ext cx="26079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Source: Borrell Associates </a:t>
            </a:r>
            <a:r>
              <a:rPr lang="en-US" sz="1200" dirty="0" smtClean="0">
                <a:solidFill>
                  <a:srgbClr val="000000"/>
                </a:solidFill>
              </a:rPr>
              <a:t>Q2 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95400" y="1752600"/>
            <a:ext cx="1219200" cy="4038600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Mobile &amp; Web ID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200" y="1676400"/>
            <a:ext cx="6629400" cy="45212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Text the ID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1676400"/>
            <a:ext cx="6134100" cy="41910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Ad in phone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6400" y="1828800"/>
            <a:ext cx="5791200" cy="396240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QR Codes in Classifieds</a:t>
            </a:r>
            <a:endParaRPr lang="en-US" dirty="0"/>
          </a:p>
        </p:txBody>
      </p:sp>
      <p:pic>
        <p:nvPicPr>
          <p:cNvPr id="4" name="qrcode_syracuse.wmv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19200" y="2057400"/>
            <a:ext cx="2857500" cy="21717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Place QR Codes</a:t>
            </a:r>
          </a:p>
          <a:p>
            <a:pPr lvl="1"/>
            <a:r>
              <a:rPr lang="en-US" dirty="0" smtClean="0"/>
              <a:t>On Cars</a:t>
            </a:r>
          </a:p>
          <a:p>
            <a:pPr lvl="1"/>
            <a:r>
              <a:rPr lang="en-US" dirty="0" smtClean="0"/>
              <a:t>In Ads</a:t>
            </a:r>
          </a:p>
          <a:p>
            <a:r>
              <a:rPr lang="en-US" dirty="0" smtClean="0"/>
              <a:t>Deliver </a:t>
            </a:r>
          </a:p>
          <a:p>
            <a:pPr lvl="1"/>
            <a:r>
              <a:rPr lang="en-US" dirty="0" smtClean="0"/>
              <a:t>Info</a:t>
            </a:r>
          </a:p>
          <a:p>
            <a:pPr lvl="1"/>
            <a:r>
              <a:rPr lang="en-US" dirty="0" smtClean="0"/>
              <a:t>Offers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Maps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733800" y="1600200"/>
            <a:ext cx="5181600" cy="4495800"/>
          </a:xfrm>
        </p:spPr>
        <p:txBody>
          <a:bodyPr/>
          <a:lstStyle/>
          <a:p>
            <a:r>
              <a:rPr lang="en-US" dirty="0" smtClean="0"/>
              <a:t>TBO.com Garage Sale App</a:t>
            </a:r>
          </a:p>
          <a:p>
            <a:pPr lvl="1"/>
            <a:r>
              <a:rPr lang="en-US" dirty="0" smtClean="0"/>
              <a:t>Plots garage sale locations</a:t>
            </a:r>
          </a:p>
          <a:p>
            <a:pPr lvl="1"/>
            <a:r>
              <a:rPr lang="en-US" dirty="0" smtClean="0"/>
              <a:t>Shows description on hover</a:t>
            </a:r>
          </a:p>
          <a:p>
            <a:endParaRPr lang="en-US" dirty="0"/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1"/>
          <a:stretch>
            <a:fillRect/>
          </a:stretch>
        </p:blipFill>
        <p:spPr bwMode="auto">
          <a:xfrm rot="20702151">
            <a:off x="1183705" y="1784230"/>
            <a:ext cx="2645246" cy="47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Payments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151" y="1524000"/>
            <a:ext cx="711764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 a Step Ahead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895600"/>
            <a:ext cx="7123113" cy="2816225"/>
          </a:xfrm>
        </p:spPr>
        <p:txBody>
          <a:bodyPr/>
          <a:lstStyle/>
          <a:p>
            <a:r>
              <a:rPr lang="en-US" dirty="0">
                <a:latin typeface="Aharoni" pitchFamily="2" charset="-79"/>
                <a:cs typeface="Aharoni" pitchFamily="2" charset="-79"/>
              </a:rPr>
              <a:t>Get classified ads in front of a local audience in a creative way so that buyer and seller can find each other and complete the sale.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SMS Providers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 I have my own Short Code?</a:t>
            </a:r>
          </a:p>
          <a:p>
            <a:r>
              <a:rPr lang="en-US" dirty="0" smtClean="0"/>
              <a:t>Can I give my clients direct access to the platform?</a:t>
            </a:r>
          </a:p>
          <a:p>
            <a:r>
              <a:rPr lang="en-US" dirty="0" smtClean="0"/>
              <a:t>What is the monthly fee?</a:t>
            </a:r>
          </a:p>
          <a:p>
            <a:r>
              <a:rPr lang="en-US" dirty="0" smtClean="0"/>
              <a:t>What is the per message fee?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App Developers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platforms do you support?</a:t>
            </a:r>
          </a:p>
          <a:p>
            <a:pPr lvl="1"/>
            <a:r>
              <a:rPr lang="en-US" dirty="0" err="1" smtClean="0"/>
              <a:t>iPhone</a:t>
            </a:r>
            <a:endParaRPr lang="en-US" dirty="0" smtClean="0"/>
          </a:p>
          <a:p>
            <a:pPr lvl="1"/>
            <a:r>
              <a:rPr lang="en-US" dirty="0" smtClean="0"/>
              <a:t>Android</a:t>
            </a:r>
          </a:p>
          <a:p>
            <a:pPr lvl="1"/>
            <a:r>
              <a:rPr lang="en-US" dirty="0" smtClean="0"/>
              <a:t>Blackberry</a:t>
            </a:r>
          </a:p>
          <a:p>
            <a:r>
              <a:rPr lang="en-US" dirty="0" smtClean="0"/>
              <a:t>How do you price your service?</a:t>
            </a:r>
          </a:p>
          <a:p>
            <a:pPr lvl="1"/>
            <a:r>
              <a:rPr lang="en-US" dirty="0" smtClean="0"/>
              <a:t>Revenue Share</a:t>
            </a:r>
          </a:p>
          <a:p>
            <a:pPr lvl="1"/>
            <a:r>
              <a:rPr lang="en-US" dirty="0" smtClean="0"/>
              <a:t>Licensing Fee</a:t>
            </a:r>
          </a:p>
          <a:p>
            <a:r>
              <a:rPr lang="en-US" dirty="0" smtClean="0"/>
              <a:t>What if I have a great idea… can we create it?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/>
          <a:lstStyle/>
          <a:p>
            <a:r>
              <a:rPr lang="en-US" sz="3600" dirty="0" smtClean="0"/>
              <a:t>Questions for Mobile Site Developers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Do you support </a:t>
            </a:r>
            <a:r>
              <a:rPr lang="en-US" dirty="0" err="1" smtClean="0"/>
              <a:t>xhtml</a:t>
            </a:r>
            <a:r>
              <a:rPr lang="en-US" dirty="0" smtClean="0"/>
              <a:t> and html5?</a:t>
            </a:r>
          </a:p>
          <a:p>
            <a:r>
              <a:rPr lang="en-US" dirty="0" smtClean="0"/>
              <a:t>Can you integrate with my domain name? (for SEO)</a:t>
            </a:r>
          </a:p>
          <a:p>
            <a:r>
              <a:rPr lang="en-US" dirty="0" smtClean="0"/>
              <a:t>How are page names created?</a:t>
            </a:r>
          </a:p>
          <a:p>
            <a:pPr lvl="1"/>
            <a:r>
              <a:rPr lang="en-US" dirty="0" smtClean="0"/>
              <a:t>Random letters &amp; Numbers </a:t>
            </a:r>
            <a:r>
              <a:rPr lang="en-US" dirty="0" smtClean="0">
                <a:hlinkClick r:id="rId2"/>
              </a:rPr>
              <a:t>www.domain.com/fi6lds</a:t>
            </a:r>
            <a:endParaRPr lang="en-US" dirty="0" smtClean="0"/>
          </a:p>
          <a:p>
            <a:pPr lvl="1"/>
            <a:r>
              <a:rPr lang="en-US" dirty="0" smtClean="0"/>
              <a:t>Intuitive names for SEO </a:t>
            </a:r>
            <a:r>
              <a:rPr lang="en-US" dirty="0" smtClean="0">
                <a:hlinkClick r:id="rId3"/>
              </a:rPr>
              <a:t>www.domain.com/auto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924800" cy="990600"/>
          </a:xfrm>
        </p:spPr>
        <p:txBody>
          <a:bodyPr/>
          <a:lstStyle/>
          <a:p>
            <a:pPr algn="ctr" eaLnBrk="1" hangingPunct="1"/>
            <a:r>
              <a:rPr lang="en-US" sz="4800" b="1" smtClean="0"/>
              <a:t>Thank You!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39370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10376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/>
            </a:r>
            <a:br>
              <a:rPr lang="en-US" b="1" i="1" dirty="0">
                <a:solidFill>
                  <a:srgbClr val="10376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</a:br>
            <a:endParaRPr lang="en-US" sz="1600" b="1" dirty="0">
              <a:latin typeface="Arial" pitchFamily="34" charset="0"/>
              <a:cs typeface="+mn-cs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909637" y="4191000"/>
            <a:ext cx="7924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103763"/>
                </a:solidFill>
                <a:latin typeface="Arial" pitchFamily="34" charset="0"/>
                <a:cs typeface="Arial" pitchFamily="34" charset="0"/>
              </a:rPr>
              <a:t>pconti@borrellassociates.com</a:t>
            </a:r>
            <a:r>
              <a:rPr lang="en-US" sz="3600" dirty="0">
                <a:solidFill>
                  <a:srgbClr val="10376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>
                <a:solidFill>
                  <a:srgbClr val="103763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103763"/>
                </a:solidFill>
                <a:latin typeface="Arial" pitchFamily="34" charset="0"/>
                <a:cs typeface="Arial" pitchFamily="34" charset="0"/>
              </a:rPr>
              <a:t>phone </a:t>
            </a:r>
            <a:r>
              <a:rPr lang="en-US" sz="3600" dirty="0" smtClean="0">
                <a:solidFill>
                  <a:srgbClr val="103763"/>
                </a:solidFill>
                <a:latin typeface="Arial" pitchFamily="34" charset="0"/>
                <a:cs typeface="Arial" pitchFamily="34" charset="0"/>
              </a:rPr>
              <a:t>804.360.9434</a:t>
            </a:r>
            <a:endParaRPr lang="en-US" sz="3600" dirty="0">
              <a:solidFill>
                <a:srgbClr val="103763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103763"/>
                </a:solidFill>
                <a:latin typeface="Arial" pitchFamily="34" charset="0"/>
                <a:cs typeface="Arial" pitchFamily="34" charset="0"/>
              </a:rPr>
              <a:t>www.borrellassociates.com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981200"/>
            <a:ext cx="8524875" cy="179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Classifieds Outlook</a:t>
            </a:r>
            <a:endParaRPr lang="en-US" dirty="0"/>
          </a:p>
        </p:txBody>
      </p:sp>
      <p:pic>
        <p:nvPicPr>
          <p:cNvPr id="3076" name="Picture 4" descr="http://blog.nielsen.com/nielsenwire/wp-content/uploads/2008/10/online_news-better-op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048000"/>
            <a:ext cx="4038600" cy="26955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Automotive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5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/>
        </p:nvGraphicFramePr>
        <p:xfrm>
          <a:off x="609600" y="1600200"/>
          <a:ext cx="8305800" cy="5024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Automotive 2010/2015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6477000"/>
            <a:ext cx="533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Table A,10Q2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Car Ad </a:t>
            </a:r>
            <a:r>
              <a:rPr lang="en-US" dirty="0" smtClean="0"/>
              <a:t>Spend, 2011-2016</a:t>
            </a: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635823"/>
              </p:ext>
            </p:extLst>
          </p:nvPr>
        </p:nvGraphicFramePr>
        <p:xfrm>
          <a:off x="315913" y="1600200"/>
          <a:ext cx="8545512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Worksheet" r:id="rId3" imgW="6534270" imgH="3200400" progId="Excel.Sheet.12">
                  <p:link updateAutomatic="1"/>
                </p:oleObj>
              </mc:Choice>
              <mc:Fallback>
                <p:oleObj name="Worksheet" r:id="rId3" imgW="6534270" imgH="3200400" progId="Excel.Shee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1600200"/>
                        <a:ext cx="8545512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229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rrell 2008 WS">
  <a:themeElements>
    <a:clrScheme name="Custom 1">
      <a:dk1>
        <a:sysClr val="windowText" lastClr="000000"/>
      </a:dk1>
      <a:lt1>
        <a:sysClr val="window" lastClr="FFFFFF"/>
      </a:lt1>
      <a:dk2>
        <a:srgbClr val="103763"/>
      </a:dk2>
      <a:lt2>
        <a:srgbClr val="FFFFFF"/>
      </a:lt2>
      <a:accent1>
        <a:srgbClr val="125B80"/>
      </a:accent1>
      <a:accent2>
        <a:srgbClr val="DA82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orrell 2008 WS">
  <a:themeElements>
    <a:clrScheme name="Custom 1">
      <a:dk1>
        <a:sysClr val="windowText" lastClr="000000"/>
      </a:dk1>
      <a:lt1>
        <a:sysClr val="window" lastClr="FFFFFF"/>
      </a:lt1>
      <a:dk2>
        <a:srgbClr val="103763"/>
      </a:dk2>
      <a:lt2>
        <a:srgbClr val="FFFFFF"/>
      </a:lt2>
      <a:accent1>
        <a:srgbClr val="125B80"/>
      </a:accent1>
      <a:accent2>
        <a:srgbClr val="DA82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urvey Theme">
  <a:themeElements>
    <a:clrScheme name="SMB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FFC000"/>
      </a:accent2>
      <a:accent3>
        <a:srgbClr val="125B80"/>
      </a:accent3>
      <a:accent4>
        <a:srgbClr val="4E8542"/>
      </a:accent4>
      <a:accent5>
        <a:srgbClr val="604878"/>
      </a:accent5>
      <a:accent6>
        <a:srgbClr val="C19859"/>
      </a:accent6>
      <a:hlink>
        <a:srgbClr val="125B80"/>
      </a:hlink>
      <a:folHlink>
        <a:srgbClr val="B26B0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03763"/>
    </a:dk2>
    <a:lt2>
      <a:srgbClr val="FFFFFF"/>
    </a:lt2>
    <a:accent1>
      <a:srgbClr val="125B80"/>
    </a:accent1>
    <a:accent2>
      <a:srgbClr val="DA8200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03763"/>
    </a:dk2>
    <a:lt2>
      <a:srgbClr val="FFFFFF"/>
    </a:lt2>
    <a:accent1>
      <a:srgbClr val="125B80"/>
    </a:accent1>
    <a:accent2>
      <a:srgbClr val="DA8200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03763"/>
    </a:dk2>
    <a:lt2>
      <a:srgbClr val="FFFFFF"/>
    </a:lt2>
    <a:accent1>
      <a:srgbClr val="125B80"/>
    </a:accent1>
    <a:accent2>
      <a:srgbClr val="DA8200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Median">
    <a:maj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Median">
    <a:fillStyleLst>
      <a:solidFill>
        <a:schemeClr val="phClr"/>
      </a:solidFill>
      <a:solidFill>
        <a:schemeClr val="phClr">
          <a:tint val="50000"/>
        </a:schemeClr>
      </a:solidFill>
      <a:solidFill>
        <a:schemeClr val="phClr"/>
      </a:soli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47625" cap="flat" cmpd="dbl" algn="ctr">
        <a:solidFill>
          <a:schemeClr val="phClr"/>
        </a:solidFill>
        <a:prstDash val="solid"/>
      </a:ln>
    </a:lnStyleLst>
    <a:effectStyleLst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  <a:blipFill>
        <a:blip xmlns:r="http://schemas.openxmlformats.org/officeDocument/2006/relationships" r:embed="rId2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07501747A6F14180BD88876F97527D" ma:contentTypeVersion="1" ma:contentTypeDescription="Create a new document." ma:contentTypeScope="" ma:versionID="f4788922d0c5dc6db2ceb13a2933d597">
  <xsd:schema xmlns:xsd="http://www.w3.org/2001/XMLSchema" xmlns:p="http://schemas.microsoft.com/office/2006/metadata/properties" targetNamespace="http://schemas.microsoft.com/office/2006/metadata/properties" ma:root="true" ma:fieldsID="8b5c5128bb93e18c414a5f5ca87b3fa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 ma:index="8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B85B5BCE-AF6F-4EA1-B993-EE4D3F4ABE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A31F2E-B253-44E2-8B20-A4BA777C783A}">
  <ds:schemaRefs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D4EEE6B-6A33-4BEE-ACCD-CE8FAD376B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11327</TotalTime>
  <Words>1586</Words>
  <Application>Microsoft Office PowerPoint</Application>
  <PresentationFormat>On-screen Show (4:3)</PresentationFormat>
  <Paragraphs>355</Paragraphs>
  <Slides>54</Slides>
  <Notes>15</Notes>
  <HiddenSlides>11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Links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Borrell 2008 WS</vt:lpstr>
      <vt:lpstr>1_Borrell 2008 WS</vt:lpstr>
      <vt:lpstr>1_Survey Theme</vt:lpstr>
      <vt:lpstr>C:\Users\ABBY\AppData\Local\Microsoft\Windows\Temporary Internet Files\Content.Outlook\11Z923PD\PETE 2011 SNAkc.xlsx!FORECASTS![PETE 2011 SNAkc.xlsx]FORECASTS Chart 1</vt:lpstr>
      <vt:lpstr>C:\Users\ABBY\AppData\Local\Microsoft\Windows\Temporary Internet Files\Content.Outlook\11Z923PD\PETE 2011 SNAkc.xlsx!FORECASTS![PETE 2011 SNAkc.xlsx]FORECASTS Chart 4</vt:lpstr>
      <vt:lpstr>C:\Users\ABBY\AppData\Local\Microsoft\Windows\Temporary Internet Files\Content.Outlook\11Z923PD\PETE 2011 SNAkc.xlsx!FORECASTS![PETE 2011 SNAkc.xlsx]FORECASTS Chart 7</vt:lpstr>
      <vt:lpstr>C:\Users\ABBY\AppData\Local\Microsoft\Windows\Temporary Internet Files\Content.Outlook\11Z923PD\PETE 2011 SNAkc.xlsx!FORECASTS![PETE 2011 SNAkc.xlsx]FORECASTS Chart 10</vt:lpstr>
      <vt:lpstr>C:\Users\ABBY\AppData\Local\Microsoft\Windows\Temporary Internet Files\Content.Outlook\11Z923PD\PETE 2011 SNAkc.xlsx!FORECASTS![PETE 2011 SNAkc.xlsx]FORECASTS Chart 11</vt:lpstr>
      <vt:lpstr>The new  classifieds</vt:lpstr>
      <vt:lpstr>PowerPoint Presentation</vt:lpstr>
      <vt:lpstr>About Borrell Associates</vt:lpstr>
      <vt:lpstr>Agenda</vt:lpstr>
      <vt:lpstr>The Challenge</vt:lpstr>
      <vt:lpstr>Online Classifieds Outlook</vt:lpstr>
      <vt:lpstr>Automotive</vt:lpstr>
      <vt:lpstr>Automotive 2010/2015</vt:lpstr>
      <vt:lpstr>New Car Ad Spend, 2011-2016</vt:lpstr>
      <vt:lpstr>Used Car Ad Spend, 2011-2016</vt:lpstr>
      <vt:lpstr>Average Ad Spending per Independent Auto Dealer, 2010 vs. 2011</vt:lpstr>
      <vt:lpstr>Private Party (Casual) Auto Sales Ad Spending, 2010 vs. 2011</vt:lpstr>
      <vt:lpstr>Borrell Survey: Auto Dealers Online Marketing Preferences</vt:lpstr>
      <vt:lpstr>Real Estate</vt:lpstr>
      <vt:lpstr>Local Residential Real Estate Agent/Broker Ad Spend 2010-2016</vt:lpstr>
      <vt:lpstr>Local Residential Real Estate Developer Ad Spend 2010-2016</vt:lpstr>
      <vt:lpstr>Q: Which of the following sources best provides you with new customers?</vt:lpstr>
      <vt:lpstr>Top 20 Site Rankings &amp; Change over 3 Months</vt:lpstr>
      <vt:lpstr>Local Apartment Rentals Ad Spend 2010-2016</vt:lpstr>
      <vt:lpstr>Realtors: On Which Types of Online Advertising Do You Expect To Spend in 2011? </vt:lpstr>
      <vt:lpstr>Recruitment</vt:lpstr>
      <vt:lpstr>Recruitment by Media 2010-2016</vt:lpstr>
      <vt:lpstr>Recruitment Turns Up In 2012</vt:lpstr>
      <vt:lpstr>Local SMB Offline Marketing Efforts</vt:lpstr>
      <vt:lpstr>SMBs Using Online Classifieds to Sell</vt:lpstr>
      <vt:lpstr>Expected Digital Spending Next Year</vt:lpstr>
      <vt:lpstr>SMB Emerging Marketing Platforms &amp; Tools</vt:lpstr>
      <vt:lpstr>What SMBs Want From Digital </vt:lpstr>
      <vt:lpstr>Mobile Classifieds</vt:lpstr>
      <vt:lpstr>PowerPoint Presentation</vt:lpstr>
      <vt:lpstr>Everything Goes Mobile</vt:lpstr>
      <vt:lpstr>How Mobile Helps Classifieds</vt:lpstr>
      <vt:lpstr>Facebook, Oodle, Craigslist</vt:lpstr>
      <vt:lpstr>PowerPoint Presentation</vt:lpstr>
      <vt:lpstr>Vegas Home Cast Listings</vt:lpstr>
      <vt:lpstr>VW Dealer Mobile Site</vt:lpstr>
      <vt:lpstr>SMS for More Info</vt:lpstr>
      <vt:lpstr>Content &amp; Info on Tablets</vt:lpstr>
      <vt:lpstr>Local Mobile Follows National</vt:lpstr>
      <vt:lpstr>Mobile Marketing Universe</vt:lpstr>
      <vt:lpstr>Mobile Advertising – US Totals</vt:lpstr>
      <vt:lpstr>US Totals: Local Mobile Ad Spend</vt:lpstr>
      <vt:lpstr>Mobile &amp; Web ID</vt:lpstr>
      <vt:lpstr>Text the ID</vt:lpstr>
      <vt:lpstr>Ad in phone</vt:lpstr>
      <vt:lpstr>Using QR Codes in Classifieds</vt:lpstr>
      <vt:lpstr>Integrating Maps</vt:lpstr>
      <vt:lpstr>Mobile Payments</vt:lpstr>
      <vt:lpstr>Stay a Step Ahead</vt:lpstr>
      <vt:lpstr>Questions for SMS Providers</vt:lpstr>
      <vt:lpstr>Questions for App Developers</vt:lpstr>
      <vt:lpstr>Questions for Mobile Site Developers</vt:lpstr>
      <vt:lpstr>Q&amp;A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Conti</dc:creator>
  <cp:lastModifiedBy>Peter Conti</cp:lastModifiedBy>
  <cp:revision>651</cp:revision>
  <dcterms:created xsi:type="dcterms:W3CDTF">2009-04-30T16:09:52Z</dcterms:created>
  <dcterms:modified xsi:type="dcterms:W3CDTF">2011-11-04T08:50:13Z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0x010100F707501747A6F14180BD88876F97527D</vt:lpwstr>
  </property>
</Properties>
</file>