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63" r:id="rId3"/>
  </p:sldMasterIdLst>
  <p:notesMasterIdLst>
    <p:notesMasterId r:id="rId36"/>
  </p:notesMasterIdLst>
  <p:handoutMasterIdLst>
    <p:handoutMasterId r:id="rId37"/>
  </p:handoutMasterIdLst>
  <p:sldIdLst>
    <p:sldId id="277" r:id="rId4"/>
    <p:sldId id="359" r:id="rId5"/>
    <p:sldId id="377" r:id="rId6"/>
    <p:sldId id="360" r:id="rId7"/>
    <p:sldId id="349" r:id="rId8"/>
    <p:sldId id="340" r:id="rId9"/>
    <p:sldId id="341" r:id="rId10"/>
    <p:sldId id="368" r:id="rId11"/>
    <p:sldId id="372" r:id="rId12"/>
    <p:sldId id="373" r:id="rId13"/>
    <p:sldId id="346" r:id="rId14"/>
    <p:sldId id="366" r:id="rId15"/>
    <p:sldId id="367" r:id="rId16"/>
    <p:sldId id="342" r:id="rId17"/>
    <p:sldId id="343" r:id="rId18"/>
    <p:sldId id="344" r:id="rId19"/>
    <p:sldId id="350" r:id="rId20"/>
    <p:sldId id="353" r:id="rId21"/>
    <p:sldId id="351" r:id="rId22"/>
    <p:sldId id="352" r:id="rId23"/>
    <p:sldId id="355" r:id="rId24"/>
    <p:sldId id="369" r:id="rId25"/>
    <p:sldId id="375" r:id="rId26"/>
    <p:sldId id="371" r:id="rId27"/>
    <p:sldId id="357" r:id="rId28"/>
    <p:sldId id="358" r:id="rId29"/>
    <p:sldId id="362" r:id="rId30"/>
    <p:sldId id="363" r:id="rId31"/>
    <p:sldId id="376" r:id="rId32"/>
    <p:sldId id="374" r:id="rId33"/>
    <p:sldId id="364" r:id="rId34"/>
    <p:sldId id="365" r:id="rId35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Gill Sans" pitchFamily="48" charset="0"/>
        <a:ea typeface="+mn-ea"/>
        <a:cs typeface="Arial" charset="0"/>
        <a:sym typeface="Gill Sans" pitchFamily="4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491"/>
    <a:srgbClr val="6B9CB5"/>
    <a:srgbClr val="FF6600"/>
    <a:srgbClr val="B22750"/>
    <a:srgbClr val="DCA853"/>
    <a:srgbClr val="86B775"/>
    <a:srgbClr val="808487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8087" autoAdjust="0"/>
  </p:normalViewPr>
  <p:slideViewPr>
    <p:cSldViewPr snapToObjects="1">
      <p:cViewPr>
        <p:scale>
          <a:sx n="75" d="100"/>
          <a:sy n="75" d="100"/>
        </p:scale>
        <p:origin x="-486" y="-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vin\AppData\Local\Microsoft\Windows\Temporary%20Internet%20Files\Low\Content.IE5\558VUGQT\REIWAreport_summary_Apr_2011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style val="7"/>
  <c:chart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Total Page Views</c:v>
                </c:pt>
              </c:strCache>
            </c:strRef>
          </c:tx>
          <c:cat>
            <c:numRef>
              <c:f>Sheet1!$A$4:$A$22</c:f>
              <c:numCache>
                <c:formatCode>mmm\-yy</c:formatCode>
                <c:ptCount val="19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40247</c:v>
                </c:pt>
                <c:pt idx="7">
                  <c:v>40278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</c:numCache>
            </c:numRef>
          </c:cat>
          <c:val>
            <c:numRef>
              <c:f>Sheet1!$B$4:$B$22</c:f>
              <c:numCache>
                <c:formatCode>General</c:formatCode>
                <c:ptCount val="19"/>
                <c:pt idx="0">
                  <c:v>15030</c:v>
                </c:pt>
                <c:pt idx="1">
                  <c:v>20180</c:v>
                </c:pt>
                <c:pt idx="2">
                  <c:v>22494</c:v>
                </c:pt>
                <c:pt idx="3">
                  <c:v>22470</c:v>
                </c:pt>
                <c:pt idx="4">
                  <c:v>24418</c:v>
                </c:pt>
                <c:pt idx="5">
                  <c:v>35772</c:v>
                </c:pt>
                <c:pt idx="6">
                  <c:v>45693</c:v>
                </c:pt>
                <c:pt idx="7">
                  <c:v>58321</c:v>
                </c:pt>
                <c:pt idx="8">
                  <c:v>57797</c:v>
                </c:pt>
                <c:pt idx="9">
                  <c:v>67494</c:v>
                </c:pt>
                <c:pt idx="10">
                  <c:v>84052</c:v>
                </c:pt>
                <c:pt idx="11">
                  <c:v>96664</c:v>
                </c:pt>
                <c:pt idx="12">
                  <c:v>101721</c:v>
                </c:pt>
                <c:pt idx="13">
                  <c:v>122828</c:v>
                </c:pt>
                <c:pt idx="14">
                  <c:v>100169</c:v>
                </c:pt>
                <c:pt idx="15">
                  <c:v>99167</c:v>
                </c:pt>
                <c:pt idx="16">
                  <c:v>149244</c:v>
                </c:pt>
                <c:pt idx="17">
                  <c:v>148563</c:v>
                </c:pt>
                <c:pt idx="18">
                  <c:v>218257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Total Visits</c:v>
                </c:pt>
              </c:strCache>
            </c:strRef>
          </c:tx>
          <c:cat>
            <c:numRef>
              <c:f>Sheet1!$A$4:$A$22</c:f>
              <c:numCache>
                <c:formatCode>mmm\-yy</c:formatCode>
                <c:ptCount val="19"/>
                <c:pt idx="0">
                  <c:v>40057</c:v>
                </c:pt>
                <c:pt idx="1">
                  <c:v>40087</c:v>
                </c:pt>
                <c:pt idx="2">
                  <c:v>40118</c:v>
                </c:pt>
                <c:pt idx="3">
                  <c:v>40148</c:v>
                </c:pt>
                <c:pt idx="4">
                  <c:v>40179</c:v>
                </c:pt>
                <c:pt idx="5">
                  <c:v>40210</c:v>
                </c:pt>
                <c:pt idx="6">
                  <c:v>40247</c:v>
                </c:pt>
                <c:pt idx="7">
                  <c:v>40278</c:v>
                </c:pt>
                <c:pt idx="8">
                  <c:v>40299</c:v>
                </c:pt>
                <c:pt idx="9">
                  <c:v>40330</c:v>
                </c:pt>
                <c:pt idx="10">
                  <c:v>40360</c:v>
                </c:pt>
                <c:pt idx="11">
                  <c:v>40391</c:v>
                </c:pt>
                <c:pt idx="12">
                  <c:v>40422</c:v>
                </c:pt>
                <c:pt idx="13">
                  <c:v>40452</c:v>
                </c:pt>
                <c:pt idx="14">
                  <c:v>40483</c:v>
                </c:pt>
                <c:pt idx="15">
                  <c:v>40513</c:v>
                </c:pt>
                <c:pt idx="16">
                  <c:v>40544</c:v>
                </c:pt>
                <c:pt idx="17">
                  <c:v>40575</c:v>
                </c:pt>
                <c:pt idx="18">
                  <c:v>40603</c:v>
                </c:pt>
              </c:numCache>
            </c:num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3165</c:v>
                </c:pt>
                <c:pt idx="1">
                  <c:v>5187</c:v>
                </c:pt>
                <c:pt idx="2">
                  <c:v>6246</c:v>
                </c:pt>
                <c:pt idx="3">
                  <c:v>5893</c:v>
                </c:pt>
                <c:pt idx="4">
                  <c:v>6139</c:v>
                </c:pt>
                <c:pt idx="5">
                  <c:v>8793</c:v>
                </c:pt>
                <c:pt idx="6">
                  <c:v>11086</c:v>
                </c:pt>
                <c:pt idx="7">
                  <c:v>11743</c:v>
                </c:pt>
                <c:pt idx="8">
                  <c:v>12920</c:v>
                </c:pt>
                <c:pt idx="9">
                  <c:v>15551</c:v>
                </c:pt>
                <c:pt idx="10">
                  <c:v>19611</c:v>
                </c:pt>
                <c:pt idx="11">
                  <c:v>20784</c:v>
                </c:pt>
                <c:pt idx="12">
                  <c:v>19185</c:v>
                </c:pt>
                <c:pt idx="13">
                  <c:v>22768</c:v>
                </c:pt>
                <c:pt idx="14">
                  <c:v>22036</c:v>
                </c:pt>
                <c:pt idx="15">
                  <c:v>18050</c:v>
                </c:pt>
                <c:pt idx="16">
                  <c:v>22475</c:v>
                </c:pt>
                <c:pt idx="17">
                  <c:v>21534</c:v>
                </c:pt>
                <c:pt idx="18">
                  <c:v>29193</c:v>
                </c:pt>
              </c:numCache>
            </c:numRef>
          </c:val>
        </c:ser>
        <c:marker val="1"/>
        <c:axId val="58918784"/>
        <c:axId val="58920320"/>
      </c:lineChart>
      <c:dateAx>
        <c:axId val="58918784"/>
        <c:scaling>
          <c:orientation val="minMax"/>
        </c:scaling>
        <c:axPos val="b"/>
        <c:numFmt formatCode="mmm\-yy" sourceLinked="1"/>
        <c:tickLblPos val="nextTo"/>
        <c:crossAx val="58920320"/>
        <c:crosses val="autoZero"/>
        <c:auto val="1"/>
        <c:lblOffset val="100"/>
      </c:dateAx>
      <c:valAx>
        <c:axId val="58920320"/>
        <c:scaling>
          <c:orientation val="minMax"/>
        </c:scaling>
        <c:axPos val="l"/>
        <c:majorGridlines/>
        <c:numFmt formatCode="General" sourceLinked="1"/>
        <c:tickLblPos val="nextTo"/>
        <c:crossAx val="589187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77512-BE57-4577-A041-9B97DF2079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0241375-838B-410A-BACA-F6ADF0F176F0}">
      <dgm:prSet phldrT="[Text]"/>
      <dgm:spPr/>
      <dgm:t>
        <a:bodyPr/>
        <a:lstStyle/>
        <a:p>
          <a:r>
            <a:rPr lang="en-AU" dirty="0" smtClean="0"/>
            <a:t>Print</a:t>
          </a:r>
          <a:endParaRPr lang="en-AU" dirty="0"/>
        </a:p>
      </dgm:t>
    </dgm:pt>
    <dgm:pt modelId="{ADCED7C8-4457-433A-A718-9DF1169AAA02}" type="parTrans" cxnId="{EC1854DB-C5A7-4782-BCF2-5579416A53FE}">
      <dgm:prSet/>
      <dgm:spPr/>
      <dgm:t>
        <a:bodyPr/>
        <a:lstStyle/>
        <a:p>
          <a:endParaRPr lang="en-AU"/>
        </a:p>
      </dgm:t>
    </dgm:pt>
    <dgm:pt modelId="{8441D36F-2D37-42E2-96DD-804958EDC70E}" type="sibTrans" cxnId="{EC1854DB-C5A7-4782-BCF2-5579416A53FE}">
      <dgm:prSet/>
      <dgm:spPr/>
      <dgm:t>
        <a:bodyPr/>
        <a:lstStyle/>
        <a:p>
          <a:endParaRPr lang="en-AU"/>
        </a:p>
      </dgm:t>
    </dgm:pt>
    <dgm:pt modelId="{C15A5D05-63B1-430A-B93D-3223A6115A12}">
      <dgm:prSet phldrT="[Text]"/>
      <dgm:spPr/>
      <dgm:t>
        <a:bodyPr/>
        <a:lstStyle/>
        <a:p>
          <a:r>
            <a:rPr lang="en-AU" dirty="0" smtClean="0"/>
            <a:t>Web</a:t>
          </a:r>
          <a:endParaRPr lang="en-AU" dirty="0"/>
        </a:p>
      </dgm:t>
    </dgm:pt>
    <dgm:pt modelId="{5C76078C-0F6C-4632-8C82-42C806FBE6E8}" type="parTrans" cxnId="{7EE7BA17-6EB7-4EB8-BCF3-B040A8B28B4B}">
      <dgm:prSet/>
      <dgm:spPr/>
      <dgm:t>
        <a:bodyPr/>
        <a:lstStyle/>
        <a:p>
          <a:endParaRPr lang="en-AU"/>
        </a:p>
      </dgm:t>
    </dgm:pt>
    <dgm:pt modelId="{614F14B3-496D-436B-B2FE-1A54A9C056BF}" type="sibTrans" cxnId="{7EE7BA17-6EB7-4EB8-BCF3-B040A8B28B4B}">
      <dgm:prSet/>
      <dgm:spPr/>
      <dgm:t>
        <a:bodyPr/>
        <a:lstStyle/>
        <a:p>
          <a:endParaRPr lang="en-AU"/>
        </a:p>
      </dgm:t>
    </dgm:pt>
    <dgm:pt modelId="{8E930751-18A4-47E9-8A1D-1ADFEA5E90B5}">
      <dgm:prSet phldrT="[Text]"/>
      <dgm:spPr/>
      <dgm:t>
        <a:bodyPr/>
        <a:lstStyle/>
        <a:p>
          <a:r>
            <a:rPr lang="en-AU" dirty="0" smtClean="0"/>
            <a:t>Mobile</a:t>
          </a:r>
          <a:endParaRPr lang="en-AU" dirty="0"/>
        </a:p>
      </dgm:t>
    </dgm:pt>
    <dgm:pt modelId="{EE324CDB-DD81-4EB8-8623-68AD65276FCD}" type="parTrans" cxnId="{2223D2B2-FBAE-4797-B145-5DB7DAB9817E}">
      <dgm:prSet/>
      <dgm:spPr/>
      <dgm:t>
        <a:bodyPr/>
        <a:lstStyle/>
        <a:p>
          <a:endParaRPr lang="en-AU"/>
        </a:p>
      </dgm:t>
    </dgm:pt>
    <dgm:pt modelId="{B5159BC9-D717-4B14-A76C-224EFD4F0102}" type="sibTrans" cxnId="{2223D2B2-FBAE-4797-B145-5DB7DAB9817E}">
      <dgm:prSet/>
      <dgm:spPr/>
      <dgm:t>
        <a:bodyPr/>
        <a:lstStyle/>
        <a:p>
          <a:endParaRPr lang="en-AU"/>
        </a:p>
      </dgm:t>
    </dgm:pt>
    <dgm:pt modelId="{ECB6E881-CC66-4F21-8491-3A8C9DD0FB95}" type="pres">
      <dgm:prSet presAssocID="{B9977512-BE57-4577-A041-9B97DF207949}" presName="CompostProcess" presStyleCnt="0">
        <dgm:presLayoutVars>
          <dgm:dir/>
          <dgm:resizeHandles val="exact"/>
        </dgm:presLayoutVars>
      </dgm:prSet>
      <dgm:spPr/>
    </dgm:pt>
    <dgm:pt modelId="{6F2F187E-D813-4DE5-BB2E-2391751544E2}" type="pres">
      <dgm:prSet presAssocID="{B9977512-BE57-4577-A041-9B97DF207949}" presName="arrow" presStyleLbl="bgShp" presStyleIdx="0" presStyleCnt="1"/>
      <dgm:spPr/>
    </dgm:pt>
    <dgm:pt modelId="{0B0B86C6-F0B0-4433-A229-FDB9502C5032}" type="pres">
      <dgm:prSet presAssocID="{B9977512-BE57-4577-A041-9B97DF207949}" presName="linearProcess" presStyleCnt="0"/>
      <dgm:spPr/>
    </dgm:pt>
    <dgm:pt modelId="{92D4D785-AB9A-417F-AE7E-6EF8B72F373F}" type="pres">
      <dgm:prSet presAssocID="{00241375-838B-410A-BACA-F6ADF0F176F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6A8AA8-4744-4FFB-8C22-5B6F25314116}" type="pres">
      <dgm:prSet presAssocID="{8441D36F-2D37-42E2-96DD-804958EDC70E}" presName="sibTrans" presStyleCnt="0"/>
      <dgm:spPr/>
    </dgm:pt>
    <dgm:pt modelId="{BF601962-9013-48E2-A724-8231E76C604F}" type="pres">
      <dgm:prSet presAssocID="{C15A5D05-63B1-430A-B93D-3223A6115A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1541869-DF77-41FB-A410-B323CB6A9D93}" type="pres">
      <dgm:prSet presAssocID="{614F14B3-496D-436B-B2FE-1A54A9C056BF}" presName="sibTrans" presStyleCnt="0"/>
      <dgm:spPr/>
    </dgm:pt>
    <dgm:pt modelId="{48C630B0-8375-42CE-ADC2-94E171A86801}" type="pres">
      <dgm:prSet presAssocID="{8E930751-18A4-47E9-8A1D-1ADFEA5E90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4DCC157-FEA1-4345-B2A2-ECD02001E803}" type="presOf" srcId="{00241375-838B-410A-BACA-F6ADF0F176F0}" destId="{92D4D785-AB9A-417F-AE7E-6EF8B72F373F}" srcOrd="0" destOrd="0" presId="urn:microsoft.com/office/officeart/2005/8/layout/hProcess9"/>
    <dgm:cxn modelId="{B0B60FF1-948E-41BF-82A4-7633AD07B93E}" type="presOf" srcId="{C15A5D05-63B1-430A-B93D-3223A6115A12}" destId="{BF601962-9013-48E2-A724-8231E76C604F}" srcOrd="0" destOrd="0" presId="urn:microsoft.com/office/officeart/2005/8/layout/hProcess9"/>
    <dgm:cxn modelId="{B6F896EB-B5FF-4DED-A794-F576DFC986EF}" type="presOf" srcId="{B9977512-BE57-4577-A041-9B97DF207949}" destId="{ECB6E881-CC66-4F21-8491-3A8C9DD0FB95}" srcOrd="0" destOrd="0" presId="urn:microsoft.com/office/officeart/2005/8/layout/hProcess9"/>
    <dgm:cxn modelId="{7EE7BA17-6EB7-4EB8-BCF3-B040A8B28B4B}" srcId="{B9977512-BE57-4577-A041-9B97DF207949}" destId="{C15A5D05-63B1-430A-B93D-3223A6115A12}" srcOrd="1" destOrd="0" parTransId="{5C76078C-0F6C-4632-8C82-42C806FBE6E8}" sibTransId="{614F14B3-496D-436B-B2FE-1A54A9C056BF}"/>
    <dgm:cxn modelId="{2223D2B2-FBAE-4797-B145-5DB7DAB9817E}" srcId="{B9977512-BE57-4577-A041-9B97DF207949}" destId="{8E930751-18A4-47E9-8A1D-1ADFEA5E90B5}" srcOrd="2" destOrd="0" parTransId="{EE324CDB-DD81-4EB8-8623-68AD65276FCD}" sibTransId="{B5159BC9-D717-4B14-A76C-224EFD4F0102}"/>
    <dgm:cxn modelId="{75E89508-0FFE-43F7-89DB-E0A12B932DFE}" type="presOf" srcId="{8E930751-18A4-47E9-8A1D-1ADFEA5E90B5}" destId="{48C630B0-8375-42CE-ADC2-94E171A86801}" srcOrd="0" destOrd="0" presId="urn:microsoft.com/office/officeart/2005/8/layout/hProcess9"/>
    <dgm:cxn modelId="{EC1854DB-C5A7-4782-BCF2-5579416A53FE}" srcId="{B9977512-BE57-4577-A041-9B97DF207949}" destId="{00241375-838B-410A-BACA-F6ADF0F176F0}" srcOrd="0" destOrd="0" parTransId="{ADCED7C8-4457-433A-A718-9DF1169AAA02}" sibTransId="{8441D36F-2D37-42E2-96DD-804958EDC70E}"/>
    <dgm:cxn modelId="{E4B5C5E4-D616-4AA9-BFAD-83F59EE774CC}" type="presParOf" srcId="{ECB6E881-CC66-4F21-8491-3A8C9DD0FB95}" destId="{6F2F187E-D813-4DE5-BB2E-2391751544E2}" srcOrd="0" destOrd="0" presId="urn:microsoft.com/office/officeart/2005/8/layout/hProcess9"/>
    <dgm:cxn modelId="{84A7A955-0A54-4522-BF05-46490F5DC63D}" type="presParOf" srcId="{ECB6E881-CC66-4F21-8491-3A8C9DD0FB95}" destId="{0B0B86C6-F0B0-4433-A229-FDB9502C5032}" srcOrd="1" destOrd="0" presId="urn:microsoft.com/office/officeart/2005/8/layout/hProcess9"/>
    <dgm:cxn modelId="{0D36EB0C-71A6-473D-98EB-FC331A3543E5}" type="presParOf" srcId="{0B0B86C6-F0B0-4433-A229-FDB9502C5032}" destId="{92D4D785-AB9A-417F-AE7E-6EF8B72F373F}" srcOrd="0" destOrd="0" presId="urn:microsoft.com/office/officeart/2005/8/layout/hProcess9"/>
    <dgm:cxn modelId="{82AA84FF-1F74-4AAD-883C-72877F9B287D}" type="presParOf" srcId="{0B0B86C6-F0B0-4433-A229-FDB9502C5032}" destId="{BB6A8AA8-4744-4FFB-8C22-5B6F25314116}" srcOrd="1" destOrd="0" presId="urn:microsoft.com/office/officeart/2005/8/layout/hProcess9"/>
    <dgm:cxn modelId="{4B08B52C-46E8-4B2F-9247-B50FFD2B11DA}" type="presParOf" srcId="{0B0B86C6-F0B0-4433-A229-FDB9502C5032}" destId="{BF601962-9013-48E2-A724-8231E76C604F}" srcOrd="2" destOrd="0" presId="urn:microsoft.com/office/officeart/2005/8/layout/hProcess9"/>
    <dgm:cxn modelId="{463FC466-BBF4-4291-90B3-3F84B723EC3F}" type="presParOf" srcId="{0B0B86C6-F0B0-4433-A229-FDB9502C5032}" destId="{41541869-DF77-41FB-A410-B323CB6A9D93}" srcOrd="3" destOrd="0" presId="urn:microsoft.com/office/officeart/2005/8/layout/hProcess9"/>
    <dgm:cxn modelId="{A3C9E636-DD7F-4C15-87FE-8D536EFF7DB5}" type="presParOf" srcId="{0B0B86C6-F0B0-4433-A229-FDB9502C5032}" destId="{48C630B0-8375-42CE-ADC2-94E171A868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6605C-DFB9-4B8D-B439-C85D5936F8A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26032E-DCF4-4CC6-A982-B6C6E08DC078}">
      <dgm:prSet phldrT="[Text]"/>
      <dgm:spPr/>
      <dgm:t>
        <a:bodyPr/>
        <a:lstStyle/>
        <a:p>
          <a:r>
            <a:rPr lang="en-AU" dirty="0" smtClean="0"/>
            <a:t>Step 1</a:t>
          </a:r>
          <a:endParaRPr lang="en-AU" dirty="0"/>
        </a:p>
      </dgm:t>
    </dgm:pt>
    <dgm:pt modelId="{EC2DE2DA-25DB-43B0-B5E4-1C104E6A86A7}" type="parTrans" cxnId="{1F4FB89E-3BB7-457A-AEE9-8DB42179385E}">
      <dgm:prSet/>
      <dgm:spPr/>
      <dgm:t>
        <a:bodyPr/>
        <a:lstStyle/>
        <a:p>
          <a:endParaRPr lang="en-AU"/>
        </a:p>
      </dgm:t>
    </dgm:pt>
    <dgm:pt modelId="{9EFA7F0D-3C6F-4842-9079-23E69D3BF191}" type="sibTrans" cxnId="{1F4FB89E-3BB7-457A-AEE9-8DB42179385E}">
      <dgm:prSet/>
      <dgm:spPr/>
      <dgm:t>
        <a:bodyPr/>
        <a:lstStyle/>
        <a:p>
          <a:endParaRPr lang="en-AU"/>
        </a:p>
      </dgm:t>
    </dgm:pt>
    <dgm:pt modelId="{989557AD-8563-4243-8D8E-B1DAA86AFF35}">
      <dgm:prSet phldrT="[Text]"/>
      <dgm:spPr/>
      <dgm:t>
        <a:bodyPr/>
        <a:lstStyle/>
        <a:p>
          <a:r>
            <a:rPr lang="en-AU" dirty="0" smtClean="0"/>
            <a:t>Your are a successful classified publisher</a:t>
          </a:r>
          <a:endParaRPr lang="en-AU" dirty="0"/>
        </a:p>
      </dgm:t>
    </dgm:pt>
    <dgm:pt modelId="{E9ADC53F-7C41-4DF2-BB5E-CBD84BCB911F}" type="parTrans" cxnId="{A3AB1634-B62D-4B66-860B-BC4228EA5DE5}">
      <dgm:prSet/>
      <dgm:spPr/>
      <dgm:t>
        <a:bodyPr/>
        <a:lstStyle/>
        <a:p>
          <a:endParaRPr lang="en-AU"/>
        </a:p>
      </dgm:t>
    </dgm:pt>
    <dgm:pt modelId="{D234ECA0-3D9F-46E9-8E74-E36A4B92E7DE}" type="sibTrans" cxnId="{A3AB1634-B62D-4B66-860B-BC4228EA5DE5}">
      <dgm:prSet/>
      <dgm:spPr/>
      <dgm:t>
        <a:bodyPr/>
        <a:lstStyle/>
        <a:p>
          <a:endParaRPr lang="en-AU"/>
        </a:p>
      </dgm:t>
    </dgm:pt>
    <dgm:pt modelId="{92FC1D50-A938-46F3-B8CE-EDEA50B53076}">
      <dgm:prSet phldrT="[Text]"/>
      <dgm:spPr/>
      <dgm:t>
        <a:bodyPr/>
        <a:lstStyle/>
        <a:p>
          <a:r>
            <a:rPr lang="en-AU" dirty="0" smtClean="0"/>
            <a:t>Step 2</a:t>
          </a:r>
          <a:endParaRPr lang="en-AU" dirty="0"/>
        </a:p>
      </dgm:t>
    </dgm:pt>
    <dgm:pt modelId="{E8DA3A9D-B365-445E-8EB1-7F360A7C7323}" type="parTrans" cxnId="{C0A95DF7-8072-46D1-9C21-BBC0BFC23D41}">
      <dgm:prSet/>
      <dgm:spPr/>
      <dgm:t>
        <a:bodyPr/>
        <a:lstStyle/>
        <a:p>
          <a:endParaRPr lang="en-AU"/>
        </a:p>
      </dgm:t>
    </dgm:pt>
    <dgm:pt modelId="{67A55FF3-27A0-411C-B7B3-87E12982A66E}" type="sibTrans" cxnId="{C0A95DF7-8072-46D1-9C21-BBC0BFC23D41}">
      <dgm:prSet/>
      <dgm:spPr/>
      <dgm:t>
        <a:bodyPr/>
        <a:lstStyle/>
        <a:p>
          <a:endParaRPr lang="en-AU"/>
        </a:p>
      </dgm:t>
    </dgm:pt>
    <dgm:pt modelId="{62403C5B-AF0B-456A-B4B8-CC22F587656D}">
      <dgm:prSet phldrT="[Text]"/>
      <dgm:spPr/>
      <dgm:t>
        <a:bodyPr/>
        <a:lstStyle/>
        <a:p>
          <a:r>
            <a:rPr lang="en-AU" dirty="0" smtClean="0"/>
            <a:t>Create agnostic Mobile Web solution</a:t>
          </a:r>
          <a:endParaRPr lang="en-AU" dirty="0"/>
        </a:p>
      </dgm:t>
    </dgm:pt>
    <dgm:pt modelId="{35B9E6C0-0F2E-4608-92A2-D96CF1A7D788}" type="parTrans" cxnId="{9415C11A-0927-4908-8BD1-CC3EEC0DD795}">
      <dgm:prSet/>
      <dgm:spPr/>
      <dgm:t>
        <a:bodyPr/>
        <a:lstStyle/>
        <a:p>
          <a:endParaRPr lang="en-AU"/>
        </a:p>
      </dgm:t>
    </dgm:pt>
    <dgm:pt modelId="{898D6A6B-C946-4127-8318-C8F16B2E4948}" type="sibTrans" cxnId="{9415C11A-0927-4908-8BD1-CC3EEC0DD795}">
      <dgm:prSet/>
      <dgm:spPr/>
      <dgm:t>
        <a:bodyPr/>
        <a:lstStyle/>
        <a:p>
          <a:endParaRPr lang="en-AU"/>
        </a:p>
      </dgm:t>
    </dgm:pt>
    <dgm:pt modelId="{5A5FD637-1593-4FA2-9360-A79BC76532A1}">
      <dgm:prSet phldrT="[Text]"/>
      <dgm:spPr/>
      <dgm:t>
        <a:bodyPr/>
        <a:lstStyle/>
        <a:p>
          <a:r>
            <a:rPr lang="en-AU" dirty="0" smtClean="0"/>
            <a:t>Create client branded mobile web solutions (own the market space)</a:t>
          </a:r>
          <a:endParaRPr lang="en-AU" dirty="0"/>
        </a:p>
      </dgm:t>
    </dgm:pt>
    <dgm:pt modelId="{A070BD05-71BC-47BE-811D-BCB5680DE96D}" type="parTrans" cxnId="{D02E1437-1702-46B1-8291-C4FA3AB82632}">
      <dgm:prSet/>
      <dgm:spPr/>
      <dgm:t>
        <a:bodyPr/>
        <a:lstStyle/>
        <a:p>
          <a:endParaRPr lang="en-AU"/>
        </a:p>
      </dgm:t>
    </dgm:pt>
    <dgm:pt modelId="{01CDEC10-49BA-4E3F-A17B-9890C4B37378}" type="sibTrans" cxnId="{D02E1437-1702-46B1-8291-C4FA3AB82632}">
      <dgm:prSet/>
      <dgm:spPr/>
      <dgm:t>
        <a:bodyPr/>
        <a:lstStyle/>
        <a:p>
          <a:endParaRPr lang="en-AU"/>
        </a:p>
      </dgm:t>
    </dgm:pt>
    <dgm:pt modelId="{FA0312ED-30E1-416A-A89D-7EE856D262B5}">
      <dgm:prSet phldrT="[Text]"/>
      <dgm:spPr/>
      <dgm:t>
        <a:bodyPr/>
        <a:lstStyle/>
        <a:p>
          <a:r>
            <a:rPr lang="en-AU" dirty="0" smtClean="0"/>
            <a:t>Step 3</a:t>
          </a:r>
          <a:endParaRPr lang="en-AU" dirty="0"/>
        </a:p>
      </dgm:t>
    </dgm:pt>
    <dgm:pt modelId="{2FCB7C16-AE7E-4120-86FD-2DEC38C236E1}" type="parTrans" cxnId="{017FCC96-4B3D-4BC6-B20D-ED6B0EEFE9B3}">
      <dgm:prSet/>
      <dgm:spPr/>
      <dgm:t>
        <a:bodyPr/>
        <a:lstStyle/>
        <a:p>
          <a:endParaRPr lang="en-AU"/>
        </a:p>
      </dgm:t>
    </dgm:pt>
    <dgm:pt modelId="{1BE2D316-FC2F-413D-8A01-2A24CA2168E6}" type="sibTrans" cxnId="{017FCC96-4B3D-4BC6-B20D-ED6B0EEFE9B3}">
      <dgm:prSet/>
      <dgm:spPr/>
      <dgm:t>
        <a:bodyPr/>
        <a:lstStyle/>
        <a:p>
          <a:endParaRPr lang="en-AU"/>
        </a:p>
      </dgm:t>
    </dgm:pt>
    <dgm:pt modelId="{327AA589-0D52-4755-839D-4BDF8C5FB73A}">
      <dgm:prSet phldrT="[Text]"/>
      <dgm:spPr/>
      <dgm:t>
        <a:bodyPr/>
        <a:lstStyle/>
        <a:p>
          <a:r>
            <a:rPr lang="en-AU" dirty="0" smtClean="0"/>
            <a:t>Develop multiple browser apps</a:t>
          </a:r>
          <a:endParaRPr lang="en-AU" dirty="0"/>
        </a:p>
      </dgm:t>
    </dgm:pt>
    <dgm:pt modelId="{399B3326-95B7-44CD-8053-780760CF00D2}" type="parTrans" cxnId="{0DF04376-EC9B-444F-83A0-CC19EE767AC3}">
      <dgm:prSet/>
      <dgm:spPr/>
      <dgm:t>
        <a:bodyPr/>
        <a:lstStyle/>
        <a:p>
          <a:endParaRPr lang="en-AU"/>
        </a:p>
      </dgm:t>
    </dgm:pt>
    <dgm:pt modelId="{AB9CA8F0-AC4B-4CC3-93FB-D2A0C34BFC73}" type="sibTrans" cxnId="{0DF04376-EC9B-444F-83A0-CC19EE767AC3}">
      <dgm:prSet/>
      <dgm:spPr/>
      <dgm:t>
        <a:bodyPr/>
        <a:lstStyle/>
        <a:p>
          <a:endParaRPr lang="en-AU"/>
        </a:p>
      </dgm:t>
    </dgm:pt>
    <dgm:pt modelId="{8D2BB7AF-3CDC-4B17-9B85-84DA62805091}">
      <dgm:prSet phldrT="[Text]"/>
      <dgm:spPr/>
      <dgm:t>
        <a:bodyPr/>
        <a:lstStyle/>
        <a:p>
          <a:r>
            <a:rPr lang="en-AU" dirty="0" smtClean="0"/>
            <a:t>Lock in clients to your service and generate incremental revenue</a:t>
          </a:r>
          <a:endParaRPr lang="en-AU" dirty="0"/>
        </a:p>
      </dgm:t>
    </dgm:pt>
    <dgm:pt modelId="{3B0D9A28-3723-4E9D-B578-34A4D14942F3}" type="parTrans" cxnId="{791198C2-0643-4014-BF32-830D49ADF28D}">
      <dgm:prSet/>
      <dgm:spPr/>
      <dgm:t>
        <a:bodyPr/>
        <a:lstStyle/>
        <a:p>
          <a:endParaRPr lang="en-AU"/>
        </a:p>
      </dgm:t>
    </dgm:pt>
    <dgm:pt modelId="{E5D65F8F-7AB2-4969-901F-AD5C14EB7123}" type="sibTrans" cxnId="{791198C2-0643-4014-BF32-830D49ADF28D}">
      <dgm:prSet/>
      <dgm:spPr/>
      <dgm:t>
        <a:bodyPr/>
        <a:lstStyle/>
        <a:p>
          <a:endParaRPr lang="en-AU"/>
        </a:p>
      </dgm:t>
    </dgm:pt>
    <dgm:pt modelId="{2B697359-7898-49BA-8A95-623C8C903BE7}">
      <dgm:prSet phldrT="[Text]"/>
      <dgm:spPr/>
      <dgm:t>
        <a:bodyPr/>
        <a:lstStyle/>
        <a:p>
          <a:r>
            <a:rPr lang="en-AU" dirty="0" smtClean="0"/>
            <a:t>Utilise your existing digital content for mobile </a:t>
          </a:r>
          <a:endParaRPr lang="en-AU" dirty="0"/>
        </a:p>
      </dgm:t>
    </dgm:pt>
    <dgm:pt modelId="{A0C7A20B-C4B8-4C74-AF7A-7ED14DA30DFF}" type="parTrans" cxnId="{FB648AE2-092D-42F5-A2FF-2D40E3386B78}">
      <dgm:prSet/>
      <dgm:spPr/>
    </dgm:pt>
    <dgm:pt modelId="{07B3BB73-5B35-42A4-823D-FE077528BCF6}" type="sibTrans" cxnId="{FB648AE2-092D-42F5-A2FF-2D40E3386B78}">
      <dgm:prSet/>
      <dgm:spPr/>
    </dgm:pt>
    <dgm:pt modelId="{5BB57CB9-3A46-4A80-B961-6BBAC97232D4}" type="pres">
      <dgm:prSet presAssocID="{2676605C-DFB9-4B8D-B439-C85D5936F8A7}" presName="linearFlow" presStyleCnt="0">
        <dgm:presLayoutVars>
          <dgm:dir/>
          <dgm:animLvl val="lvl"/>
          <dgm:resizeHandles val="exact"/>
        </dgm:presLayoutVars>
      </dgm:prSet>
      <dgm:spPr/>
    </dgm:pt>
    <dgm:pt modelId="{92A16339-A411-4337-B88F-6010B3B3BE74}" type="pres">
      <dgm:prSet presAssocID="{D726032E-DCF4-4CC6-A982-B6C6E08DC078}" presName="composite" presStyleCnt="0"/>
      <dgm:spPr/>
    </dgm:pt>
    <dgm:pt modelId="{0AD9ECF6-9386-41AB-AFA6-B65D6CF46713}" type="pres">
      <dgm:prSet presAssocID="{D726032E-DCF4-4CC6-A982-B6C6E08DC07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5FFE474-F3F2-403D-AD4D-B1735D7B9D65}" type="pres">
      <dgm:prSet presAssocID="{D726032E-DCF4-4CC6-A982-B6C6E08DC07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1733BC-EABB-4A5F-8EA2-E77D8BEC024E}" type="pres">
      <dgm:prSet presAssocID="{9EFA7F0D-3C6F-4842-9079-23E69D3BF191}" presName="sp" presStyleCnt="0"/>
      <dgm:spPr/>
    </dgm:pt>
    <dgm:pt modelId="{1C5BCC0E-14B7-483C-8302-C15260BE978B}" type="pres">
      <dgm:prSet presAssocID="{92FC1D50-A938-46F3-B8CE-EDEA50B53076}" presName="composite" presStyleCnt="0"/>
      <dgm:spPr/>
    </dgm:pt>
    <dgm:pt modelId="{3842F830-FC34-4BE9-BE08-315235AD149B}" type="pres">
      <dgm:prSet presAssocID="{92FC1D50-A938-46F3-B8CE-EDEA50B5307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9C78D2B-32B9-4D6B-9EDD-EC69EC743EF5}" type="pres">
      <dgm:prSet presAssocID="{92FC1D50-A938-46F3-B8CE-EDEA50B530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CAE00A9-1A12-4FDF-BE75-F9137E77A160}" type="pres">
      <dgm:prSet presAssocID="{67A55FF3-27A0-411C-B7B3-87E12982A66E}" presName="sp" presStyleCnt="0"/>
      <dgm:spPr/>
    </dgm:pt>
    <dgm:pt modelId="{DCC7BD00-C162-4F3A-9887-84B3B0255648}" type="pres">
      <dgm:prSet presAssocID="{FA0312ED-30E1-416A-A89D-7EE856D262B5}" presName="composite" presStyleCnt="0"/>
      <dgm:spPr/>
    </dgm:pt>
    <dgm:pt modelId="{2384B4A6-642B-4C04-8BAF-7D910CF90F4D}" type="pres">
      <dgm:prSet presAssocID="{FA0312ED-30E1-416A-A89D-7EE856D262B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0AE1FE-E3D8-4588-A073-09BFD72D3494}" type="pres">
      <dgm:prSet presAssocID="{FA0312ED-30E1-416A-A89D-7EE856D262B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B648AE2-092D-42F5-A2FF-2D40E3386B78}" srcId="{D726032E-DCF4-4CC6-A982-B6C6E08DC078}" destId="{2B697359-7898-49BA-8A95-623C8C903BE7}" srcOrd="1" destOrd="0" parTransId="{A0C7A20B-C4B8-4C74-AF7A-7ED14DA30DFF}" sibTransId="{07B3BB73-5B35-42A4-823D-FE077528BCF6}"/>
    <dgm:cxn modelId="{78B8265B-3F39-4510-A4B0-254F16BF9D15}" type="presOf" srcId="{D726032E-DCF4-4CC6-A982-B6C6E08DC078}" destId="{0AD9ECF6-9386-41AB-AFA6-B65D6CF46713}" srcOrd="0" destOrd="0" presId="urn:microsoft.com/office/officeart/2005/8/layout/chevron2"/>
    <dgm:cxn modelId="{F3945F82-DBCB-4F84-9797-8646C8E1CEDC}" type="presOf" srcId="{8D2BB7AF-3CDC-4B17-9B85-84DA62805091}" destId="{6A0AE1FE-E3D8-4588-A073-09BFD72D3494}" srcOrd="0" destOrd="1" presId="urn:microsoft.com/office/officeart/2005/8/layout/chevron2"/>
    <dgm:cxn modelId="{A3AB1634-B62D-4B66-860B-BC4228EA5DE5}" srcId="{D726032E-DCF4-4CC6-A982-B6C6E08DC078}" destId="{989557AD-8563-4243-8D8E-B1DAA86AFF35}" srcOrd="0" destOrd="0" parTransId="{E9ADC53F-7C41-4DF2-BB5E-CBD84BCB911F}" sibTransId="{D234ECA0-3D9F-46E9-8E74-E36A4B92E7DE}"/>
    <dgm:cxn modelId="{5D9E4EC2-C6BA-4A60-9B24-4C5220ECD992}" type="presOf" srcId="{2676605C-DFB9-4B8D-B439-C85D5936F8A7}" destId="{5BB57CB9-3A46-4A80-B961-6BBAC97232D4}" srcOrd="0" destOrd="0" presId="urn:microsoft.com/office/officeart/2005/8/layout/chevron2"/>
    <dgm:cxn modelId="{791198C2-0643-4014-BF32-830D49ADF28D}" srcId="{FA0312ED-30E1-416A-A89D-7EE856D262B5}" destId="{8D2BB7AF-3CDC-4B17-9B85-84DA62805091}" srcOrd="1" destOrd="0" parTransId="{3B0D9A28-3723-4E9D-B578-34A4D14942F3}" sibTransId="{E5D65F8F-7AB2-4969-901F-AD5C14EB7123}"/>
    <dgm:cxn modelId="{1F4FB89E-3BB7-457A-AEE9-8DB42179385E}" srcId="{2676605C-DFB9-4B8D-B439-C85D5936F8A7}" destId="{D726032E-DCF4-4CC6-A982-B6C6E08DC078}" srcOrd="0" destOrd="0" parTransId="{EC2DE2DA-25DB-43B0-B5E4-1C104E6A86A7}" sibTransId="{9EFA7F0D-3C6F-4842-9079-23E69D3BF191}"/>
    <dgm:cxn modelId="{017FCC96-4B3D-4BC6-B20D-ED6B0EEFE9B3}" srcId="{2676605C-DFB9-4B8D-B439-C85D5936F8A7}" destId="{FA0312ED-30E1-416A-A89D-7EE856D262B5}" srcOrd="2" destOrd="0" parTransId="{2FCB7C16-AE7E-4120-86FD-2DEC38C236E1}" sibTransId="{1BE2D316-FC2F-413D-8A01-2A24CA2168E6}"/>
    <dgm:cxn modelId="{8D9D3144-43C7-41C6-8A2C-12898295F015}" type="presOf" srcId="{327AA589-0D52-4755-839D-4BDF8C5FB73A}" destId="{6A0AE1FE-E3D8-4588-A073-09BFD72D3494}" srcOrd="0" destOrd="0" presId="urn:microsoft.com/office/officeart/2005/8/layout/chevron2"/>
    <dgm:cxn modelId="{D02E1437-1702-46B1-8291-C4FA3AB82632}" srcId="{92FC1D50-A938-46F3-B8CE-EDEA50B53076}" destId="{5A5FD637-1593-4FA2-9360-A79BC76532A1}" srcOrd="1" destOrd="0" parTransId="{A070BD05-71BC-47BE-811D-BCB5680DE96D}" sibTransId="{01CDEC10-49BA-4E3F-A17B-9890C4B37378}"/>
    <dgm:cxn modelId="{38DF07D2-47F2-4E7D-BA44-39F68D8C2DEC}" type="presOf" srcId="{FA0312ED-30E1-416A-A89D-7EE856D262B5}" destId="{2384B4A6-642B-4C04-8BAF-7D910CF90F4D}" srcOrd="0" destOrd="0" presId="urn:microsoft.com/office/officeart/2005/8/layout/chevron2"/>
    <dgm:cxn modelId="{0DF04376-EC9B-444F-83A0-CC19EE767AC3}" srcId="{FA0312ED-30E1-416A-A89D-7EE856D262B5}" destId="{327AA589-0D52-4755-839D-4BDF8C5FB73A}" srcOrd="0" destOrd="0" parTransId="{399B3326-95B7-44CD-8053-780760CF00D2}" sibTransId="{AB9CA8F0-AC4B-4CC3-93FB-D2A0C34BFC73}"/>
    <dgm:cxn modelId="{9415C11A-0927-4908-8BD1-CC3EEC0DD795}" srcId="{92FC1D50-A938-46F3-B8CE-EDEA50B53076}" destId="{62403C5B-AF0B-456A-B4B8-CC22F587656D}" srcOrd="0" destOrd="0" parTransId="{35B9E6C0-0F2E-4608-92A2-D96CF1A7D788}" sibTransId="{898D6A6B-C946-4127-8318-C8F16B2E4948}"/>
    <dgm:cxn modelId="{DD2BCC73-2C02-4128-99E8-68F746F794A1}" type="presOf" srcId="{989557AD-8563-4243-8D8E-B1DAA86AFF35}" destId="{65FFE474-F3F2-403D-AD4D-B1735D7B9D65}" srcOrd="0" destOrd="0" presId="urn:microsoft.com/office/officeart/2005/8/layout/chevron2"/>
    <dgm:cxn modelId="{4F7C8433-CA7E-4B9A-ADA0-6E717449EB22}" type="presOf" srcId="{2B697359-7898-49BA-8A95-623C8C903BE7}" destId="{65FFE474-F3F2-403D-AD4D-B1735D7B9D65}" srcOrd="0" destOrd="1" presId="urn:microsoft.com/office/officeart/2005/8/layout/chevron2"/>
    <dgm:cxn modelId="{4A369FDC-F907-4B79-9B26-DC0287474F60}" type="presOf" srcId="{62403C5B-AF0B-456A-B4B8-CC22F587656D}" destId="{B9C78D2B-32B9-4D6B-9EDD-EC69EC743EF5}" srcOrd="0" destOrd="0" presId="urn:microsoft.com/office/officeart/2005/8/layout/chevron2"/>
    <dgm:cxn modelId="{C0A95DF7-8072-46D1-9C21-BBC0BFC23D41}" srcId="{2676605C-DFB9-4B8D-B439-C85D5936F8A7}" destId="{92FC1D50-A938-46F3-B8CE-EDEA50B53076}" srcOrd="1" destOrd="0" parTransId="{E8DA3A9D-B365-445E-8EB1-7F360A7C7323}" sibTransId="{67A55FF3-27A0-411C-B7B3-87E12982A66E}"/>
    <dgm:cxn modelId="{58F8DE13-ECEE-4C13-B459-1E4881BB6377}" type="presOf" srcId="{5A5FD637-1593-4FA2-9360-A79BC76532A1}" destId="{B9C78D2B-32B9-4D6B-9EDD-EC69EC743EF5}" srcOrd="0" destOrd="1" presId="urn:microsoft.com/office/officeart/2005/8/layout/chevron2"/>
    <dgm:cxn modelId="{23033B94-97CD-40D9-8394-BA2A671EE10B}" type="presOf" srcId="{92FC1D50-A938-46F3-B8CE-EDEA50B53076}" destId="{3842F830-FC34-4BE9-BE08-315235AD149B}" srcOrd="0" destOrd="0" presId="urn:microsoft.com/office/officeart/2005/8/layout/chevron2"/>
    <dgm:cxn modelId="{F79C0FAC-8F57-4F6C-8BFF-511814DF3AC2}" type="presParOf" srcId="{5BB57CB9-3A46-4A80-B961-6BBAC97232D4}" destId="{92A16339-A411-4337-B88F-6010B3B3BE74}" srcOrd="0" destOrd="0" presId="urn:microsoft.com/office/officeart/2005/8/layout/chevron2"/>
    <dgm:cxn modelId="{5E0270A0-77ED-4133-8536-265BE824C4A5}" type="presParOf" srcId="{92A16339-A411-4337-B88F-6010B3B3BE74}" destId="{0AD9ECF6-9386-41AB-AFA6-B65D6CF46713}" srcOrd="0" destOrd="0" presId="urn:microsoft.com/office/officeart/2005/8/layout/chevron2"/>
    <dgm:cxn modelId="{1EDABFCC-71B2-4864-A583-BD33D49EA4BF}" type="presParOf" srcId="{92A16339-A411-4337-B88F-6010B3B3BE74}" destId="{65FFE474-F3F2-403D-AD4D-B1735D7B9D65}" srcOrd="1" destOrd="0" presId="urn:microsoft.com/office/officeart/2005/8/layout/chevron2"/>
    <dgm:cxn modelId="{297617CF-6E72-4F5D-8E6B-19CFD5DF9742}" type="presParOf" srcId="{5BB57CB9-3A46-4A80-B961-6BBAC97232D4}" destId="{E01733BC-EABB-4A5F-8EA2-E77D8BEC024E}" srcOrd="1" destOrd="0" presId="urn:microsoft.com/office/officeart/2005/8/layout/chevron2"/>
    <dgm:cxn modelId="{CCB8B10B-9D92-4DF6-8A94-557C91EE598F}" type="presParOf" srcId="{5BB57CB9-3A46-4A80-B961-6BBAC97232D4}" destId="{1C5BCC0E-14B7-483C-8302-C15260BE978B}" srcOrd="2" destOrd="0" presId="urn:microsoft.com/office/officeart/2005/8/layout/chevron2"/>
    <dgm:cxn modelId="{CA5CD81B-473E-418D-AD7D-61928ED43759}" type="presParOf" srcId="{1C5BCC0E-14B7-483C-8302-C15260BE978B}" destId="{3842F830-FC34-4BE9-BE08-315235AD149B}" srcOrd="0" destOrd="0" presId="urn:microsoft.com/office/officeart/2005/8/layout/chevron2"/>
    <dgm:cxn modelId="{3D20972F-17FE-4720-9370-329F0BF19B80}" type="presParOf" srcId="{1C5BCC0E-14B7-483C-8302-C15260BE978B}" destId="{B9C78D2B-32B9-4D6B-9EDD-EC69EC743EF5}" srcOrd="1" destOrd="0" presId="urn:microsoft.com/office/officeart/2005/8/layout/chevron2"/>
    <dgm:cxn modelId="{281A9D18-C4D0-4C2D-B785-C0DC7D693965}" type="presParOf" srcId="{5BB57CB9-3A46-4A80-B961-6BBAC97232D4}" destId="{0CAE00A9-1A12-4FDF-BE75-F9137E77A160}" srcOrd="3" destOrd="0" presId="urn:microsoft.com/office/officeart/2005/8/layout/chevron2"/>
    <dgm:cxn modelId="{5B6F1015-1FE1-43B1-8329-EC8EECFE1AD5}" type="presParOf" srcId="{5BB57CB9-3A46-4A80-B961-6BBAC97232D4}" destId="{DCC7BD00-C162-4F3A-9887-84B3B0255648}" srcOrd="4" destOrd="0" presId="urn:microsoft.com/office/officeart/2005/8/layout/chevron2"/>
    <dgm:cxn modelId="{6EF6FDC5-5291-4B78-A94A-6BE887A708BA}" type="presParOf" srcId="{DCC7BD00-C162-4F3A-9887-84B3B0255648}" destId="{2384B4A6-642B-4C04-8BAF-7D910CF90F4D}" srcOrd="0" destOrd="0" presId="urn:microsoft.com/office/officeart/2005/8/layout/chevron2"/>
    <dgm:cxn modelId="{F72AF1C2-879C-4B74-AFAC-B56BEFC50C71}" type="presParOf" srcId="{DCC7BD00-C162-4F3A-9887-84B3B0255648}" destId="{6A0AE1FE-E3D8-4588-A073-09BFD72D34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F187E-D813-4DE5-BB2E-2391751544E2}">
      <dsp:nvSpPr>
        <dsp:cNvPr id="0" name=""/>
        <dsp:cNvSpPr/>
      </dsp:nvSpPr>
      <dsp:spPr>
        <a:xfrm>
          <a:off x="650240" y="0"/>
          <a:ext cx="7369386" cy="57799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4D785-AB9A-417F-AE7E-6EF8B72F373F}">
      <dsp:nvSpPr>
        <dsp:cNvPr id="0" name=""/>
        <dsp:cNvSpPr/>
      </dsp:nvSpPr>
      <dsp:spPr>
        <a:xfrm>
          <a:off x="2844" y="1733973"/>
          <a:ext cx="2646759" cy="231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300" kern="1200" dirty="0" smtClean="0"/>
            <a:t>Print</a:t>
          </a:r>
          <a:endParaRPr lang="en-AU" sz="5300" kern="1200" dirty="0"/>
        </a:p>
      </dsp:txBody>
      <dsp:txXfrm>
        <a:off x="2844" y="1733973"/>
        <a:ext cx="2646759" cy="2311964"/>
      </dsp:txXfrm>
    </dsp:sp>
    <dsp:sp modelId="{BF601962-9013-48E2-A724-8231E76C604F}">
      <dsp:nvSpPr>
        <dsp:cNvPr id="0" name=""/>
        <dsp:cNvSpPr/>
      </dsp:nvSpPr>
      <dsp:spPr>
        <a:xfrm>
          <a:off x="3011553" y="1733973"/>
          <a:ext cx="2646759" cy="231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300" kern="1200" dirty="0" smtClean="0"/>
            <a:t>Web</a:t>
          </a:r>
          <a:endParaRPr lang="en-AU" sz="5300" kern="1200" dirty="0"/>
        </a:p>
      </dsp:txBody>
      <dsp:txXfrm>
        <a:off x="3011553" y="1733973"/>
        <a:ext cx="2646759" cy="2311964"/>
      </dsp:txXfrm>
    </dsp:sp>
    <dsp:sp modelId="{48C630B0-8375-42CE-ADC2-94E171A86801}">
      <dsp:nvSpPr>
        <dsp:cNvPr id="0" name=""/>
        <dsp:cNvSpPr/>
      </dsp:nvSpPr>
      <dsp:spPr>
        <a:xfrm>
          <a:off x="6020263" y="1733973"/>
          <a:ext cx="2646759" cy="231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5300" kern="1200" dirty="0" smtClean="0"/>
            <a:t>Mobile</a:t>
          </a:r>
          <a:endParaRPr lang="en-AU" sz="5300" kern="1200" dirty="0"/>
        </a:p>
      </dsp:txBody>
      <dsp:txXfrm>
        <a:off x="6020263" y="1733973"/>
        <a:ext cx="2646759" cy="23119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D9ECF6-9386-41AB-AFA6-B65D6CF46713}">
      <dsp:nvSpPr>
        <dsp:cNvPr id="0" name=""/>
        <dsp:cNvSpPr/>
      </dsp:nvSpPr>
      <dsp:spPr>
        <a:xfrm rot="5400000">
          <a:off x="-307763" y="310241"/>
          <a:ext cx="2051755" cy="1436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700" kern="1200" dirty="0" smtClean="0"/>
            <a:t>Step 1</a:t>
          </a:r>
          <a:endParaRPr lang="en-AU" sz="3700" kern="1200" dirty="0"/>
        </a:p>
      </dsp:txBody>
      <dsp:txXfrm rot="5400000">
        <a:off x="-307763" y="310241"/>
        <a:ext cx="2051755" cy="1436228"/>
      </dsp:txXfrm>
    </dsp:sp>
    <dsp:sp modelId="{65FFE474-F3F2-403D-AD4D-B1735D7B9D65}">
      <dsp:nvSpPr>
        <dsp:cNvPr id="0" name=""/>
        <dsp:cNvSpPr/>
      </dsp:nvSpPr>
      <dsp:spPr>
        <a:xfrm rot="5400000">
          <a:off x="4386227" y="-2947520"/>
          <a:ext cx="1333641" cy="7233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800" kern="1200" dirty="0" smtClean="0"/>
            <a:t>Your are a successful classified publisher</a:t>
          </a:r>
          <a:endParaRPr lang="en-A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800" kern="1200" dirty="0" smtClean="0"/>
            <a:t>Utilise your existing digital content for mobile </a:t>
          </a:r>
          <a:endParaRPr lang="en-AU" sz="2800" kern="1200" dirty="0"/>
        </a:p>
      </dsp:txBody>
      <dsp:txXfrm rot="5400000">
        <a:off x="4386227" y="-2947520"/>
        <a:ext cx="1333641" cy="7233638"/>
      </dsp:txXfrm>
    </dsp:sp>
    <dsp:sp modelId="{3842F830-FC34-4BE9-BE08-315235AD149B}">
      <dsp:nvSpPr>
        <dsp:cNvPr id="0" name=""/>
        <dsp:cNvSpPr/>
      </dsp:nvSpPr>
      <dsp:spPr>
        <a:xfrm rot="5400000">
          <a:off x="-307763" y="2171841"/>
          <a:ext cx="2051755" cy="1436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700" kern="1200" dirty="0" smtClean="0"/>
            <a:t>Step 2</a:t>
          </a:r>
          <a:endParaRPr lang="en-AU" sz="3700" kern="1200" dirty="0"/>
        </a:p>
      </dsp:txBody>
      <dsp:txXfrm rot="5400000">
        <a:off x="-307763" y="2171841"/>
        <a:ext cx="2051755" cy="1436228"/>
      </dsp:txXfrm>
    </dsp:sp>
    <dsp:sp modelId="{B9C78D2B-32B9-4D6B-9EDD-EC69EC743EF5}">
      <dsp:nvSpPr>
        <dsp:cNvPr id="0" name=""/>
        <dsp:cNvSpPr/>
      </dsp:nvSpPr>
      <dsp:spPr>
        <a:xfrm rot="5400000">
          <a:off x="4386227" y="-1085920"/>
          <a:ext cx="1333641" cy="7233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800" kern="1200" dirty="0" smtClean="0"/>
            <a:t>Create agnostic Mobile Web solution</a:t>
          </a:r>
          <a:endParaRPr lang="en-A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800" kern="1200" dirty="0" smtClean="0"/>
            <a:t>Create client branded mobile web solutions (own the market space)</a:t>
          </a:r>
          <a:endParaRPr lang="en-AU" sz="2800" kern="1200" dirty="0"/>
        </a:p>
      </dsp:txBody>
      <dsp:txXfrm rot="5400000">
        <a:off x="4386227" y="-1085920"/>
        <a:ext cx="1333641" cy="7233638"/>
      </dsp:txXfrm>
    </dsp:sp>
    <dsp:sp modelId="{2384B4A6-642B-4C04-8BAF-7D910CF90F4D}">
      <dsp:nvSpPr>
        <dsp:cNvPr id="0" name=""/>
        <dsp:cNvSpPr/>
      </dsp:nvSpPr>
      <dsp:spPr>
        <a:xfrm rot="5400000">
          <a:off x="-307763" y="4033440"/>
          <a:ext cx="2051755" cy="1436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700" kern="1200" dirty="0" smtClean="0"/>
            <a:t>Step 3</a:t>
          </a:r>
          <a:endParaRPr lang="en-AU" sz="3700" kern="1200" dirty="0"/>
        </a:p>
      </dsp:txBody>
      <dsp:txXfrm rot="5400000">
        <a:off x="-307763" y="4033440"/>
        <a:ext cx="2051755" cy="1436228"/>
      </dsp:txXfrm>
    </dsp:sp>
    <dsp:sp modelId="{6A0AE1FE-E3D8-4588-A073-09BFD72D3494}">
      <dsp:nvSpPr>
        <dsp:cNvPr id="0" name=""/>
        <dsp:cNvSpPr/>
      </dsp:nvSpPr>
      <dsp:spPr>
        <a:xfrm rot="5400000">
          <a:off x="4386227" y="775678"/>
          <a:ext cx="1333641" cy="7233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800" kern="1200" dirty="0" smtClean="0"/>
            <a:t>Develop multiple browser apps</a:t>
          </a:r>
          <a:endParaRPr lang="en-A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800" kern="1200" dirty="0" smtClean="0"/>
            <a:t>Lock in clients to your service and generate incremental revenue</a:t>
          </a:r>
          <a:endParaRPr lang="en-AU" sz="2800" kern="1200" dirty="0"/>
        </a:p>
      </dsp:txBody>
      <dsp:txXfrm rot="5400000">
        <a:off x="4386227" y="775678"/>
        <a:ext cx="1333641" cy="723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697CE97F-76BD-4738-A2C6-760C1BB200E0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D7E0F5F-EFE3-4FB1-AA98-10F0B4539F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FF37E1A2-0FD6-4AF7-B8F1-E20B825187F2}" type="datetimeFigureOut">
              <a:rPr lang="en-US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03B0738F-1AF0-4E2B-A072-698AECEDC5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FA261BE-5ABF-4352-9CB3-223307DC047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738F-1AF0-4E2B-A072-698AECEDC5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738F-1AF0-4E2B-A072-698AECEDC56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F662C3C3-E3F7-4FCC-BDAD-A08D5FB2D4A3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F61A4-67BD-4A45-A2C0-B6C0D1FB5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A2CD7-59A3-4CAE-83A7-E197312A4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1F73-2841-40AD-9AF8-7D681A9FB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94597-5A9F-45EF-ACC9-55C2BE002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0AAC2-A0E0-4D29-94E0-4532F709A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EB9C8-CCD3-4604-A6E3-0B21F9D78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81021-9568-412C-ACCC-CE3FACDA6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ADD6F-86D8-4EF4-935B-D27598F23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73EBD-422D-49AD-8289-C52AE2F1F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4DA83-DF7D-4A03-B9B8-D36D9D0F9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0E444-161D-4310-9EE9-3FC5CAB4A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1D499-6ABD-4FB9-AAB0-AFEB1F3FA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735BF-DC41-40FC-929A-602C3CC6C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1F857-1EE7-4C61-9F69-AA40395D7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12C25-EADF-41A3-861E-2908169AF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E40C3-D773-44A6-BD0F-5AE11EF18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75A7F-7256-401A-AEA0-E24FB9CB2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EC263-6488-4683-B9BC-6F08EEAC2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E94FB-89AA-4E2D-9C2B-69101C132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8EB89-A3EC-412A-968A-86945AD59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BC17F-1AED-4899-A04C-34711F132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952C7-74A4-44F2-B47D-68A5BCBFD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0" y="-12700"/>
            <a:ext cx="13004800" cy="9779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4" descr="Gumiyo_Logo_lr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72600" y="8305800"/>
            <a:ext cx="3011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4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pitchFamily="48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 pitchFamily="48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sym typeface="Gill Sans" pitchFamily="48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sym typeface="Gill Sans" pitchFamily="48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sym typeface="Gill Sans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9372600"/>
            <a:ext cx="4905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Arial" charset="0"/>
              </a:defRPr>
            </a:lvl1pPr>
          </a:lstStyle>
          <a:p>
            <a:fld id="{6BA7386B-7B23-4700-9E87-DF9DA79FE9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239713" y="9285288"/>
            <a:ext cx="12512675" cy="0"/>
          </a:xfrm>
          <a:prstGeom prst="line">
            <a:avLst/>
          </a:prstGeom>
          <a:noFill/>
          <a:ln w="12700">
            <a:solidFill>
              <a:srgbClr val="B3B3B3"/>
            </a:solidFill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latin typeface="Gill Sans" charset="0"/>
              <a:cs typeface="+mn-cs"/>
              <a:sym typeface="Gill Sans" charset="0"/>
            </a:endParaRPr>
          </a:p>
        </p:txBody>
      </p:sp>
      <p:pic>
        <p:nvPicPr>
          <p:cNvPr id="2053" name="Picture 10" descr="Gumiy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93400" y="152400"/>
            <a:ext cx="1905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252413"/>
            <a:ext cx="1104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48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48" charset="0"/>
          <a:ea typeface="+mj-ea"/>
          <a:cs typeface="+mj-cs"/>
          <a:sym typeface="Gill Sans" pitchFamily="4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48" charset="0"/>
          <a:sym typeface="Gill Sans" pitchFamily="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48" charset="0"/>
          <a:sym typeface="Gill Sans" pitchFamily="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48" charset="0"/>
          <a:sym typeface="Gill Sans" pitchFamily="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48" charset="0"/>
          <a:sym typeface="Gill Sans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48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defRPr>
            </a:lvl1pPr>
          </a:lstStyle>
          <a:p>
            <a:fld id="{A19F4448-6E8D-41F8-93F8-3A66C48F29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39713" y="9285288"/>
            <a:ext cx="12512675" cy="0"/>
          </a:xfrm>
          <a:prstGeom prst="line">
            <a:avLst/>
          </a:prstGeom>
          <a:noFill/>
          <a:ln w="12700">
            <a:solidFill>
              <a:srgbClr val="B3B3B3"/>
            </a:solidFill>
            <a:round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dirty="0">
              <a:solidFill>
                <a:srgbClr val="000000"/>
              </a:solidFill>
              <a:latin typeface="Gill Sans" charset="0"/>
              <a:cs typeface="+mn-cs"/>
              <a:sym typeface="Gill Sans" charset="0"/>
            </a:endParaRPr>
          </a:p>
        </p:txBody>
      </p:sp>
      <p:pic>
        <p:nvPicPr>
          <p:cNvPr id="3077" name="Picture 6" descr="sign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000" y="1676400"/>
            <a:ext cx="117348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Gumiyo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93400" y="152400"/>
            <a:ext cx="1905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4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pitchFamily="4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48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48" charset="0"/>
        <a:buChar char="•"/>
        <a:defRPr sz="4200">
          <a:solidFill>
            <a:schemeClr val="tx1"/>
          </a:solidFill>
          <a:latin typeface="+mn-lt"/>
          <a:sym typeface="Gill Sans" pitchFamily="48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685800" y="1600200"/>
            <a:ext cx="11506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/>
            <a:r>
              <a:rPr lang="en-US" b="1" dirty="0" smtClean="0">
                <a:solidFill>
                  <a:srgbClr val="CCCCCC"/>
                </a:solidFill>
                <a:latin typeface="Arial" charset="0"/>
              </a:rPr>
              <a:t>Developing your Mobile Strategy</a:t>
            </a:r>
            <a:endParaRPr lang="en-US" b="1" dirty="0">
              <a:solidFill>
                <a:srgbClr val="CCCCCC"/>
              </a:solidFill>
              <a:latin typeface="Arial" charset="0"/>
            </a:endParaRPr>
          </a:p>
        </p:txBody>
      </p:sp>
      <p:sp>
        <p:nvSpPr>
          <p:cNvPr id="5127" name="Rectangle 3"/>
          <p:cNvSpPr>
            <a:spLocks/>
          </p:cNvSpPr>
          <p:nvPr/>
        </p:nvSpPr>
        <p:spPr bwMode="auto">
          <a:xfrm>
            <a:off x="914400" y="3364632"/>
            <a:ext cx="10972800" cy="4331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54000" lvl="1" indent="-254000">
              <a:spcBef>
                <a:spcPts val="2000"/>
              </a:spcBef>
              <a:buClr>
                <a:schemeClr val="bg1"/>
              </a:buClr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Why do you need a mobile strategy?</a:t>
            </a:r>
          </a:p>
          <a:p>
            <a:pPr marL="254000" lvl="1" indent="-254000">
              <a:spcBef>
                <a:spcPts val="2000"/>
              </a:spcBef>
              <a:buClr>
                <a:schemeClr val="bg1"/>
              </a:buClr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Know your audience</a:t>
            </a:r>
            <a:endParaRPr lang="en-US" sz="2800" dirty="0">
              <a:solidFill>
                <a:srgbClr val="CCCCCC"/>
              </a:solidFill>
              <a:latin typeface="Helvetica" pitchFamily="48" charset="0"/>
              <a:sym typeface="Helvetica" pitchFamily="48" charset="0"/>
            </a:endParaRPr>
          </a:p>
          <a:p>
            <a:pPr marL="254000" lvl="1" indent="-254000">
              <a:spcBef>
                <a:spcPts val="2000"/>
              </a:spcBef>
              <a:buClr>
                <a:schemeClr val="bg1"/>
              </a:buClr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What is the business goal of your mobile initiative?</a:t>
            </a:r>
            <a:endParaRPr lang="en-US" sz="2800" dirty="0">
              <a:solidFill>
                <a:srgbClr val="CCCCCC"/>
              </a:solidFill>
              <a:latin typeface="Helvetica" pitchFamily="48" charset="0"/>
              <a:sym typeface="Helvetica" pitchFamily="48" charset="0"/>
            </a:endParaRPr>
          </a:p>
          <a:p>
            <a:pPr marL="254000" lvl="1" indent="-254000">
              <a:spcBef>
                <a:spcPts val="2000"/>
              </a:spcBef>
              <a:buClr>
                <a:schemeClr val="bg1"/>
              </a:buClr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How will you measure it – quality, quantity, conversion or reach?</a:t>
            </a:r>
            <a:endParaRPr lang="en-US" sz="2800" dirty="0">
              <a:solidFill>
                <a:srgbClr val="CCCCCC"/>
              </a:solidFill>
              <a:latin typeface="Helvetica" pitchFamily="48" charset="0"/>
              <a:sym typeface="Helvetica" pitchFamily="48" charset="0"/>
            </a:endParaRPr>
          </a:p>
          <a:p>
            <a:pPr marL="254000" lvl="1" indent="-254000">
              <a:spcBef>
                <a:spcPts val="2000"/>
              </a:spcBef>
              <a:buClr>
                <a:schemeClr val="bg1"/>
              </a:buClr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What is your budget</a:t>
            </a: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?</a:t>
            </a:r>
          </a:p>
          <a:p>
            <a:pPr marL="254000" lvl="1" indent="-254000">
              <a:spcBef>
                <a:spcPts val="2000"/>
              </a:spcBef>
              <a:buClr>
                <a:schemeClr val="bg1"/>
              </a:buClr>
              <a:buSzPct val="125000"/>
              <a:buFont typeface="Arial" charset="0"/>
              <a:buChar char="•"/>
            </a:pPr>
            <a:r>
              <a:rPr lang="en-US" sz="2800" dirty="0" smtClean="0">
                <a:solidFill>
                  <a:srgbClr val="CCCCCC"/>
                </a:solidFill>
                <a:latin typeface="Helvetica" pitchFamily="48" charset="0"/>
                <a:sym typeface="Helvetica" pitchFamily="48" charset="0"/>
              </a:rPr>
              <a:t>Choose your development path and technology</a:t>
            </a:r>
            <a:endParaRPr lang="en-US" sz="2800" dirty="0">
              <a:solidFill>
                <a:srgbClr val="CCCCCC"/>
              </a:solidFill>
              <a:latin typeface="Helvetica" pitchFamily="48" charset="0"/>
              <a:sym typeface="Helvetica" pitchFamily="4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10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10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585628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Globally: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AU" sz="3600" dirty="0" smtClean="0"/>
              <a:t>Young people like </a:t>
            </a:r>
            <a:r>
              <a:rPr lang="en-AU" sz="3600" dirty="0" err="1" smtClean="0"/>
              <a:t>smartphones</a:t>
            </a:r>
            <a:endParaRPr lang="en-AU" sz="3600" dirty="0" smtClean="0"/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AU" sz="3600" dirty="0" smtClean="0"/>
              <a:t>Each market is different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AU" sz="3600" dirty="0" smtClean="0"/>
              <a:t>Men and women are different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AU" sz="3600" dirty="0" smtClean="0"/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endParaRPr lang="en-AU" sz="3600" dirty="0" smtClean="0"/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AU" sz="3600" dirty="0" smtClean="0"/>
              <a:t>..........Really </a:t>
            </a:r>
            <a:r>
              <a:rPr lang="en-AU" sz="3600" dirty="0" smtClean="0"/>
              <a:t>different, but that is another presentation</a:t>
            </a:r>
            <a:endParaRPr lang="en-AU" sz="3600" dirty="0" smtClean="0"/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 smtClean="0">
              <a:solidFill>
                <a:srgbClr val="44528F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 smtClean="0">
              <a:solidFill>
                <a:srgbClr val="44528F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6456" y="1564432"/>
            <a:ext cx="4786313" cy="721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11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11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585628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In Australia: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9.6 Million Active Internet Subscribers*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3.5 Million Mobile Broadband Subscribers*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Mobile Broadband Fastest Growing Internet Access Technology*</a:t>
            </a:r>
            <a:endParaRPr lang="en-AU" sz="24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9" y="1852464"/>
            <a:ext cx="6587642" cy="51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12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12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585628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In Europe: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31% of consumers have </a:t>
            </a:r>
            <a:r>
              <a:rPr lang="en-AU" sz="3200" dirty="0" err="1" smtClean="0"/>
              <a:t>smartphones</a:t>
            </a:r>
            <a:r>
              <a:rPr lang="en-AU" sz="3200" dirty="0" smtClean="0"/>
              <a:t>, compared to 28% in US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8.7 Million Android Users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Apple grew OS market share 115% in 2010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RIM and Palm grew 65% and 34% respectively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Things seem to be going well! 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endParaRPr lang="en-A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88" y="3076600"/>
            <a:ext cx="7273912" cy="395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13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13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585628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In US: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228 M Mobile Subscribers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83M Access Mobile Web</a:t>
            </a:r>
          </a:p>
          <a:p>
            <a:pPr>
              <a:buFont typeface="Arial" pitchFamily="34" charset="0"/>
              <a:buChar char="•"/>
            </a:pPr>
            <a:endParaRPr lang="en-AU" sz="3200" dirty="0" smtClean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28% Smart Phone penetration</a:t>
            </a:r>
          </a:p>
          <a:p>
            <a:pPr>
              <a:buFont typeface="Arial" pitchFamily="34" charset="0"/>
              <a:buChar char="•"/>
            </a:pPr>
            <a:endParaRPr lang="en-AU" sz="3200" dirty="0"/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Smartphone users to equal feature phone users sometime  in 2011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463" y="2140496"/>
            <a:ext cx="61206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14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14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 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808" y="1371600"/>
            <a:ext cx="10369152" cy="65396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15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15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 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9833" y="1780456"/>
            <a:ext cx="9898880" cy="6120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1021-9568-412C-ACCC-CE3FACDA662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832" y="1564433"/>
            <a:ext cx="9937104" cy="5976664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9713" y="252413"/>
            <a:ext cx="1104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48" charset="0"/>
                <a:ea typeface="+mj-ea"/>
                <a:cs typeface="+mj-cs"/>
                <a:sym typeface="Gill Sans" pitchFamily="48" charset="0"/>
              </a:rPr>
              <a:t>Know Your Audience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48" charset="0"/>
              <a:ea typeface="+mj-ea"/>
              <a:cs typeface="+mj-cs"/>
              <a:sym typeface="Gill San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17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17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are your Mobile Objectives?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OK, I am going mobile – but I’m confused. Do I need apps or mobile web – or both?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It comes back to your objectives and your budget (and of course your audience)</a:t>
            </a:r>
            <a:endParaRPr lang="en-US" sz="3200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Let’s examine apps vs. web and see what they offer you.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560" y="2068488"/>
            <a:ext cx="4654761" cy="55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18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18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err="1" smtClean="0"/>
              <a:t>vs</a:t>
            </a:r>
            <a:r>
              <a:rPr lang="en-US" dirty="0" smtClean="0"/>
              <a:t> Mobile Web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Key differences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r>
              <a:rPr lang="en-AU" sz="2400" b="1" dirty="0" smtClean="0"/>
              <a:t>Native Applications are</a:t>
            </a:r>
            <a:r>
              <a:rPr lang="en-AU" sz="2400" dirty="0" smtClean="0"/>
              <a:t>;</a:t>
            </a:r>
          </a:p>
          <a:p>
            <a:r>
              <a:rPr lang="en-A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/>
              <a:t>D</a:t>
            </a:r>
            <a:r>
              <a:rPr lang="en-AU" sz="2400" dirty="0" smtClean="0"/>
              <a:t>evice specific (</a:t>
            </a:r>
            <a:r>
              <a:rPr lang="en-AU" sz="2400" dirty="0" err="1" smtClean="0"/>
              <a:t>ie</a:t>
            </a:r>
            <a:r>
              <a:rPr lang="en-AU" sz="2400" dirty="0" smtClean="0"/>
              <a:t> only iPhone or Android etc)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Feature rich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Sharper finish, superior UI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Require custom development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Can be costly to develop, deploy and maintain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Popular among smartphone owners</a:t>
            </a: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r>
              <a:rPr lang="en-AU" sz="2400" b="1" dirty="0" smtClean="0"/>
              <a:t>Mobile Web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Handset agnostic (depending on platform)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Not as feature rich as native applications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UI not as polished (must cater for 2,000 +)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Less development time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Easier to develop, deploy and maintain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Reaches feature phone and smartphone users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0552" y="2860576"/>
            <a:ext cx="4786219" cy="47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19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19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19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err="1" smtClean="0"/>
              <a:t>vs</a:t>
            </a:r>
            <a:r>
              <a:rPr lang="en-US" dirty="0" smtClean="0"/>
              <a:t> Mobile Web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There are some core features that are only possible in “native app”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r>
              <a:rPr lang="en-AU" sz="2400" dirty="0" smtClean="0"/>
              <a:t>However </a:t>
            </a:r>
            <a:r>
              <a:rPr lang="en-AU" sz="2400" dirty="0"/>
              <a:t>contrary to common knowledge the following IS supported in BOTH modes</a:t>
            </a:r>
            <a:r>
              <a:rPr lang="en-AU" sz="2400" dirty="0" smtClean="0"/>
              <a:t>:</a:t>
            </a:r>
          </a:p>
          <a:p>
            <a:endParaRPr lang="en-AU" sz="2400" dirty="0"/>
          </a:p>
          <a:p>
            <a:pPr lvl="0">
              <a:buFont typeface="Arial" pitchFamily="34" charset="0"/>
              <a:buChar char="•"/>
            </a:pPr>
            <a:r>
              <a:rPr lang="en-AU" sz="2400" dirty="0"/>
              <a:t>GPS/ Location (requires HTML5)</a:t>
            </a:r>
          </a:p>
          <a:p>
            <a:pPr lvl="0">
              <a:buFont typeface="Arial" pitchFamily="34" charset="0"/>
              <a:buChar char="•"/>
            </a:pPr>
            <a:r>
              <a:rPr lang="en-AU" sz="2400" dirty="0"/>
              <a:t>Offline mode (requires HTML5)</a:t>
            </a:r>
          </a:p>
          <a:p>
            <a:pPr lvl="0">
              <a:buFont typeface="Arial" pitchFamily="34" charset="0"/>
              <a:buChar char="•"/>
            </a:pPr>
            <a:r>
              <a:rPr lang="en-AU" sz="2400" dirty="0"/>
              <a:t>Self adjusting </a:t>
            </a:r>
            <a:r>
              <a:rPr lang="en-AU" sz="2400" dirty="0" smtClean="0"/>
              <a:t>UI</a:t>
            </a:r>
          </a:p>
          <a:p>
            <a:pPr lvl="0">
              <a:buFont typeface="Arial" pitchFamily="34" charset="0"/>
              <a:buChar char="•"/>
            </a:pPr>
            <a:endParaRPr lang="en-AU" sz="2400" dirty="0"/>
          </a:p>
          <a:p>
            <a:r>
              <a:rPr lang="en-AU" sz="2400" dirty="0"/>
              <a:t>Still only </a:t>
            </a:r>
            <a:r>
              <a:rPr lang="en-AU" sz="2400" dirty="0" smtClean="0"/>
              <a:t>possible in apps </a:t>
            </a:r>
            <a:r>
              <a:rPr lang="en-AU" sz="2400" dirty="0"/>
              <a:t>is</a:t>
            </a:r>
            <a:r>
              <a:rPr lang="en-AU" sz="2400" dirty="0" smtClean="0"/>
              <a:t>:</a:t>
            </a:r>
          </a:p>
          <a:p>
            <a:endParaRPr lang="en-AU" sz="2400" dirty="0"/>
          </a:p>
          <a:p>
            <a:pPr lvl="0">
              <a:buFont typeface="Arial" pitchFamily="34" charset="0"/>
              <a:buChar char="•"/>
            </a:pPr>
            <a:r>
              <a:rPr lang="en-AU" sz="2400" dirty="0"/>
              <a:t>Accelerometer, compass</a:t>
            </a:r>
          </a:p>
          <a:p>
            <a:pPr lvl="0">
              <a:buFont typeface="Arial" pitchFamily="34" charset="0"/>
              <a:buChar char="•"/>
            </a:pPr>
            <a:r>
              <a:rPr lang="en-AU" sz="2400" dirty="0"/>
              <a:t>Camera control/ scanning</a:t>
            </a:r>
          </a:p>
          <a:p>
            <a:pPr lvl="0">
              <a:buFont typeface="Arial" pitchFamily="34" charset="0"/>
              <a:buChar char="•"/>
            </a:pPr>
            <a:r>
              <a:rPr lang="en-AU" sz="2400" dirty="0"/>
              <a:t>Proximity API/ NFC/ Payment/ Address book integration</a:t>
            </a:r>
          </a:p>
          <a:p>
            <a:r>
              <a:rPr lang="en-AU" sz="2400" dirty="0"/>
              <a:t> </a:t>
            </a:r>
          </a:p>
          <a:p>
            <a:r>
              <a:rPr lang="en-AU" sz="2400" b="1" i="1" dirty="0" smtClean="0"/>
              <a:t>Be </a:t>
            </a:r>
            <a:r>
              <a:rPr lang="en-AU" sz="2400" b="1" i="1" dirty="0"/>
              <a:t>aware in apps you do not own the user profile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6536" y="3004592"/>
            <a:ext cx="4928957" cy="388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But first – what else is happening now</a:t>
            </a:r>
            <a:endParaRPr lang="en-US" dirty="0" smtClean="0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032" y="1768759"/>
            <a:ext cx="6264696" cy="659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20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20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err="1" smtClean="0"/>
              <a:t>vs</a:t>
            </a:r>
            <a:r>
              <a:rPr lang="en-US" dirty="0" smtClean="0"/>
              <a:t> Mobile Web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What do people use Apps for?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70% of Chart Topping Apps in terms of usage and revenue are games*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Average smartphone user spends 2.8 hours per day in apps (mostly social media)*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60% Smartphone users** turn to apps first before mobile web (</a:t>
            </a:r>
            <a:r>
              <a:rPr lang="en-AU" sz="2400" dirty="0" err="1" smtClean="0"/>
              <a:t>ie</a:t>
            </a:r>
            <a:r>
              <a:rPr lang="en-AU" sz="2400" dirty="0" smtClean="0"/>
              <a:t> one in five phone users)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r>
              <a:rPr lang="en-AU" sz="1800" i="1" dirty="0" smtClean="0"/>
              <a:t>* IDC</a:t>
            </a:r>
          </a:p>
          <a:p>
            <a:r>
              <a:rPr lang="en-AU" sz="1800" i="1" dirty="0" smtClean="0"/>
              <a:t>**</a:t>
            </a:r>
            <a:r>
              <a:rPr lang="en-AU" sz="1800" i="1" dirty="0" err="1" smtClean="0"/>
              <a:t>MobClix</a:t>
            </a:r>
            <a:r>
              <a:rPr lang="en-AU" sz="1800" i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8664" y="1780456"/>
            <a:ext cx="2986113" cy="58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21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21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21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err="1" smtClean="0"/>
              <a:t>vs</a:t>
            </a:r>
            <a:r>
              <a:rPr lang="en-US" dirty="0" smtClean="0"/>
              <a:t> Mobile Web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What do people surf the Mobile Web for?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Consumers use the mobile web for much the same reasons as PC Web 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More than half Mobile Internet browsing is Social Media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However, for general sites if the user experience is poor </a:t>
            </a:r>
            <a:r>
              <a:rPr lang="en-AU" sz="2400" b="1" i="1" dirty="0" smtClean="0"/>
              <a:t>more than half</a:t>
            </a:r>
            <a:r>
              <a:rPr lang="en-AU" sz="2400" dirty="0" smtClean="0"/>
              <a:t> will not return to the mobile site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Mobile internet traffic on classified sites that are mobile friendly enjoy strong natural growth – those that don’t are largely static.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8664" y="2068488"/>
            <a:ext cx="2986113" cy="58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4688" y="2860576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22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22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22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REIWA – (www.reiwa.com)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Real Estate Institute of WA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Deployed Mobile site in September 2009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Installed code on home page to auto detect handset and redirect to mobile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No promotion at all to market – growth in traffic  is purely organic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Represents more than 15% of overall traffic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More than a third of traffic referred from Google (mobile version)</a:t>
            </a: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r>
              <a:rPr lang="en-AU" sz="2400" dirty="0" smtClean="0"/>
              <a:t>But......look what happened when someone turned the lights off.....</a:t>
            </a: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6864350" y="2716560"/>
          <a:ext cx="575873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23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23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REIWA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No mobile detection – lose 90% of audience</a:t>
            </a: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The guy responsible kept his job </a:t>
            </a:r>
            <a:r>
              <a:rPr lang="en-AU" sz="2400" dirty="0" smtClean="0">
                <a:sym typeface="Wingdings" pitchFamily="2" charset="2"/>
              </a:rPr>
              <a:t></a:t>
            </a: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20" y="3464598"/>
            <a:ext cx="11447085" cy="59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24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24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24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REIWA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Do not have an </a:t>
            </a:r>
            <a:r>
              <a:rPr lang="en-AU" sz="2400" dirty="0" err="1" smtClean="0"/>
              <a:t>iPhone</a:t>
            </a:r>
            <a:r>
              <a:rPr lang="en-AU" sz="2400" dirty="0" smtClean="0"/>
              <a:t> App 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But look at the audience</a:t>
            </a:r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793" y="3508648"/>
            <a:ext cx="761841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25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25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25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7207869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err="1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iProperty</a:t>
            </a: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 </a:t>
            </a: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(</a:t>
            </a: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iproperty.com.my)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iProperty Malaysia 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Deployed Mobile site in December 2010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Installed code on home page to auto detect handset and redirect to mobile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No promotion at all to market – growth in traffic  is purely organic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Mobile site traffic has more than doubled in four months from a standing start.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Most traffic is either direct or bookmarked</a:t>
            </a: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7583" y="1619672"/>
            <a:ext cx="5175497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7582" y="5630243"/>
            <a:ext cx="5175497" cy="33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26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26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26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Publisher X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Large National publisher 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Successful in launching Property App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Mobile Web Traffic has been static for approx one year. 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Mobile site only works on some phones, not user friendly and no auto handset detection and redirection.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Re-launching handset agnostic solution in coming weeks and months for all classifieds 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Has introduced “Agent Mobile Solution” which will help deliver $2m plus in revenues in 12 months to September 2011.*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1200" i="1" dirty="0" smtClean="0"/>
              <a:t>*Please note pictured agent solution is not the client depicted in case study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472" y="3436640"/>
            <a:ext cx="54882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27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27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27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Budget considerations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Applications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Difficult to estimate time and cost – depends on functionality desired.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Prices can range from a few thousand to $500k plus for Native Applications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Time to deploy can be extensive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Which platform? There are probably three at least that need consideration if you are thinking Applications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Option to consider are “Browser Apps” – lower cost and uses existing Mobile Web Site.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560" y="2860576"/>
            <a:ext cx="3202403" cy="351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28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28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28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Budget considerations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Mobile Web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Can be implemented fairly quickly ( in weeks not months)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Much lower cost compared to building bespoke applications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Easily maintained (comparatively)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Solution is handset agnostic and works across all browsers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Rapidly deploy a basic solution and build on it.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Re-use existing digital assets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Supports existing consumer behaviour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480" y="1924472"/>
            <a:ext cx="5414140" cy="43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29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29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29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 does it do for my business?</a:t>
            </a:r>
            <a:endParaRPr lang="en-US" dirty="0" smtClean="0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Show me the money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Leverage existing digital content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 Where possible use same data feeds/APIs for mobile web and Applications. 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Little or no revenue in mobile sponsorship/banner advertising (not enough audience to gain media buyer’s attention)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Little or no money in classified apps </a:t>
            </a:r>
            <a:r>
              <a:rPr lang="en-AU" sz="2400" dirty="0" smtClean="0"/>
              <a:t>at this point in time – </a:t>
            </a:r>
            <a:r>
              <a:rPr lang="en-AU" sz="2400" dirty="0" smtClean="0"/>
              <a:t>at best sponsorship may cover development costs.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Can be substantial revenue in “bundling mobile web solutions” with existing digital products and services. </a:t>
            </a:r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505" y="2002235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3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3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829" y="1636441"/>
            <a:ext cx="9499884" cy="65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30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30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30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Development Path Suggestion</a:t>
            </a:r>
            <a:endParaRPr lang="en-US" dirty="0" smtClean="0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31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31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31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12527383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 algn="ctr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Thank You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endParaRPr lang="en-AU" sz="2400" dirty="0" smtClean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  <a:p>
            <a:pPr>
              <a:buFont typeface="Arial" pitchFamily="34" charset="0"/>
              <a:buChar char="•"/>
            </a:pPr>
            <a:endParaRPr lang="en-AU" sz="2400" dirty="0" smtClean="0"/>
          </a:p>
          <a:p>
            <a:endParaRPr lang="en-AU" sz="2400" dirty="0" smtClean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2757" y="2500536"/>
            <a:ext cx="7555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9372600"/>
            <a:ext cx="490538" cy="254000"/>
          </a:xfrm>
          <a:prstGeom prst="rect">
            <a:avLst/>
          </a:prstGeom>
        </p:spPr>
        <p:txBody>
          <a:bodyPr/>
          <a:lstStyle/>
          <a:p>
            <a:fld id="{2CC81021-9568-412C-ACCC-CE3FACDA66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4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4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Why Mobile?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Evolution of Media</a:t>
            </a:r>
            <a:endParaRPr lang="en-US" sz="3600" b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5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5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Why Mobile?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Smartphones outsold PCs for the first time in the December 10 quarter* </a:t>
            </a:r>
            <a:endParaRPr lang="en-US" sz="3600" b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PC </a:t>
            </a: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Vendors Shipped 92.1m </a:t>
            </a: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PCs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Phones Vendors Shipped 100.9m smartphones</a:t>
            </a:r>
            <a:endParaRPr lang="en-US" sz="3200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endParaRPr lang="en-US" sz="3200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50139" y="1060376"/>
            <a:ext cx="4231655" cy="7939087"/>
            <a:chOff x="5664" y="720"/>
            <a:chExt cx="2259" cy="4101"/>
          </a:xfrm>
        </p:grpSpPr>
        <p:pic>
          <p:nvPicPr>
            <p:cNvPr id="8202" name="Picture 8" descr="iphone3g_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4" y="720"/>
              <a:ext cx="2259" cy="4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9" descr="sfh0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5" y="1418"/>
              <a:ext cx="1441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6930" y="5740896"/>
            <a:ext cx="4073209" cy="32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6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6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Why Mobile?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Drifting audience</a:t>
            </a:r>
            <a:endParaRPr lang="en-US" sz="3600" b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Smart Phone users will surpass feature phone users within 12 months*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Mobile Web will surpass PC Web by 2013/14* *</a:t>
            </a:r>
            <a:endParaRPr lang="en-US" sz="3200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US" sz="1600" b="1" i="1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**Nielsen</a:t>
            </a: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US" sz="1600" b="1" i="1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**Morgan Stanley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</a:pPr>
            <a:endParaRPr lang="en-US" sz="1600" b="1" i="1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056" y="6028928"/>
            <a:ext cx="1897856" cy="174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ucnWeb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7510" y="5582802"/>
            <a:ext cx="2133679" cy="21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NewspaperCoff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0632" y="4516760"/>
            <a:ext cx="4038600" cy="32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7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7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662463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The reason publishers need a mobile strategy is now obvious, however;</a:t>
            </a: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Before launching into panic mode understand your </a:t>
            </a: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audience and your options</a:t>
            </a:r>
            <a:endParaRPr lang="en-US" sz="3200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Different Regions have different mobile audiences.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Helvetica" pitchFamily="48" charset="0"/>
                <a:ea typeface="Osaka" pitchFamily="48" charset="-128"/>
              </a:rPr>
              <a:t>Publishers with strong print and digital classifieds are well placed to capitalise on mobile</a:t>
            </a:r>
            <a:endParaRPr lang="en-US" sz="3200" dirty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11" name="Picture 7" descr="458897861_07564490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1247775"/>
            <a:ext cx="35433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2512639374_4174226885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500" y="3733800"/>
            <a:ext cx="3505200" cy="52578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8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8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585628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Globally: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AU" sz="3600" dirty="0" smtClean="0"/>
              <a:t>Features phones are still 70% + of all phones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 smtClean="0">
              <a:solidFill>
                <a:srgbClr val="44528F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 smtClean="0">
              <a:solidFill>
                <a:srgbClr val="44528F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790" y="4481364"/>
            <a:ext cx="12331346" cy="412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5C0AB-7E52-4F89-B0FE-B83A9103C370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Text Box 2"/>
          <p:cNvSpPr txBox="1">
            <a:spLocks noGrp="1" noChangeArrowheads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/>
            <a:fld id="{DAE8C00B-3321-41B9-82F9-2AD94D96FC65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9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367463" y="9372600"/>
            <a:ext cx="2555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1DC54F36-CE3B-47FC-B26C-380F302D08BE}" type="slidenum">
              <a:rPr lang="en-US" sz="1000">
                <a:solidFill>
                  <a:srgbClr val="7F7F7F"/>
                </a:solidFill>
                <a:latin typeface="Helvetica" pitchFamily="48" charset="0"/>
                <a:sym typeface="Helvetica" pitchFamily="48" charset="0"/>
              </a:rPr>
              <a:pPr algn="ctr"/>
              <a:t>9</a:t>
            </a:fld>
            <a:endParaRPr lang="en-US" sz="1000">
              <a:solidFill>
                <a:srgbClr val="7F7F7F"/>
              </a:solidFill>
              <a:latin typeface="Helvetica" pitchFamily="48" charset="0"/>
              <a:sym typeface="Helvetica" pitchFamily="48" charset="0"/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39713" y="1371600"/>
            <a:ext cx="5856287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r>
              <a:rPr lang="en-US" sz="3600" b="1" dirty="0" smtClean="0">
                <a:solidFill>
                  <a:srgbClr val="44528F"/>
                </a:solidFill>
                <a:latin typeface="Helvetica" pitchFamily="48" charset="0"/>
                <a:ea typeface="Osaka" pitchFamily="48" charset="-128"/>
              </a:rPr>
              <a:t>Globally: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AU" sz="3600" dirty="0" smtClean="0"/>
              <a:t>But </a:t>
            </a:r>
            <a:r>
              <a:rPr lang="en-AU" sz="3600" dirty="0" err="1" smtClean="0"/>
              <a:t>smartphones</a:t>
            </a:r>
            <a:r>
              <a:rPr lang="en-AU" sz="3600" dirty="0" smtClean="0"/>
              <a:t> are catching up real fast</a:t>
            </a: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 smtClean="0">
              <a:solidFill>
                <a:srgbClr val="44528F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600" b="1" dirty="0" smtClean="0">
              <a:solidFill>
                <a:srgbClr val="44528F"/>
              </a:solidFill>
              <a:latin typeface="Helvetica" pitchFamily="48" charset="0"/>
              <a:ea typeface="Osaka" pitchFamily="48" charset="-128"/>
            </a:endParaRPr>
          </a:p>
          <a:p>
            <a:pPr marL="454025" indent="-352425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Times" pitchFamily="48" charset="0"/>
              <a:buNone/>
            </a:pPr>
            <a:endParaRPr lang="en-US" sz="3200" dirty="0" smtClean="0">
              <a:solidFill>
                <a:schemeClr val="tx2"/>
              </a:solidFill>
              <a:latin typeface="Helvetica" pitchFamily="48" charset="0"/>
              <a:ea typeface="Osaka" pitchFamily="48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5" y="4372744"/>
            <a:ext cx="12239466" cy="382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29.3|20.4|16.2|1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5|0.7|0.7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6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27727</TotalTime>
  <Pages>0</Pages>
  <Words>1353</Words>
  <Characters>0</Characters>
  <Application>Microsoft Office PowerPoint</Application>
  <PresentationFormat>Custom</PresentationFormat>
  <Lines>0</Lines>
  <Paragraphs>454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Title &amp; Subtitle</vt:lpstr>
      <vt:lpstr>Title &amp; Bullets</vt:lpstr>
      <vt:lpstr>1_Title &amp; Bullets</vt:lpstr>
      <vt:lpstr>Slide 1</vt:lpstr>
      <vt:lpstr>But first – what else is happening now</vt:lpstr>
      <vt:lpstr>Who are we?</vt:lpstr>
      <vt:lpstr>Why Mobile?</vt:lpstr>
      <vt:lpstr>Why Mobile?</vt:lpstr>
      <vt:lpstr>Why Mobile?</vt:lpstr>
      <vt:lpstr>Know Your Audience</vt:lpstr>
      <vt:lpstr>Know Your Audience</vt:lpstr>
      <vt:lpstr>Know Your Audience</vt:lpstr>
      <vt:lpstr>Know Your Audience</vt:lpstr>
      <vt:lpstr>Know Your Audience</vt:lpstr>
      <vt:lpstr>Know Your Audience</vt:lpstr>
      <vt:lpstr>Know Your Audience</vt:lpstr>
      <vt:lpstr>Know Your Audience</vt:lpstr>
      <vt:lpstr>Know Your Audience</vt:lpstr>
      <vt:lpstr>Slide 16</vt:lpstr>
      <vt:lpstr>What are your Mobile Objectives?</vt:lpstr>
      <vt:lpstr>Apps vs Mobile Web</vt:lpstr>
      <vt:lpstr>Apps vs Mobile Web</vt:lpstr>
      <vt:lpstr>Apps vs Mobile Web</vt:lpstr>
      <vt:lpstr>Apps vs Mobile Web</vt:lpstr>
      <vt:lpstr>Case Study</vt:lpstr>
      <vt:lpstr>Case Study</vt:lpstr>
      <vt:lpstr>Case Study</vt:lpstr>
      <vt:lpstr>Case Study</vt:lpstr>
      <vt:lpstr>Case Study</vt:lpstr>
      <vt:lpstr>Budget considerations</vt:lpstr>
      <vt:lpstr>Budget considerations</vt:lpstr>
      <vt:lpstr>What does it do for my business?</vt:lpstr>
      <vt:lpstr>Development Path Suggestion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guy provan</cp:lastModifiedBy>
  <cp:revision>295</cp:revision>
  <cp:lastPrinted>2009-03-26T23:36:40Z</cp:lastPrinted>
  <dcterms:modified xsi:type="dcterms:W3CDTF">2011-04-29T08:48:00Z</dcterms:modified>
</cp:coreProperties>
</file>