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257" r:id="rId4"/>
    <p:sldId id="273" r:id="rId5"/>
    <p:sldId id="274" r:id="rId6"/>
    <p:sldId id="262" r:id="rId7"/>
    <p:sldId id="275" r:id="rId8"/>
    <p:sldId id="266" r:id="rId9"/>
    <p:sldId id="264" r:id="rId10"/>
    <p:sldId id="265" r:id="rId11"/>
    <p:sldId id="267" r:id="rId12"/>
    <p:sldId id="276" r:id="rId13"/>
    <p:sldId id="281" r:id="rId14"/>
    <p:sldId id="268" r:id="rId15"/>
    <p:sldId id="283" r:id="rId16"/>
    <p:sldId id="270" r:id="rId17"/>
    <p:sldId id="269" r:id="rId18"/>
    <p:sldId id="272" r:id="rId19"/>
    <p:sldId id="284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89617" autoAdjust="0"/>
  </p:normalViewPr>
  <p:slideViewPr>
    <p:cSldViewPr snapToGrid="0" snapToObjects="1">
      <p:cViewPr varScale="1">
        <p:scale>
          <a:sx n="97" d="100"/>
          <a:sy n="97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E5B9F-DA9C-CB40-96C4-EC3CB197A84A}" type="doc">
      <dgm:prSet loTypeId="urn:microsoft.com/office/officeart/2005/8/layout/funnel1" loCatId="" qsTypeId="urn:microsoft.com/office/officeart/2005/8/quickstyle/simple5" qsCatId="simple" csTypeId="urn:microsoft.com/office/officeart/2005/8/colors/colorful1" csCatId="colorful" phldr="1"/>
      <dgm:spPr/>
    </dgm:pt>
    <dgm:pt modelId="{FEEE522F-0198-4942-AD7B-A614A0AB38F6}">
      <dgm:prSet phldrT="[Text]"/>
      <dgm:spPr/>
      <dgm:t>
        <a:bodyPr/>
        <a:lstStyle/>
        <a:p>
          <a:r>
            <a:rPr lang="en-US" dirty="0" smtClean="0"/>
            <a:t>Pay for Access</a:t>
          </a:r>
          <a:endParaRPr lang="en-US" dirty="0"/>
        </a:p>
      </dgm:t>
    </dgm:pt>
    <dgm:pt modelId="{5F0ED755-7F7F-A245-84E7-ACF4ADCCCBB3}" type="parTrans" cxnId="{613602BB-44C9-B848-9708-22B06BA7B36B}">
      <dgm:prSet/>
      <dgm:spPr/>
      <dgm:t>
        <a:bodyPr/>
        <a:lstStyle/>
        <a:p>
          <a:endParaRPr lang="en-US"/>
        </a:p>
      </dgm:t>
    </dgm:pt>
    <dgm:pt modelId="{07D7297E-52A6-AA4E-BB84-137258E2CA47}" type="sibTrans" cxnId="{613602BB-44C9-B848-9708-22B06BA7B36B}">
      <dgm:prSet/>
      <dgm:spPr/>
      <dgm:t>
        <a:bodyPr/>
        <a:lstStyle/>
        <a:p>
          <a:endParaRPr lang="en-US"/>
        </a:p>
      </dgm:t>
    </dgm:pt>
    <dgm:pt modelId="{84C0110A-5990-A24B-B44D-F8052F4A5608}">
      <dgm:prSet phldrT="[Text]"/>
      <dgm:spPr/>
      <dgm:t>
        <a:bodyPr/>
        <a:lstStyle/>
        <a:p>
          <a:r>
            <a:rPr lang="en-US" dirty="0" smtClean="0"/>
            <a:t>Profits $$$</a:t>
          </a:r>
          <a:endParaRPr lang="en-US" dirty="0"/>
        </a:p>
      </dgm:t>
    </dgm:pt>
    <dgm:pt modelId="{BAEE3A35-6C6D-9B4E-85BA-365E98F51217}" type="parTrans" cxnId="{3CC91FCF-8CB8-D943-9EDB-5E00BEB158C4}">
      <dgm:prSet/>
      <dgm:spPr/>
      <dgm:t>
        <a:bodyPr/>
        <a:lstStyle/>
        <a:p>
          <a:endParaRPr lang="en-US"/>
        </a:p>
      </dgm:t>
    </dgm:pt>
    <dgm:pt modelId="{F764BA22-914A-364B-8767-7B79A7907733}" type="sibTrans" cxnId="{3CC91FCF-8CB8-D943-9EDB-5E00BEB158C4}">
      <dgm:prSet/>
      <dgm:spPr/>
      <dgm:t>
        <a:bodyPr/>
        <a:lstStyle/>
        <a:p>
          <a:endParaRPr lang="en-US"/>
        </a:p>
      </dgm:t>
    </dgm:pt>
    <dgm:pt modelId="{A5FB1DE2-AC06-194D-BF75-AD130A82D1A8}">
      <dgm:prSet phldrT="[Text]"/>
      <dgm:spPr/>
      <dgm:t>
        <a:bodyPr/>
        <a:lstStyle/>
        <a:p>
          <a:r>
            <a:rPr lang="en-US" dirty="0" smtClean="0"/>
            <a:t>Multi-Sided Markets</a:t>
          </a:r>
          <a:endParaRPr lang="en-US" dirty="0"/>
        </a:p>
      </dgm:t>
    </dgm:pt>
    <dgm:pt modelId="{15C2BBFA-972A-D041-BA96-1D862AFB1752}" type="parTrans" cxnId="{BEB4CAC1-0341-E940-8E0D-859A2FD99889}">
      <dgm:prSet/>
      <dgm:spPr/>
      <dgm:t>
        <a:bodyPr/>
        <a:lstStyle/>
        <a:p>
          <a:endParaRPr lang="en-US"/>
        </a:p>
      </dgm:t>
    </dgm:pt>
    <dgm:pt modelId="{2D913CEA-8E8C-3847-823A-56A18ACAEE12}" type="sibTrans" cxnId="{BEB4CAC1-0341-E940-8E0D-859A2FD99889}">
      <dgm:prSet/>
      <dgm:spPr/>
      <dgm:t>
        <a:bodyPr/>
        <a:lstStyle/>
        <a:p>
          <a:endParaRPr lang="en-US"/>
        </a:p>
      </dgm:t>
    </dgm:pt>
    <dgm:pt modelId="{D9BE0D03-981C-E746-B65E-2B8D880DF26D}">
      <dgm:prSet phldrT="[Text]" custT="1"/>
      <dgm:spPr>
        <a:noFill/>
      </dgm:spPr>
      <dgm:t>
        <a:bodyPr/>
        <a:lstStyle/>
        <a:p>
          <a:endParaRPr lang="en-US" sz="800" dirty="0"/>
        </a:p>
      </dgm:t>
    </dgm:pt>
    <dgm:pt modelId="{9117D50F-EC44-DE4F-B6EF-B5625EBABF25}" type="sibTrans" cxnId="{4A4B97D4-C584-E14E-BD36-465766FE8A6F}">
      <dgm:prSet/>
      <dgm:spPr/>
      <dgm:t>
        <a:bodyPr/>
        <a:lstStyle/>
        <a:p>
          <a:endParaRPr lang="en-US"/>
        </a:p>
      </dgm:t>
    </dgm:pt>
    <dgm:pt modelId="{D3416C9F-D622-F449-B3B2-8684D7CE5962}" type="parTrans" cxnId="{4A4B97D4-C584-E14E-BD36-465766FE8A6F}">
      <dgm:prSet/>
      <dgm:spPr/>
      <dgm:t>
        <a:bodyPr/>
        <a:lstStyle/>
        <a:p>
          <a:endParaRPr lang="en-US"/>
        </a:p>
      </dgm:t>
    </dgm:pt>
    <dgm:pt modelId="{8B121E00-8396-7846-A72B-2C3CBFA3D09D}" type="pres">
      <dgm:prSet presAssocID="{A14E5B9F-DA9C-CB40-96C4-EC3CB197A84A}" presName="Name0" presStyleCnt="0">
        <dgm:presLayoutVars>
          <dgm:chMax val="4"/>
          <dgm:resizeHandles val="exact"/>
        </dgm:presLayoutVars>
      </dgm:prSet>
      <dgm:spPr/>
    </dgm:pt>
    <dgm:pt modelId="{D976C504-F5CF-1147-8E4C-B479F798ECE3}" type="pres">
      <dgm:prSet presAssocID="{A14E5B9F-DA9C-CB40-96C4-EC3CB197A84A}" presName="ellipse" presStyleLbl="trBgShp" presStyleIdx="0" presStyleCnt="1"/>
      <dgm:spPr/>
    </dgm:pt>
    <dgm:pt modelId="{E100EE3A-725F-AE42-933A-AE4764C0EE2D}" type="pres">
      <dgm:prSet presAssocID="{A14E5B9F-DA9C-CB40-96C4-EC3CB197A84A}" presName="arrow1" presStyleLbl="fgShp" presStyleIdx="0" presStyleCnt="1"/>
      <dgm:spPr/>
    </dgm:pt>
    <dgm:pt modelId="{C10158A5-DF53-7847-B51F-782AD2EE631E}" type="pres">
      <dgm:prSet presAssocID="{A14E5B9F-DA9C-CB40-96C4-EC3CB197A84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B5731-F4A4-2648-B637-A7B20C711EE5}" type="pres">
      <dgm:prSet presAssocID="{A5FB1DE2-AC06-194D-BF75-AD130A82D1A8}" presName="item1" presStyleLbl="node1" presStyleIdx="0" presStyleCnt="3" custFlipVert="0" custFlipHor="0" custScaleX="7933" custScaleY="5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C2E69-FF16-E842-84C7-D936EF9BEBB5}" type="pres">
      <dgm:prSet presAssocID="{D9BE0D03-981C-E746-B65E-2B8D880DF26D}" presName="item2" presStyleLbl="node1" presStyleIdx="1" presStyleCnt="3" custScaleX="128238" custScaleY="129933" custLinFactNeighborX="10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D9990-114B-154B-B3B4-3A9870E9C1CD}" type="pres">
      <dgm:prSet presAssocID="{84C0110A-5990-A24B-B44D-F8052F4A5608}" presName="item3" presStyleLbl="node1" presStyleIdx="2" presStyleCnt="3" custScaleX="130297" custScaleY="130254" custLinFactNeighborX="15130" custLinFactNeighborY="18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87AE4-22DB-4449-B2ED-A7CF45D3308B}" type="pres">
      <dgm:prSet presAssocID="{A14E5B9F-DA9C-CB40-96C4-EC3CB197A84A}" presName="funnel" presStyleLbl="trAlignAcc1" presStyleIdx="0" presStyleCnt="1" custScaleX="99720" custScaleY="99964"/>
      <dgm:spPr/>
    </dgm:pt>
  </dgm:ptLst>
  <dgm:cxnLst>
    <dgm:cxn modelId="{4A4B97D4-C584-E14E-BD36-465766FE8A6F}" srcId="{A14E5B9F-DA9C-CB40-96C4-EC3CB197A84A}" destId="{D9BE0D03-981C-E746-B65E-2B8D880DF26D}" srcOrd="2" destOrd="0" parTransId="{D3416C9F-D622-F449-B3B2-8684D7CE5962}" sibTransId="{9117D50F-EC44-DE4F-B6EF-B5625EBABF25}"/>
    <dgm:cxn modelId="{613602BB-44C9-B848-9708-22B06BA7B36B}" srcId="{A14E5B9F-DA9C-CB40-96C4-EC3CB197A84A}" destId="{FEEE522F-0198-4942-AD7B-A614A0AB38F6}" srcOrd="0" destOrd="0" parTransId="{5F0ED755-7F7F-A245-84E7-ACF4ADCCCBB3}" sibTransId="{07D7297E-52A6-AA4E-BB84-137258E2CA47}"/>
    <dgm:cxn modelId="{8FC899EA-DBB5-284A-B737-F70ABB1185D0}" type="presOf" srcId="{A14E5B9F-DA9C-CB40-96C4-EC3CB197A84A}" destId="{8B121E00-8396-7846-A72B-2C3CBFA3D09D}" srcOrd="0" destOrd="0" presId="urn:microsoft.com/office/officeart/2005/8/layout/funnel1"/>
    <dgm:cxn modelId="{BEB4CAC1-0341-E940-8E0D-859A2FD99889}" srcId="{A14E5B9F-DA9C-CB40-96C4-EC3CB197A84A}" destId="{A5FB1DE2-AC06-194D-BF75-AD130A82D1A8}" srcOrd="1" destOrd="0" parTransId="{15C2BBFA-972A-D041-BA96-1D862AFB1752}" sibTransId="{2D913CEA-8E8C-3847-823A-56A18ACAEE12}"/>
    <dgm:cxn modelId="{BCE23701-A1FF-BA4F-BC7B-871671B75C71}" type="presOf" srcId="{A5FB1DE2-AC06-194D-BF75-AD130A82D1A8}" destId="{6AAC2E69-FF16-E842-84C7-D936EF9BEBB5}" srcOrd="0" destOrd="0" presId="urn:microsoft.com/office/officeart/2005/8/layout/funnel1"/>
    <dgm:cxn modelId="{9F385E16-A8C5-D244-B361-9D05AB6F34F3}" type="presOf" srcId="{D9BE0D03-981C-E746-B65E-2B8D880DF26D}" destId="{F56B5731-F4A4-2648-B637-A7B20C711EE5}" srcOrd="0" destOrd="0" presId="urn:microsoft.com/office/officeart/2005/8/layout/funnel1"/>
    <dgm:cxn modelId="{015B64B7-CE66-2243-8967-DB98BECADE08}" type="presOf" srcId="{84C0110A-5990-A24B-B44D-F8052F4A5608}" destId="{C10158A5-DF53-7847-B51F-782AD2EE631E}" srcOrd="0" destOrd="0" presId="urn:microsoft.com/office/officeart/2005/8/layout/funnel1"/>
    <dgm:cxn modelId="{3CC91FCF-8CB8-D943-9EDB-5E00BEB158C4}" srcId="{A14E5B9F-DA9C-CB40-96C4-EC3CB197A84A}" destId="{84C0110A-5990-A24B-B44D-F8052F4A5608}" srcOrd="3" destOrd="0" parTransId="{BAEE3A35-6C6D-9B4E-85BA-365E98F51217}" sibTransId="{F764BA22-914A-364B-8767-7B79A7907733}"/>
    <dgm:cxn modelId="{B0DF1073-9D7A-C14F-902C-4505231DDE7A}" type="presOf" srcId="{FEEE522F-0198-4942-AD7B-A614A0AB38F6}" destId="{F91D9990-114B-154B-B3B4-3A9870E9C1CD}" srcOrd="0" destOrd="0" presId="urn:microsoft.com/office/officeart/2005/8/layout/funnel1"/>
    <dgm:cxn modelId="{5F8680E8-5FE6-2549-AB10-16191E157BEC}" type="presParOf" srcId="{8B121E00-8396-7846-A72B-2C3CBFA3D09D}" destId="{D976C504-F5CF-1147-8E4C-B479F798ECE3}" srcOrd="0" destOrd="0" presId="urn:microsoft.com/office/officeart/2005/8/layout/funnel1"/>
    <dgm:cxn modelId="{749EAEBC-AEE3-C54E-BCE6-32D60690A00E}" type="presParOf" srcId="{8B121E00-8396-7846-A72B-2C3CBFA3D09D}" destId="{E100EE3A-725F-AE42-933A-AE4764C0EE2D}" srcOrd="1" destOrd="0" presId="urn:microsoft.com/office/officeart/2005/8/layout/funnel1"/>
    <dgm:cxn modelId="{2F614800-26A7-6942-88A9-711266EC861C}" type="presParOf" srcId="{8B121E00-8396-7846-A72B-2C3CBFA3D09D}" destId="{C10158A5-DF53-7847-B51F-782AD2EE631E}" srcOrd="2" destOrd="0" presId="urn:microsoft.com/office/officeart/2005/8/layout/funnel1"/>
    <dgm:cxn modelId="{699328BA-A516-1447-952F-2911F80C48D4}" type="presParOf" srcId="{8B121E00-8396-7846-A72B-2C3CBFA3D09D}" destId="{F56B5731-F4A4-2648-B637-A7B20C711EE5}" srcOrd="3" destOrd="0" presId="urn:microsoft.com/office/officeart/2005/8/layout/funnel1"/>
    <dgm:cxn modelId="{4C3DD048-EEFF-F441-8CA4-8D10CF55FD85}" type="presParOf" srcId="{8B121E00-8396-7846-A72B-2C3CBFA3D09D}" destId="{6AAC2E69-FF16-E842-84C7-D936EF9BEBB5}" srcOrd="4" destOrd="0" presId="urn:microsoft.com/office/officeart/2005/8/layout/funnel1"/>
    <dgm:cxn modelId="{49A97D5B-9119-114D-93A7-BF6217CFF50C}" type="presParOf" srcId="{8B121E00-8396-7846-A72B-2C3CBFA3D09D}" destId="{F91D9990-114B-154B-B3B4-3A9870E9C1CD}" srcOrd="5" destOrd="0" presId="urn:microsoft.com/office/officeart/2005/8/layout/funnel1"/>
    <dgm:cxn modelId="{20BAED1D-E27D-664E-9D6F-250925866E8D}" type="presParOf" srcId="{8B121E00-8396-7846-A72B-2C3CBFA3D09D}" destId="{CCB87AE4-22DB-4449-B2ED-A7CF45D3308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DD451D-A539-0949-B033-74375F1A6491}" type="doc">
      <dgm:prSet loTypeId="urn:microsoft.com/office/officeart/2005/8/layout/matrix2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7B11BE-B10F-C346-9645-9A0979365F05}">
      <dgm:prSet phldrT="[Text]"/>
      <dgm:spPr/>
      <dgm:t>
        <a:bodyPr/>
        <a:lstStyle/>
        <a:p>
          <a:pPr algn="ctr"/>
          <a:r>
            <a:rPr lang="en-US" dirty="0" smtClean="0"/>
            <a:t>Convenience- &amp; Time-Savvy Sellers</a:t>
          </a:r>
          <a:endParaRPr lang="en-US" dirty="0"/>
        </a:p>
      </dgm:t>
    </dgm:pt>
    <dgm:pt modelId="{3E339915-A9F0-EC40-A830-B23B989BDE82}" type="parTrans" cxnId="{3CA1986E-3940-7245-B646-5CD21829DA4D}">
      <dgm:prSet/>
      <dgm:spPr/>
      <dgm:t>
        <a:bodyPr/>
        <a:lstStyle/>
        <a:p>
          <a:endParaRPr lang="en-US"/>
        </a:p>
      </dgm:t>
    </dgm:pt>
    <dgm:pt modelId="{2AF2FE96-97EC-9C4B-B94D-5ADEBBE06B68}" type="sibTrans" cxnId="{3CA1986E-3940-7245-B646-5CD21829DA4D}">
      <dgm:prSet/>
      <dgm:spPr/>
      <dgm:t>
        <a:bodyPr/>
        <a:lstStyle/>
        <a:p>
          <a:endParaRPr lang="en-US"/>
        </a:p>
      </dgm:t>
    </dgm:pt>
    <dgm:pt modelId="{3C6E0A4D-AE2A-284A-A171-2D47B5790757}">
      <dgm:prSet phldrT="[Text]"/>
      <dgm:spPr/>
      <dgm:t>
        <a:bodyPr/>
        <a:lstStyle/>
        <a:p>
          <a:pPr algn="ctr"/>
          <a:r>
            <a:rPr lang="en-US" dirty="0" smtClean="0"/>
            <a:t>Cost-Sensitive Occasional Sellers</a:t>
          </a:r>
          <a:endParaRPr lang="en-US" dirty="0"/>
        </a:p>
      </dgm:t>
    </dgm:pt>
    <dgm:pt modelId="{71C73350-F2E4-5742-810F-5DE0E7C7A8A8}" type="parTrans" cxnId="{74A1AA14-6DE7-BA4D-B098-967A113DAB72}">
      <dgm:prSet/>
      <dgm:spPr/>
      <dgm:t>
        <a:bodyPr/>
        <a:lstStyle/>
        <a:p>
          <a:endParaRPr lang="en-US"/>
        </a:p>
      </dgm:t>
    </dgm:pt>
    <dgm:pt modelId="{0CD9A6EE-6CE3-CF48-84FF-8DB46AF02B8A}" type="sibTrans" cxnId="{74A1AA14-6DE7-BA4D-B098-967A113DAB72}">
      <dgm:prSet/>
      <dgm:spPr/>
      <dgm:t>
        <a:bodyPr/>
        <a:lstStyle/>
        <a:p>
          <a:endParaRPr lang="en-US"/>
        </a:p>
      </dgm:t>
    </dgm:pt>
    <dgm:pt modelId="{F03B4F08-2188-544D-A6A8-A49CC42DC3EB}">
      <dgm:prSet phldrT="[Text]"/>
      <dgm:spPr/>
      <dgm:t>
        <a:bodyPr/>
        <a:lstStyle/>
        <a:p>
          <a:pPr algn="ctr"/>
          <a:r>
            <a:rPr lang="en-US" dirty="0" smtClean="0"/>
            <a:t>Spammers</a:t>
          </a:r>
          <a:endParaRPr lang="en-US" dirty="0"/>
        </a:p>
      </dgm:t>
    </dgm:pt>
    <dgm:pt modelId="{B9208894-A8CC-A148-B627-72F12AF23FE4}" type="parTrans" cxnId="{59D620A4-B3F7-E54E-A8F5-4A84FD15E678}">
      <dgm:prSet/>
      <dgm:spPr/>
      <dgm:t>
        <a:bodyPr/>
        <a:lstStyle/>
        <a:p>
          <a:endParaRPr lang="en-US"/>
        </a:p>
      </dgm:t>
    </dgm:pt>
    <dgm:pt modelId="{34E6638B-A7FF-0C4D-ADC2-72DF9AD55BBA}" type="sibTrans" cxnId="{59D620A4-B3F7-E54E-A8F5-4A84FD15E678}">
      <dgm:prSet/>
      <dgm:spPr/>
      <dgm:t>
        <a:bodyPr/>
        <a:lstStyle/>
        <a:p>
          <a:endParaRPr lang="en-US"/>
        </a:p>
      </dgm:t>
    </dgm:pt>
    <dgm:pt modelId="{CA69489A-06DC-E745-BA5C-E1D2F82E583C}">
      <dgm:prSet phldrT="[Text]"/>
      <dgm:spPr/>
      <dgm:t>
        <a:bodyPr/>
        <a:lstStyle/>
        <a:p>
          <a:pPr algn="ctr"/>
          <a:r>
            <a:rPr lang="en-US" dirty="0" smtClean="0"/>
            <a:t>Trade &amp; Professional Sellers</a:t>
          </a:r>
          <a:endParaRPr lang="en-US" dirty="0"/>
        </a:p>
      </dgm:t>
    </dgm:pt>
    <dgm:pt modelId="{E6B04542-2FEC-3742-8C6D-3DD61F699A15}" type="parTrans" cxnId="{1C4425E4-1BA8-5D42-AABF-3BCE6B4F7231}">
      <dgm:prSet/>
      <dgm:spPr/>
      <dgm:t>
        <a:bodyPr/>
        <a:lstStyle/>
        <a:p>
          <a:endParaRPr lang="en-US"/>
        </a:p>
      </dgm:t>
    </dgm:pt>
    <dgm:pt modelId="{9AE464F1-2B12-9B42-9533-7BED71CE0195}" type="sibTrans" cxnId="{1C4425E4-1BA8-5D42-AABF-3BCE6B4F7231}">
      <dgm:prSet/>
      <dgm:spPr/>
      <dgm:t>
        <a:bodyPr/>
        <a:lstStyle/>
        <a:p>
          <a:endParaRPr lang="en-US"/>
        </a:p>
      </dgm:t>
    </dgm:pt>
    <dgm:pt modelId="{5C8A5E61-C157-A04E-BC2A-67AB50EEC2A8}">
      <dgm:prSet phldrT="[Text]"/>
      <dgm:spPr/>
      <dgm:t>
        <a:bodyPr/>
        <a:lstStyle/>
        <a:p>
          <a:pPr algn="l"/>
          <a:r>
            <a:rPr lang="en-US" dirty="0" smtClean="0"/>
            <a:t>5% of customers</a:t>
          </a:r>
          <a:endParaRPr lang="en-US" dirty="0"/>
        </a:p>
      </dgm:t>
    </dgm:pt>
    <dgm:pt modelId="{B0465EBE-F031-AC4F-89D3-8EFBC774DDD8}" type="parTrans" cxnId="{37DAB0B4-0F56-B94A-A06D-D597FFEF3AD4}">
      <dgm:prSet/>
      <dgm:spPr/>
      <dgm:t>
        <a:bodyPr/>
        <a:lstStyle/>
        <a:p>
          <a:endParaRPr lang="en-US"/>
        </a:p>
      </dgm:t>
    </dgm:pt>
    <dgm:pt modelId="{1C731BF3-2E6A-A14F-B4BE-C24CE37930D7}" type="sibTrans" cxnId="{37DAB0B4-0F56-B94A-A06D-D597FFEF3AD4}">
      <dgm:prSet/>
      <dgm:spPr/>
      <dgm:t>
        <a:bodyPr/>
        <a:lstStyle/>
        <a:p>
          <a:endParaRPr lang="en-US"/>
        </a:p>
      </dgm:t>
    </dgm:pt>
    <dgm:pt modelId="{0CC7E9A6-4497-404D-9F44-4EE9E619F58C}">
      <dgm:prSet phldrT="[Text]"/>
      <dgm:spPr/>
      <dgm:t>
        <a:bodyPr/>
        <a:lstStyle/>
        <a:p>
          <a:pPr algn="l"/>
          <a:r>
            <a:rPr lang="en-US" dirty="0" smtClean="0"/>
            <a:t>2% of ads</a:t>
          </a:r>
          <a:endParaRPr lang="en-US" dirty="0"/>
        </a:p>
      </dgm:t>
    </dgm:pt>
    <dgm:pt modelId="{38D60275-A5B5-FE47-9EAB-D5AC78C5CF6B}" type="parTrans" cxnId="{CB1C2190-DDAC-9D47-B30F-9DF903AE9D52}">
      <dgm:prSet/>
      <dgm:spPr/>
      <dgm:t>
        <a:bodyPr/>
        <a:lstStyle/>
        <a:p>
          <a:endParaRPr lang="en-US"/>
        </a:p>
      </dgm:t>
    </dgm:pt>
    <dgm:pt modelId="{8C982B49-D4F1-9A44-9311-22EDD65EE8EA}" type="sibTrans" cxnId="{CB1C2190-DDAC-9D47-B30F-9DF903AE9D52}">
      <dgm:prSet/>
      <dgm:spPr/>
      <dgm:t>
        <a:bodyPr/>
        <a:lstStyle/>
        <a:p>
          <a:endParaRPr lang="en-US"/>
        </a:p>
      </dgm:t>
    </dgm:pt>
    <dgm:pt modelId="{1673043C-DE81-6E4F-A42A-E006D01C48BE}">
      <dgm:prSet phldrT="[Text]"/>
      <dgm:spPr/>
      <dgm:t>
        <a:bodyPr/>
        <a:lstStyle/>
        <a:p>
          <a:pPr algn="l"/>
          <a:r>
            <a:rPr lang="en-US" dirty="0" smtClean="0"/>
            <a:t>10% of customers</a:t>
          </a:r>
          <a:endParaRPr lang="en-US" dirty="0"/>
        </a:p>
      </dgm:t>
    </dgm:pt>
    <dgm:pt modelId="{BF488605-8391-7843-A582-55F5640A2D6F}" type="parTrans" cxnId="{BE356E16-04D9-8C4B-8F3F-A6562EF235B2}">
      <dgm:prSet/>
      <dgm:spPr/>
      <dgm:t>
        <a:bodyPr/>
        <a:lstStyle/>
        <a:p>
          <a:endParaRPr lang="en-US"/>
        </a:p>
      </dgm:t>
    </dgm:pt>
    <dgm:pt modelId="{A1D33E2A-B4BC-A94A-80D5-B31CD6D26953}" type="sibTrans" cxnId="{BE356E16-04D9-8C4B-8F3F-A6562EF235B2}">
      <dgm:prSet/>
      <dgm:spPr/>
      <dgm:t>
        <a:bodyPr/>
        <a:lstStyle/>
        <a:p>
          <a:endParaRPr lang="en-US"/>
        </a:p>
      </dgm:t>
    </dgm:pt>
    <dgm:pt modelId="{0555D11A-EDD4-2E4C-A28F-7D4273C48A9C}">
      <dgm:prSet phldrT="[Text]"/>
      <dgm:spPr/>
      <dgm:t>
        <a:bodyPr/>
        <a:lstStyle/>
        <a:p>
          <a:pPr algn="l"/>
          <a:r>
            <a:rPr lang="en-US" dirty="0" smtClean="0"/>
            <a:t>40% of ads</a:t>
          </a:r>
          <a:endParaRPr lang="en-US" dirty="0"/>
        </a:p>
      </dgm:t>
    </dgm:pt>
    <dgm:pt modelId="{656F1B65-011B-C04B-B587-799C03D49E46}" type="parTrans" cxnId="{2B83AF07-191D-AB41-BF68-969F9041B228}">
      <dgm:prSet/>
      <dgm:spPr/>
      <dgm:t>
        <a:bodyPr/>
        <a:lstStyle/>
        <a:p>
          <a:endParaRPr lang="en-US"/>
        </a:p>
      </dgm:t>
    </dgm:pt>
    <dgm:pt modelId="{28D6991D-70B6-D64A-AE5C-B0CEAE8741BC}" type="sibTrans" cxnId="{2B83AF07-191D-AB41-BF68-969F9041B228}">
      <dgm:prSet/>
      <dgm:spPr/>
      <dgm:t>
        <a:bodyPr/>
        <a:lstStyle/>
        <a:p>
          <a:endParaRPr lang="en-US"/>
        </a:p>
      </dgm:t>
    </dgm:pt>
    <dgm:pt modelId="{01020DC0-9499-5E48-98AE-FE31AF3E8096}">
      <dgm:prSet phldrT="[Text]"/>
      <dgm:spPr/>
      <dgm:t>
        <a:bodyPr/>
        <a:lstStyle/>
        <a:p>
          <a:pPr algn="l"/>
          <a:r>
            <a:rPr lang="en-US" dirty="0" smtClean="0"/>
            <a:t>75% of customers</a:t>
          </a:r>
          <a:endParaRPr lang="en-US" dirty="0"/>
        </a:p>
      </dgm:t>
    </dgm:pt>
    <dgm:pt modelId="{439EECFB-EAED-2C4D-BB36-C4D6823443AA}" type="parTrans" cxnId="{3B43C3D2-B825-BA4C-BDD2-E2E1D80576A9}">
      <dgm:prSet/>
      <dgm:spPr/>
      <dgm:t>
        <a:bodyPr/>
        <a:lstStyle/>
        <a:p>
          <a:endParaRPr lang="en-US"/>
        </a:p>
      </dgm:t>
    </dgm:pt>
    <dgm:pt modelId="{9A031DDC-713C-FE43-B48D-37DD4D683453}" type="sibTrans" cxnId="{3B43C3D2-B825-BA4C-BDD2-E2E1D80576A9}">
      <dgm:prSet/>
      <dgm:spPr/>
      <dgm:t>
        <a:bodyPr/>
        <a:lstStyle/>
        <a:p>
          <a:endParaRPr lang="en-US"/>
        </a:p>
      </dgm:t>
    </dgm:pt>
    <dgm:pt modelId="{910F6693-AF7A-714A-8483-164B3AFD6F37}">
      <dgm:prSet phldrT="[Text]"/>
      <dgm:spPr/>
      <dgm:t>
        <a:bodyPr/>
        <a:lstStyle/>
        <a:p>
          <a:pPr algn="l"/>
          <a:r>
            <a:rPr lang="en-US" dirty="0" smtClean="0"/>
            <a:t>18% of ads</a:t>
          </a:r>
          <a:endParaRPr lang="en-US" dirty="0"/>
        </a:p>
      </dgm:t>
    </dgm:pt>
    <dgm:pt modelId="{A61611C7-C1BF-5049-9269-9B3C5A092C42}" type="parTrans" cxnId="{F53315C7-81DC-4E44-8048-E011CAD80592}">
      <dgm:prSet/>
      <dgm:spPr/>
      <dgm:t>
        <a:bodyPr/>
        <a:lstStyle/>
        <a:p>
          <a:endParaRPr lang="en-US"/>
        </a:p>
      </dgm:t>
    </dgm:pt>
    <dgm:pt modelId="{0DAA0D99-212F-854B-BBD0-A7F0B6F4A630}" type="sibTrans" cxnId="{F53315C7-81DC-4E44-8048-E011CAD80592}">
      <dgm:prSet/>
      <dgm:spPr/>
      <dgm:t>
        <a:bodyPr/>
        <a:lstStyle/>
        <a:p>
          <a:endParaRPr lang="en-US"/>
        </a:p>
      </dgm:t>
    </dgm:pt>
    <dgm:pt modelId="{19D71C17-09CB-6849-91AA-F63ED7800E4F}">
      <dgm:prSet phldrT="[Text]"/>
      <dgm:spPr/>
      <dgm:t>
        <a:bodyPr/>
        <a:lstStyle/>
        <a:p>
          <a:pPr algn="l"/>
          <a:r>
            <a:rPr lang="en-US" dirty="0" smtClean="0"/>
            <a:t>10% of users</a:t>
          </a:r>
          <a:endParaRPr lang="en-US" dirty="0"/>
        </a:p>
      </dgm:t>
    </dgm:pt>
    <dgm:pt modelId="{E0E55762-C3EF-2646-BD9F-97393EF8B9B0}" type="parTrans" cxnId="{E74D2A76-04A1-AE40-B6E0-4D984213EFAD}">
      <dgm:prSet/>
      <dgm:spPr/>
      <dgm:t>
        <a:bodyPr/>
        <a:lstStyle/>
        <a:p>
          <a:endParaRPr lang="en-US"/>
        </a:p>
      </dgm:t>
    </dgm:pt>
    <dgm:pt modelId="{CBAC123F-AB52-1240-9CA8-F29DB392EA25}" type="sibTrans" cxnId="{E74D2A76-04A1-AE40-B6E0-4D984213EFAD}">
      <dgm:prSet/>
      <dgm:spPr/>
      <dgm:t>
        <a:bodyPr/>
        <a:lstStyle/>
        <a:p>
          <a:endParaRPr lang="en-US"/>
        </a:p>
      </dgm:t>
    </dgm:pt>
    <dgm:pt modelId="{0939DBE7-A342-1742-9A86-DA60167D945D}">
      <dgm:prSet phldrT="[Text]"/>
      <dgm:spPr/>
      <dgm:t>
        <a:bodyPr/>
        <a:lstStyle/>
        <a:p>
          <a:pPr algn="l"/>
          <a:r>
            <a:rPr lang="en-US" dirty="0" smtClean="0"/>
            <a:t>40% of ads</a:t>
          </a:r>
          <a:endParaRPr lang="en-US" dirty="0"/>
        </a:p>
      </dgm:t>
    </dgm:pt>
    <dgm:pt modelId="{C9F6AAE7-BD03-824D-AA50-B6B6ED6D198F}" type="parTrans" cxnId="{83D19832-66AE-C748-9CAB-AC5562AE000F}">
      <dgm:prSet/>
      <dgm:spPr/>
      <dgm:t>
        <a:bodyPr/>
        <a:lstStyle/>
        <a:p>
          <a:endParaRPr lang="en-US"/>
        </a:p>
      </dgm:t>
    </dgm:pt>
    <dgm:pt modelId="{651C59B1-2555-AF40-8B01-3B2AD576EE0F}" type="sibTrans" cxnId="{83D19832-66AE-C748-9CAB-AC5562AE000F}">
      <dgm:prSet/>
      <dgm:spPr/>
      <dgm:t>
        <a:bodyPr/>
        <a:lstStyle/>
        <a:p>
          <a:endParaRPr lang="en-US"/>
        </a:p>
      </dgm:t>
    </dgm:pt>
    <dgm:pt modelId="{4793C740-2567-C347-8807-19DFB4D86531}" type="pres">
      <dgm:prSet presAssocID="{1EDD451D-A539-0949-B033-74375F1A649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2A3D5-C0BE-674D-B7C5-CC5433A0CD5A}" type="pres">
      <dgm:prSet presAssocID="{1EDD451D-A539-0949-B033-74375F1A6491}" presName="axisShape" presStyleLbl="bgShp" presStyleIdx="0" presStyleCnt="1" custScaleX="144057"/>
      <dgm:spPr/>
    </dgm:pt>
    <dgm:pt modelId="{B7DA22FF-EDF6-894F-8F6E-8D4015729BF4}" type="pres">
      <dgm:prSet presAssocID="{1EDD451D-A539-0949-B033-74375F1A6491}" presName="rect1" presStyleLbl="node1" presStyleIdx="0" presStyleCnt="4" custLinFactNeighborX="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FD456-D2AA-3942-A8EC-EFE33A318FB6}" type="pres">
      <dgm:prSet presAssocID="{1EDD451D-A539-0949-B033-74375F1A649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94C1F-B0CD-354F-BCBB-790C8A367FA9}" type="pres">
      <dgm:prSet presAssocID="{1EDD451D-A539-0949-B033-74375F1A649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6DBCA-E108-374C-BC54-9D7FA15B1C02}" type="pres">
      <dgm:prSet presAssocID="{1EDD451D-A539-0949-B033-74375F1A649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AB0B4-0F56-B94A-A06D-D597FFEF3AD4}" srcId="{327B11BE-B10F-C346-9645-9A0979365F05}" destId="{5C8A5E61-C157-A04E-BC2A-67AB50EEC2A8}" srcOrd="0" destOrd="0" parTransId="{B0465EBE-F031-AC4F-89D3-8EFBC774DDD8}" sibTransId="{1C731BF3-2E6A-A14F-B4BE-C24CE37930D7}"/>
    <dgm:cxn modelId="{3B43C3D2-B825-BA4C-BDD2-E2E1D80576A9}" srcId="{3C6E0A4D-AE2A-284A-A171-2D47B5790757}" destId="{01020DC0-9499-5E48-98AE-FE31AF3E8096}" srcOrd="0" destOrd="0" parTransId="{439EECFB-EAED-2C4D-BB36-C4D6823443AA}" sibTransId="{9A031DDC-713C-FE43-B48D-37DD4D683453}"/>
    <dgm:cxn modelId="{8FD04A7A-DB41-3A42-9D62-0A7E4B5AA71B}" type="presOf" srcId="{0CC7E9A6-4497-404D-9F44-4EE9E619F58C}" destId="{B7DA22FF-EDF6-894F-8F6E-8D4015729BF4}" srcOrd="0" destOrd="2" presId="urn:microsoft.com/office/officeart/2005/8/layout/matrix2"/>
    <dgm:cxn modelId="{83D19832-66AE-C748-9CAB-AC5562AE000F}" srcId="{F03B4F08-2188-544D-A6A8-A49CC42DC3EB}" destId="{0939DBE7-A342-1742-9A86-DA60167D945D}" srcOrd="1" destOrd="0" parTransId="{C9F6AAE7-BD03-824D-AA50-B6B6ED6D198F}" sibTransId="{651C59B1-2555-AF40-8B01-3B2AD576EE0F}"/>
    <dgm:cxn modelId="{E5AFD99B-E0D0-5045-9B38-EA0F61B7C2D0}" type="presOf" srcId="{1673043C-DE81-6E4F-A42A-E006D01C48BE}" destId="{E0DFD456-D2AA-3942-A8EC-EFE33A318FB6}" srcOrd="0" destOrd="1" presId="urn:microsoft.com/office/officeart/2005/8/layout/matrix2"/>
    <dgm:cxn modelId="{CBC11DBB-9287-1947-A9E2-0277041FE097}" type="presOf" srcId="{19D71C17-09CB-6849-91AA-F63ED7800E4F}" destId="{EB36DBCA-E108-374C-BC54-9D7FA15B1C02}" srcOrd="0" destOrd="1" presId="urn:microsoft.com/office/officeart/2005/8/layout/matrix2"/>
    <dgm:cxn modelId="{2B83AF07-191D-AB41-BF68-969F9041B228}" srcId="{CA69489A-06DC-E745-BA5C-E1D2F82E583C}" destId="{0555D11A-EDD4-2E4C-A28F-7D4273C48A9C}" srcOrd="1" destOrd="0" parTransId="{656F1B65-011B-C04B-B587-799C03D49E46}" sibTransId="{28D6991D-70B6-D64A-AE5C-B0CEAE8741BC}"/>
    <dgm:cxn modelId="{74B81F30-0CDC-3040-B494-D8CA0A5D1608}" type="presOf" srcId="{0939DBE7-A342-1742-9A86-DA60167D945D}" destId="{EB36DBCA-E108-374C-BC54-9D7FA15B1C02}" srcOrd="0" destOrd="2" presId="urn:microsoft.com/office/officeart/2005/8/layout/matrix2"/>
    <dgm:cxn modelId="{029CF61A-CFA1-7E45-8F59-5AD12B7D0E66}" type="presOf" srcId="{F03B4F08-2188-544D-A6A8-A49CC42DC3EB}" destId="{EB36DBCA-E108-374C-BC54-9D7FA15B1C02}" srcOrd="0" destOrd="0" presId="urn:microsoft.com/office/officeart/2005/8/layout/matrix2"/>
    <dgm:cxn modelId="{3CA1986E-3940-7245-B646-5CD21829DA4D}" srcId="{1EDD451D-A539-0949-B033-74375F1A6491}" destId="{327B11BE-B10F-C346-9645-9A0979365F05}" srcOrd="0" destOrd="0" parTransId="{3E339915-A9F0-EC40-A830-B23B989BDE82}" sibTransId="{2AF2FE96-97EC-9C4B-B94D-5ADEBBE06B68}"/>
    <dgm:cxn modelId="{6E25B378-EC7F-224C-AE67-9BDF0B7F1FB8}" type="presOf" srcId="{910F6693-AF7A-714A-8483-164B3AFD6F37}" destId="{21B94C1F-B0CD-354F-BCBB-790C8A367FA9}" srcOrd="0" destOrd="2" presId="urn:microsoft.com/office/officeart/2005/8/layout/matrix2"/>
    <dgm:cxn modelId="{623730A4-8BA9-B349-AF68-036071D918E8}" type="presOf" srcId="{5C8A5E61-C157-A04E-BC2A-67AB50EEC2A8}" destId="{B7DA22FF-EDF6-894F-8F6E-8D4015729BF4}" srcOrd="0" destOrd="1" presId="urn:microsoft.com/office/officeart/2005/8/layout/matrix2"/>
    <dgm:cxn modelId="{58E32265-9BAD-4348-8A11-57239F0834E5}" type="presOf" srcId="{1EDD451D-A539-0949-B033-74375F1A6491}" destId="{4793C740-2567-C347-8807-19DFB4D86531}" srcOrd="0" destOrd="0" presId="urn:microsoft.com/office/officeart/2005/8/layout/matrix2"/>
    <dgm:cxn modelId="{2697F4A9-78EA-C047-AEA5-9E5AD8C8DB91}" type="presOf" srcId="{327B11BE-B10F-C346-9645-9A0979365F05}" destId="{B7DA22FF-EDF6-894F-8F6E-8D4015729BF4}" srcOrd="0" destOrd="0" presId="urn:microsoft.com/office/officeart/2005/8/layout/matrix2"/>
    <dgm:cxn modelId="{CB1C2190-DDAC-9D47-B30F-9DF903AE9D52}" srcId="{327B11BE-B10F-C346-9645-9A0979365F05}" destId="{0CC7E9A6-4497-404D-9F44-4EE9E619F58C}" srcOrd="1" destOrd="0" parTransId="{38D60275-A5B5-FE47-9EAB-D5AC78C5CF6B}" sibTransId="{8C982B49-D4F1-9A44-9311-22EDD65EE8EA}"/>
    <dgm:cxn modelId="{59D620A4-B3F7-E54E-A8F5-4A84FD15E678}" srcId="{1EDD451D-A539-0949-B033-74375F1A6491}" destId="{F03B4F08-2188-544D-A6A8-A49CC42DC3EB}" srcOrd="3" destOrd="0" parTransId="{B9208894-A8CC-A148-B627-72F12AF23FE4}" sibTransId="{34E6638B-A7FF-0C4D-ADC2-72DF9AD55BBA}"/>
    <dgm:cxn modelId="{1C4425E4-1BA8-5D42-AABF-3BCE6B4F7231}" srcId="{1EDD451D-A539-0949-B033-74375F1A6491}" destId="{CA69489A-06DC-E745-BA5C-E1D2F82E583C}" srcOrd="1" destOrd="0" parTransId="{E6B04542-2FEC-3742-8C6D-3DD61F699A15}" sibTransId="{9AE464F1-2B12-9B42-9533-7BED71CE0195}"/>
    <dgm:cxn modelId="{B1900036-7ED0-844F-BA65-C2B9E8B3710E}" type="presOf" srcId="{3C6E0A4D-AE2A-284A-A171-2D47B5790757}" destId="{21B94C1F-B0CD-354F-BCBB-790C8A367FA9}" srcOrd="0" destOrd="0" presId="urn:microsoft.com/office/officeart/2005/8/layout/matrix2"/>
    <dgm:cxn modelId="{EA1D467A-0F43-D343-BF68-BBCA41065FBB}" type="presOf" srcId="{0555D11A-EDD4-2E4C-A28F-7D4273C48A9C}" destId="{E0DFD456-D2AA-3942-A8EC-EFE33A318FB6}" srcOrd="0" destOrd="2" presId="urn:microsoft.com/office/officeart/2005/8/layout/matrix2"/>
    <dgm:cxn modelId="{B66D0E05-B1DE-AB41-82CE-02D6BC486578}" type="presOf" srcId="{01020DC0-9499-5E48-98AE-FE31AF3E8096}" destId="{21B94C1F-B0CD-354F-BCBB-790C8A367FA9}" srcOrd="0" destOrd="1" presId="urn:microsoft.com/office/officeart/2005/8/layout/matrix2"/>
    <dgm:cxn modelId="{F53315C7-81DC-4E44-8048-E011CAD80592}" srcId="{3C6E0A4D-AE2A-284A-A171-2D47B5790757}" destId="{910F6693-AF7A-714A-8483-164B3AFD6F37}" srcOrd="1" destOrd="0" parTransId="{A61611C7-C1BF-5049-9269-9B3C5A092C42}" sibTransId="{0DAA0D99-212F-854B-BBD0-A7F0B6F4A630}"/>
    <dgm:cxn modelId="{74A1AA14-6DE7-BA4D-B098-967A113DAB72}" srcId="{1EDD451D-A539-0949-B033-74375F1A6491}" destId="{3C6E0A4D-AE2A-284A-A171-2D47B5790757}" srcOrd="2" destOrd="0" parTransId="{71C73350-F2E4-5742-810F-5DE0E7C7A8A8}" sibTransId="{0CD9A6EE-6CE3-CF48-84FF-8DB46AF02B8A}"/>
    <dgm:cxn modelId="{CC043D11-A698-F74E-8405-7D10B0CDEA17}" type="presOf" srcId="{CA69489A-06DC-E745-BA5C-E1D2F82E583C}" destId="{E0DFD456-D2AA-3942-A8EC-EFE33A318FB6}" srcOrd="0" destOrd="0" presId="urn:microsoft.com/office/officeart/2005/8/layout/matrix2"/>
    <dgm:cxn modelId="{E74D2A76-04A1-AE40-B6E0-4D984213EFAD}" srcId="{F03B4F08-2188-544D-A6A8-A49CC42DC3EB}" destId="{19D71C17-09CB-6849-91AA-F63ED7800E4F}" srcOrd="0" destOrd="0" parTransId="{E0E55762-C3EF-2646-BD9F-97393EF8B9B0}" sibTransId="{CBAC123F-AB52-1240-9CA8-F29DB392EA25}"/>
    <dgm:cxn modelId="{BE356E16-04D9-8C4B-8F3F-A6562EF235B2}" srcId="{CA69489A-06DC-E745-BA5C-E1D2F82E583C}" destId="{1673043C-DE81-6E4F-A42A-E006D01C48BE}" srcOrd="0" destOrd="0" parTransId="{BF488605-8391-7843-A582-55F5640A2D6F}" sibTransId="{A1D33E2A-B4BC-A94A-80D5-B31CD6D26953}"/>
    <dgm:cxn modelId="{6C87F54D-E7EB-2340-AE14-715BE4172310}" type="presParOf" srcId="{4793C740-2567-C347-8807-19DFB4D86531}" destId="{D172A3D5-C0BE-674D-B7C5-CC5433A0CD5A}" srcOrd="0" destOrd="0" presId="urn:microsoft.com/office/officeart/2005/8/layout/matrix2"/>
    <dgm:cxn modelId="{39418754-8DD2-004E-B81C-B7EABFDB4BC2}" type="presParOf" srcId="{4793C740-2567-C347-8807-19DFB4D86531}" destId="{B7DA22FF-EDF6-894F-8F6E-8D4015729BF4}" srcOrd="1" destOrd="0" presId="urn:microsoft.com/office/officeart/2005/8/layout/matrix2"/>
    <dgm:cxn modelId="{83DED5A7-5BCE-EC40-B42E-F4A9E4E2F83D}" type="presParOf" srcId="{4793C740-2567-C347-8807-19DFB4D86531}" destId="{E0DFD456-D2AA-3942-A8EC-EFE33A318FB6}" srcOrd="2" destOrd="0" presId="urn:microsoft.com/office/officeart/2005/8/layout/matrix2"/>
    <dgm:cxn modelId="{545CEBAC-1C8E-FF44-A473-0155B882F8A0}" type="presParOf" srcId="{4793C740-2567-C347-8807-19DFB4D86531}" destId="{21B94C1F-B0CD-354F-BCBB-790C8A367FA9}" srcOrd="3" destOrd="0" presId="urn:microsoft.com/office/officeart/2005/8/layout/matrix2"/>
    <dgm:cxn modelId="{4B511128-E350-D646-B68F-835785DF7F1B}" type="presParOf" srcId="{4793C740-2567-C347-8807-19DFB4D86531}" destId="{EB36DBCA-E108-374C-BC54-9D7FA15B1C0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E5B9F-DA9C-CB40-96C4-EC3CB197A84A}" type="doc">
      <dgm:prSet loTypeId="urn:microsoft.com/office/officeart/2005/8/layout/funnel1" loCatId="" qsTypeId="urn:microsoft.com/office/officeart/2005/8/quickstyle/simple5" qsCatId="simple" csTypeId="urn:microsoft.com/office/officeart/2005/8/colors/colorful1" csCatId="colorful" phldr="1"/>
      <dgm:spPr/>
    </dgm:pt>
    <dgm:pt modelId="{FEEE522F-0198-4942-AD7B-A614A0AB38F6}">
      <dgm:prSet phldrT="[Text]"/>
      <dgm:spPr/>
      <dgm:t>
        <a:bodyPr/>
        <a:lstStyle/>
        <a:p>
          <a:r>
            <a:rPr lang="en-US" dirty="0" smtClean="0"/>
            <a:t>Multi-Sided Markets</a:t>
          </a:r>
          <a:endParaRPr lang="en-US" dirty="0"/>
        </a:p>
      </dgm:t>
    </dgm:pt>
    <dgm:pt modelId="{5F0ED755-7F7F-A245-84E7-ACF4ADCCCBB3}" type="parTrans" cxnId="{613602BB-44C9-B848-9708-22B06BA7B36B}">
      <dgm:prSet/>
      <dgm:spPr/>
      <dgm:t>
        <a:bodyPr/>
        <a:lstStyle/>
        <a:p>
          <a:endParaRPr lang="en-US"/>
        </a:p>
      </dgm:t>
    </dgm:pt>
    <dgm:pt modelId="{07D7297E-52A6-AA4E-BB84-137258E2CA47}" type="sibTrans" cxnId="{613602BB-44C9-B848-9708-22B06BA7B36B}">
      <dgm:prSet/>
      <dgm:spPr/>
      <dgm:t>
        <a:bodyPr/>
        <a:lstStyle/>
        <a:p>
          <a:endParaRPr lang="en-US"/>
        </a:p>
      </dgm:t>
    </dgm:pt>
    <dgm:pt modelId="{D9BE0D03-981C-E746-B65E-2B8D880DF26D}">
      <dgm:prSet phldrT="[Text]"/>
      <dgm:spPr/>
      <dgm:t>
        <a:bodyPr/>
        <a:lstStyle/>
        <a:p>
          <a:r>
            <a:rPr lang="en-US" dirty="0" err="1" smtClean="0"/>
            <a:t>Freemium</a:t>
          </a:r>
          <a:endParaRPr lang="en-US" dirty="0"/>
        </a:p>
      </dgm:t>
    </dgm:pt>
    <dgm:pt modelId="{D3416C9F-D622-F449-B3B2-8684D7CE5962}" type="parTrans" cxnId="{4A4B97D4-C584-E14E-BD36-465766FE8A6F}">
      <dgm:prSet/>
      <dgm:spPr/>
      <dgm:t>
        <a:bodyPr/>
        <a:lstStyle/>
        <a:p>
          <a:endParaRPr lang="en-US"/>
        </a:p>
      </dgm:t>
    </dgm:pt>
    <dgm:pt modelId="{9117D50F-EC44-DE4F-B6EF-B5625EBABF25}" type="sibTrans" cxnId="{4A4B97D4-C584-E14E-BD36-465766FE8A6F}">
      <dgm:prSet/>
      <dgm:spPr/>
      <dgm:t>
        <a:bodyPr/>
        <a:lstStyle/>
        <a:p>
          <a:endParaRPr lang="en-US"/>
        </a:p>
      </dgm:t>
    </dgm:pt>
    <dgm:pt modelId="{84C0110A-5990-A24B-B44D-F8052F4A5608}">
      <dgm:prSet phldrT="[Text]"/>
      <dgm:spPr/>
      <dgm:t>
        <a:bodyPr/>
        <a:lstStyle/>
        <a:p>
          <a:r>
            <a:rPr lang="en-US" dirty="0" smtClean="0"/>
            <a:t>Profits ?</a:t>
          </a:r>
          <a:endParaRPr lang="en-US" dirty="0"/>
        </a:p>
      </dgm:t>
    </dgm:pt>
    <dgm:pt modelId="{BAEE3A35-6C6D-9B4E-85BA-365E98F51217}" type="parTrans" cxnId="{3CC91FCF-8CB8-D943-9EDB-5E00BEB158C4}">
      <dgm:prSet/>
      <dgm:spPr/>
      <dgm:t>
        <a:bodyPr/>
        <a:lstStyle/>
        <a:p>
          <a:endParaRPr lang="en-US"/>
        </a:p>
      </dgm:t>
    </dgm:pt>
    <dgm:pt modelId="{F764BA22-914A-364B-8767-7B79A7907733}" type="sibTrans" cxnId="{3CC91FCF-8CB8-D943-9EDB-5E00BEB158C4}">
      <dgm:prSet/>
      <dgm:spPr/>
      <dgm:t>
        <a:bodyPr/>
        <a:lstStyle/>
        <a:p>
          <a:endParaRPr lang="en-US"/>
        </a:p>
      </dgm:t>
    </dgm:pt>
    <dgm:pt modelId="{8B121E00-8396-7846-A72B-2C3CBFA3D09D}" type="pres">
      <dgm:prSet presAssocID="{A14E5B9F-DA9C-CB40-96C4-EC3CB197A84A}" presName="Name0" presStyleCnt="0">
        <dgm:presLayoutVars>
          <dgm:chMax val="4"/>
          <dgm:resizeHandles val="exact"/>
        </dgm:presLayoutVars>
      </dgm:prSet>
      <dgm:spPr/>
    </dgm:pt>
    <dgm:pt modelId="{D976C504-F5CF-1147-8E4C-B479F798ECE3}" type="pres">
      <dgm:prSet presAssocID="{A14E5B9F-DA9C-CB40-96C4-EC3CB197A84A}" presName="ellipse" presStyleLbl="trBgShp" presStyleIdx="0" presStyleCnt="1"/>
      <dgm:spPr/>
    </dgm:pt>
    <dgm:pt modelId="{E100EE3A-725F-AE42-933A-AE4764C0EE2D}" type="pres">
      <dgm:prSet presAssocID="{A14E5B9F-DA9C-CB40-96C4-EC3CB197A84A}" presName="arrow1" presStyleLbl="fgShp" presStyleIdx="0" presStyleCnt="1"/>
      <dgm:spPr/>
    </dgm:pt>
    <dgm:pt modelId="{C10158A5-DF53-7847-B51F-782AD2EE631E}" type="pres">
      <dgm:prSet presAssocID="{A14E5B9F-DA9C-CB40-96C4-EC3CB197A84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96BD8-7E38-A242-B5F5-5DC7EE0FBE31}" type="pres">
      <dgm:prSet presAssocID="{D9BE0D03-981C-E746-B65E-2B8D880DF26D}" presName="item1" presStyleLbl="node1" presStyleIdx="0" presStyleCnt="2" custScaleX="85208" custScaleY="86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4D71E-6991-EA47-B769-9B403B780E12}" type="pres">
      <dgm:prSet presAssocID="{84C0110A-5990-A24B-B44D-F8052F4A5608}" presName="item2" presStyleLbl="node1" presStyleIdx="1" presStyleCnt="2" custScaleX="83960" custScaleY="86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87AE4-22DB-4449-B2ED-A7CF45D3308B}" type="pres">
      <dgm:prSet presAssocID="{A14E5B9F-DA9C-CB40-96C4-EC3CB197A84A}" presName="funnel" presStyleLbl="trAlignAcc1" presStyleIdx="0" presStyleCnt="1" custScaleX="98177" custScaleY="98773"/>
      <dgm:spPr/>
    </dgm:pt>
  </dgm:ptLst>
  <dgm:cxnLst>
    <dgm:cxn modelId="{56EEAF2F-952E-3349-A601-90D628E9B55F}" type="presOf" srcId="{A14E5B9F-DA9C-CB40-96C4-EC3CB197A84A}" destId="{8B121E00-8396-7846-A72B-2C3CBFA3D09D}" srcOrd="0" destOrd="0" presId="urn:microsoft.com/office/officeart/2005/8/layout/funnel1"/>
    <dgm:cxn modelId="{4A4B97D4-C584-E14E-BD36-465766FE8A6F}" srcId="{A14E5B9F-DA9C-CB40-96C4-EC3CB197A84A}" destId="{D9BE0D03-981C-E746-B65E-2B8D880DF26D}" srcOrd="1" destOrd="0" parTransId="{D3416C9F-D622-F449-B3B2-8684D7CE5962}" sibTransId="{9117D50F-EC44-DE4F-B6EF-B5625EBABF25}"/>
    <dgm:cxn modelId="{613602BB-44C9-B848-9708-22B06BA7B36B}" srcId="{A14E5B9F-DA9C-CB40-96C4-EC3CB197A84A}" destId="{FEEE522F-0198-4942-AD7B-A614A0AB38F6}" srcOrd="0" destOrd="0" parTransId="{5F0ED755-7F7F-A245-84E7-ACF4ADCCCBB3}" sibTransId="{07D7297E-52A6-AA4E-BB84-137258E2CA47}"/>
    <dgm:cxn modelId="{744DADA5-0236-7847-BDC1-7B93CBB9D5BB}" type="presOf" srcId="{84C0110A-5990-A24B-B44D-F8052F4A5608}" destId="{C10158A5-DF53-7847-B51F-782AD2EE631E}" srcOrd="0" destOrd="0" presId="urn:microsoft.com/office/officeart/2005/8/layout/funnel1"/>
    <dgm:cxn modelId="{B1215CFC-5569-D942-AAD0-CCC0AA9BF58A}" type="presOf" srcId="{D9BE0D03-981C-E746-B65E-2B8D880DF26D}" destId="{D3296BD8-7E38-A242-B5F5-5DC7EE0FBE31}" srcOrd="0" destOrd="0" presId="urn:microsoft.com/office/officeart/2005/8/layout/funnel1"/>
    <dgm:cxn modelId="{9E12B934-0CCB-EB49-A966-CC9A008415A4}" type="presOf" srcId="{FEEE522F-0198-4942-AD7B-A614A0AB38F6}" destId="{4774D71E-6991-EA47-B769-9B403B780E12}" srcOrd="0" destOrd="0" presId="urn:microsoft.com/office/officeart/2005/8/layout/funnel1"/>
    <dgm:cxn modelId="{3CC91FCF-8CB8-D943-9EDB-5E00BEB158C4}" srcId="{A14E5B9F-DA9C-CB40-96C4-EC3CB197A84A}" destId="{84C0110A-5990-A24B-B44D-F8052F4A5608}" srcOrd="2" destOrd="0" parTransId="{BAEE3A35-6C6D-9B4E-85BA-365E98F51217}" sibTransId="{F764BA22-914A-364B-8767-7B79A7907733}"/>
    <dgm:cxn modelId="{FD922434-A4B0-1E4E-A5E9-E84E6DA8DE3A}" type="presParOf" srcId="{8B121E00-8396-7846-A72B-2C3CBFA3D09D}" destId="{D976C504-F5CF-1147-8E4C-B479F798ECE3}" srcOrd="0" destOrd="0" presId="urn:microsoft.com/office/officeart/2005/8/layout/funnel1"/>
    <dgm:cxn modelId="{47C01658-B572-654F-B580-C46F713FCE55}" type="presParOf" srcId="{8B121E00-8396-7846-A72B-2C3CBFA3D09D}" destId="{E100EE3A-725F-AE42-933A-AE4764C0EE2D}" srcOrd="1" destOrd="0" presId="urn:microsoft.com/office/officeart/2005/8/layout/funnel1"/>
    <dgm:cxn modelId="{1CDFAEFF-773F-0F48-9859-29945BBFFF03}" type="presParOf" srcId="{8B121E00-8396-7846-A72B-2C3CBFA3D09D}" destId="{C10158A5-DF53-7847-B51F-782AD2EE631E}" srcOrd="2" destOrd="0" presId="urn:microsoft.com/office/officeart/2005/8/layout/funnel1"/>
    <dgm:cxn modelId="{55967914-70D3-D74B-B311-01DCD62F6432}" type="presParOf" srcId="{8B121E00-8396-7846-A72B-2C3CBFA3D09D}" destId="{D3296BD8-7E38-A242-B5F5-5DC7EE0FBE31}" srcOrd="3" destOrd="0" presId="urn:microsoft.com/office/officeart/2005/8/layout/funnel1"/>
    <dgm:cxn modelId="{2DEE73DB-135F-B345-8EAE-6B7B68C9BEE3}" type="presParOf" srcId="{8B121E00-8396-7846-A72B-2C3CBFA3D09D}" destId="{4774D71E-6991-EA47-B769-9B403B780E12}" srcOrd="4" destOrd="0" presId="urn:microsoft.com/office/officeart/2005/8/layout/funnel1"/>
    <dgm:cxn modelId="{A5795251-ACBF-3743-A561-B8DB6072996B}" type="presParOf" srcId="{8B121E00-8396-7846-A72B-2C3CBFA3D09D}" destId="{CCB87AE4-22DB-4449-B2ED-A7CF45D3308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D3FF3-85B1-7647-AA70-A70C8DF02D6F}" type="doc">
      <dgm:prSet loTypeId="urn:microsoft.com/office/officeart/2005/8/layout/cycle7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8450D6-6A79-E54D-9FB7-CFF0D7F33740}">
      <dgm:prSet phldrT="[Text]" custT="1"/>
      <dgm:spPr/>
      <dgm:t>
        <a:bodyPr/>
        <a:lstStyle/>
        <a:p>
          <a:r>
            <a:rPr lang="en-US" sz="1800" b="1" dirty="0" smtClean="0"/>
            <a:t>Sellers</a:t>
          </a:r>
        </a:p>
        <a:p>
          <a:r>
            <a:rPr lang="en-US" sz="1800" dirty="0" smtClean="0"/>
            <a:t> (Free | Paying )</a:t>
          </a:r>
        </a:p>
        <a:p>
          <a:endParaRPr lang="en-US" sz="1800" dirty="0"/>
        </a:p>
      </dgm:t>
    </dgm:pt>
    <dgm:pt modelId="{8ACA7C32-04D9-A24B-AB93-E748FE8522F8}" type="parTrans" cxnId="{934D8F2F-1913-3E41-85CE-18372B1EB74A}">
      <dgm:prSet/>
      <dgm:spPr/>
      <dgm:t>
        <a:bodyPr/>
        <a:lstStyle/>
        <a:p>
          <a:endParaRPr lang="en-US" sz="2000"/>
        </a:p>
      </dgm:t>
    </dgm:pt>
    <dgm:pt modelId="{38B83017-6277-094F-A0E0-2CBCAEAA5B25}" type="sibTrans" cxnId="{934D8F2F-1913-3E41-85CE-18372B1EB74A}">
      <dgm:prSet custT="1"/>
      <dgm:spPr/>
      <dgm:t>
        <a:bodyPr/>
        <a:lstStyle/>
        <a:p>
          <a:endParaRPr lang="en-US" sz="2000"/>
        </a:p>
      </dgm:t>
    </dgm:pt>
    <dgm:pt modelId="{3E615C4D-3A26-634D-95F9-0CADD4464BA9}">
      <dgm:prSet custT="1"/>
      <dgm:spPr/>
      <dgm:t>
        <a:bodyPr/>
        <a:lstStyle/>
        <a:p>
          <a:r>
            <a:rPr lang="en-US" sz="1800" b="1" dirty="0" smtClean="0"/>
            <a:t>Buyers</a:t>
          </a:r>
          <a:r>
            <a:rPr lang="en-US" sz="1800" dirty="0" smtClean="0"/>
            <a:t> (Readers)</a:t>
          </a:r>
        </a:p>
        <a:p>
          <a:endParaRPr lang="en-US" sz="1800" dirty="0"/>
        </a:p>
      </dgm:t>
    </dgm:pt>
    <dgm:pt modelId="{DBA89DA0-B6F2-FC47-AF69-88799A81281C}" type="parTrans" cxnId="{D0B87208-200C-834E-8D17-DACA90F3C949}">
      <dgm:prSet/>
      <dgm:spPr/>
      <dgm:t>
        <a:bodyPr/>
        <a:lstStyle/>
        <a:p>
          <a:endParaRPr lang="en-US" sz="2000"/>
        </a:p>
      </dgm:t>
    </dgm:pt>
    <dgm:pt modelId="{D502332D-7EA9-8A44-9CF2-74B1357457EA}" type="sibTrans" cxnId="{D0B87208-200C-834E-8D17-DACA90F3C949}">
      <dgm:prSet custT="1"/>
      <dgm:spPr/>
      <dgm:t>
        <a:bodyPr/>
        <a:lstStyle/>
        <a:p>
          <a:endParaRPr lang="en-US" sz="2000"/>
        </a:p>
      </dgm:t>
    </dgm:pt>
    <dgm:pt modelId="{FE00C5A2-FB57-AA4F-AF10-8E8BE2CF30FF}" type="pres">
      <dgm:prSet presAssocID="{3ACD3FF3-85B1-7647-AA70-A70C8DF02D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8DB35-CD8B-1A41-9C59-F0C20520239A}" type="pres">
      <dgm:prSet presAssocID="{458450D6-6A79-E54D-9FB7-CFF0D7F33740}" presName="node" presStyleLbl="node1" presStyleIdx="0" presStyleCnt="2" custScaleX="14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A3032-90FC-0043-8780-94DB40269936}" type="pres">
      <dgm:prSet presAssocID="{38B83017-6277-094F-A0E0-2CBCAEAA5B2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35F5049-D7E4-724E-A91C-9DCE7DD30E97}" type="pres">
      <dgm:prSet presAssocID="{38B83017-6277-094F-A0E0-2CBCAEAA5B2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9A87C73-9E0F-8E46-A9F4-8762A735CD20}" type="pres">
      <dgm:prSet presAssocID="{3E615C4D-3A26-634D-95F9-0CADD4464BA9}" presName="node" presStyleLbl="node1" presStyleIdx="1" presStyleCnt="2" custScaleX="23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BEE96-D3C1-7447-A6F9-17AC35EB7218}" type="pres">
      <dgm:prSet presAssocID="{D502332D-7EA9-8A44-9CF2-74B1357457E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F14084E-A288-7545-A822-57D8EE57881D}" type="pres">
      <dgm:prSet presAssocID="{D502332D-7EA9-8A44-9CF2-74B1357457EA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90CBBF31-1157-3D45-BA5B-689C2881E562}" type="presOf" srcId="{D502332D-7EA9-8A44-9CF2-74B1357457EA}" destId="{6F14084E-A288-7545-A822-57D8EE57881D}" srcOrd="1" destOrd="0" presId="urn:microsoft.com/office/officeart/2005/8/layout/cycle7"/>
    <dgm:cxn modelId="{3DA6A1C2-7F42-084F-9D9E-DDAC77DE5DCF}" type="presOf" srcId="{D502332D-7EA9-8A44-9CF2-74B1357457EA}" destId="{017BEE96-D3C1-7447-A6F9-17AC35EB7218}" srcOrd="0" destOrd="0" presId="urn:microsoft.com/office/officeart/2005/8/layout/cycle7"/>
    <dgm:cxn modelId="{CB5E817F-DC90-964F-BCF1-4230E4C74D20}" type="presOf" srcId="{3E615C4D-3A26-634D-95F9-0CADD4464BA9}" destId="{E9A87C73-9E0F-8E46-A9F4-8762A735CD20}" srcOrd="0" destOrd="0" presId="urn:microsoft.com/office/officeart/2005/8/layout/cycle7"/>
    <dgm:cxn modelId="{51CF602F-F4D5-C44A-B6EF-E1A755DD7D89}" type="presOf" srcId="{38B83017-6277-094F-A0E0-2CBCAEAA5B25}" destId="{C0BA3032-90FC-0043-8780-94DB40269936}" srcOrd="0" destOrd="0" presId="urn:microsoft.com/office/officeart/2005/8/layout/cycle7"/>
    <dgm:cxn modelId="{14900991-5D54-A248-B205-91A756C3C90B}" type="presOf" srcId="{3ACD3FF3-85B1-7647-AA70-A70C8DF02D6F}" destId="{FE00C5A2-FB57-AA4F-AF10-8E8BE2CF30FF}" srcOrd="0" destOrd="0" presId="urn:microsoft.com/office/officeart/2005/8/layout/cycle7"/>
    <dgm:cxn modelId="{AB3CA819-E4C1-514B-8D42-712060A8FE7F}" type="presOf" srcId="{38B83017-6277-094F-A0E0-2CBCAEAA5B25}" destId="{935F5049-D7E4-724E-A91C-9DCE7DD30E97}" srcOrd="1" destOrd="0" presId="urn:microsoft.com/office/officeart/2005/8/layout/cycle7"/>
    <dgm:cxn modelId="{C21B04B5-0AB7-6249-A963-C406C56C1A26}" type="presOf" srcId="{458450D6-6A79-E54D-9FB7-CFF0D7F33740}" destId="{30E8DB35-CD8B-1A41-9C59-F0C20520239A}" srcOrd="0" destOrd="0" presId="urn:microsoft.com/office/officeart/2005/8/layout/cycle7"/>
    <dgm:cxn modelId="{D0B87208-200C-834E-8D17-DACA90F3C949}" srcId="{3ACD3FF3-85B1-7647-AA70-A70C8DF02D6F}" destId="{3E615C4D-3A26-634D-95F9-0CADD4464BA9}" srcOrd="1" destOrd="0" parTransId="{DBA89DA0-B6F2-FC47-AF69-88799A81281C}" sibTransId="{D502332D-7EA9-8A44-9CF2-74B1357457EA}"/>
    <dgm:cxn modelId="{934D8F2F-1913-3E41-85CE-18372B1EB74A}" srcId="{3ACD3FF3-85B1-7647-AA70-A70C8DF02D6F}" destId="{458450D6-6A79-E54D-9FB7-CFF0D7F33740}" srcOrd="0" destOrd="0" parTransId="{8ACA7C32-04D9-A24B-AB93-E748FE8522F8}" sibTransId="{38B83017-6277-094F-A0E0-2CBCAEAA5B25}"/>
    <dgm:cxn modelId="{41180B3F-46AB-DD44-974D-3D3FD0E8A19F}" type="presParOf" srcId="{FE00C5A2-FB57-AA4F-AF10-8E8BE2CF30FF}" destId="{30E8DB35-CD8B-1A41-9C59-F0C20520239A}" srcOrd="0" destOrd="0" presId="urn:microsoft.com/office/officeart/2005/8/layout/cycle7"/>
    <dgm:cxn modelId="{CD9CBD99-63BC-9B48-9C41-72CB8143ABBB}" type="presParOf" srcId="{FE00C5A2-FB57-AA4F-AF10-8E8BE2CF30FF}" destId="{C0BA3032-90FC-0043-8780-94DB40269936}" srcOrd="1" destOrd="0" presId="urn:microsoft.com/office/officeart/2005/8/layout/cycle7"/>
    <dgm:cxn modelId="{70269724-DA92-0149-99B3-8F81BD9907E8}" type="presParOf" srcId="{C0BA3032-90FC-0043-8780-94DB40269936}" destId="{935F5049-D7E4-724E-A91C-9DCE7DD30E97}" srcOrd="0" destOrd="0" presId="urn:microsoft.com/office/officeart/2005/8/layout/cycle7"/>
    <dgm:cxn modelId="{D5D14772-28F1-AC4D-BAC4-6B4DF47C23A4}" type="presParOf" srcId="{FE00C5A2-FB57-AA4F-AF10-8E8BE2CF30FF}" destId="{E9A87C73-9E0F-8E46-A9F4-8762A735CD20}" srcOrd="2" destOrd="0" presId="urn:microsoft.com/office/officeart/2005/8/layout/cycle7"/>
    <dgm:cxn modelId="{B02485F7-8CD9-FC44-8225-A94990A9ACD3}" type="presParOf" srcId="{FE00C5A2-FB57-AA4F-AF10-8E8BE2CF30FF}" destId="{017BEE96-D3C1-7447-A6F9-17AC35EB7218}" srcOrd="3" destOrd="0" presId="urn:microsoft.com/office/officeart/2005/8/layout/cycle7"/>
    <dgm:cxn modelId="{D4BA648B-888D-BE4F-B4B8-D096C8F79022}" type="presParOf" srcId="{017BEE96-D3C1-7447-A6F9-17AC35EB7218}" destId="{6F14084E-A288-7545-A822-57D8EE57881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CD3FF3-85B1-7647-AA70-A70C8DF02D6F}" type="doc">
      <dgm:prSet loTypeId="urn:microsoft.com/office/officeart/2005/8/layout/cycle7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8450D6-6A79-E54D-9FB7-CFF0D7F33740}">
      <dgm:prSet phldrT="[Text]" custT="1"/>
      <dgm:spPr/>
      <dgm:t>
        <a:bodyPr/>
        <a:lstStyle/>
        <a:p>
          <a:r>
            <a:rPr lang="en-US" sz="1800" b="1" dirty="0" smtClean="0"/>
            <a:t>Sellers</a:t>
          </a:r>
        </a:p>
        <a:p>
          <a:r>
            <a:rPr lang="en-US" sz="1800" dirty="0" smtClean="0"/>
            <a:t> (Free | Paying )</a:t>
          </a:r>
        </a:p>
        <a:p>
          <a:endParaRPr lang="en-US" sz="1800" dirty="0"/>
        </a:p>
      </dgm:t>
    </dgm:pt>
    <dgm:pt modelId="{8ACA7C32-04D9-A24B-AB93-E748FE8522F8}" type="parTrans" cxnId="{934D8F2F-1913-3E41-85CE-18372B1EB74A}">
      <dgm:prSet/>
      <dgm:spPr/>
      <dgm:t>
        <a:bodyPr/>
        <a:lstStyle/>
        <a:p>
          <a:endParaRPr lang="en-US" sz="2000"/>
        </a:p>
      </dgm:t>
    </dgm:pt>
    <dgm:pt modelId="{38B83017-6277-094F-A0E0-2CBCAEAA5B25}" type="sibTrans" cxnId="{934D8F2F-1913-3E41-85CE-18372B1EB74A}">
      <dgm:prSet custT="1"/>
      <dgm:spPr/>
      <dgm:t>
        <a:bodyPr/>
        <a:lstStyle/>
        <a:p>
          <a:endParaRPr lang="en-US" sz="2000"/>
        </a:p>
      </dgm:t>
    </dgm:pt>
    <dgm:pt modelId="{3E615C4D-3A26-634D-95F9-0CADD4464BA9}">
      <dgm:prSet custT="1"/>
      <dgm:spPr/>
      <dgm:t>
        <a:bodyPr/>
        <a:lstStyle/>
        <a:p>
          <a:r>
            <a:rPr lang="en-US" sz="1800" b="1" dirty="0" smtClean="0"/>
            <a:t>Buyers</a:t>
          </a:r>
          <a:r>
            <a:rPr lang="en-US" sz="1800" dirty="0" smtClean="0"/>
            <a:t> (Visitors)</a:t>
          </a:r>
        </a:p>
        <a:p>
          <a:endParaRPr lang="en-US" sz="1800" dirty="0"/>
        </a:p>
      </dgm:t>
    </dgm:pt>
    <dgm:pt modelId="{DBA89DA0-B6F2-FC47-AF69-88799A81281C}" type="parTrans" cxnId="{D0B87208-200C-834E-8D17-DACA90F3C949}">
      <dgm:prSet/>
      <dgm:spPr/>
      <dgm:t>
        <a:bodyPr/>
        <a:lstStyle/>
        <a:p>
          <a:endParaRPr lang="en-US" sz="2000"/>
        </a:p>
      </dgm:t>
    </dgm:pt>
    <dgm:pt modelId="{D502332D-7EA9-8A44-9CF2-74B1357457EA}" type="sibTrans" cxnId="{D0B87208-200C-834E-8D17-DACA90F3C949}">
      <dgm:prSet custT="1"/>
      <dgm:spPr/>
      <dgm:t>
        <a:bodyPr/>
        <a:lstStyle/>
        <a:p>
          <a:endParaRPr lang="en-US" sz="2000"/>
        </a:p>
      </dgm:t>
    </dgm:pt>
    <dgm:pt modelId="{FE00C5A2-FB57-AA4F-AF10-8E8BE2CF30FF}" type="pres">
      <dgm:prSet presAssocID="{3ACD3FF3-85B1-7647-AA70-A70C8DF02D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8DB35-CD8B-1A41-9C59-F0C20520239A}" type="pres">
      <dgm:prSet presAssocID="{458450D6-6A79-E54D-9FB7-CFF0D7F33740}" presName="node" presStyleLbl="node1" presStyleIdx="0" presStyleCnt="2" custScaleX="14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A3032-90FC-0043-8780-94DB40269936}" type="pres">
      <dgm:prSet presAssocID="{38B83017-6277-094F-A0E0-2CBCAEAA5B2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35F5049-D7E4-724E-A91C-9DCE7DD30E97}" type="pres">
      <dgm:prSet presAssocID="{38B83017-6277-094F-A0E0-2CBCAEAA5B2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9A87C73-9E0F-8E46-A9F4-8762A735CD20}" type="pres">
      <dgm:prSet presAssocID="{3E615C4D-3A26-634D-95F9-0CADD4464BA9}" presName="node" presStyleLbl="node1" presStyleIdx="1" presStyleCnt="2" custScaleX="23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BEE96-D3C1-7447-A6F9-17AC35EB7218}" type="pres">
      <dgm:prSet presAssocID="{D502332D-7EA9-8A44-9CF2-74B1357457E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F14084E-A288-7545-A822-57D8EE57881D}" type="pres">
      <dgm:prSet presAssocID="{D502332D-7EA9-8A44-9CF2-74B1357457EA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01C5DA63-BDB7-E541-9EA8-B06764E61757}" type="presOf" srcId="{38B83017-6277-094F-A0E0-2CBCAEAA5B25}" destId="{935F5049-D7E4-724E-A91C-9DCE7DD30E97}" srcOrd="1" destOrd="0" presId="urn:microsoft.com/office/officeart/2005/8/layout/cycle7"/>
    <dgm:cxn modelId="{13082B17-527B-184A-846F-26CD4442A090}" type="presOf" srcId="{458450D6-6A79-E54D-9FB7-CFF0D7F33740}" destId="{30E8DB35-CD8B-1A41-9C59-F0C20520239A}" srcOrd="0" destOrd="0" presId="urn:microsoft.com/office/officeart/2005/8/layout/cycle7"/>
    <dgm:cxn modelId="{41B912D3-C528-AF4E-993D-0DE6C8A7F481}" type="presOf" srcId="{D502332D-7EA9-8A44-9CF2-74B1357457EA}" destId="{6F14084E-A288-7545-A822-57D8EE57881D}" srcOrd="1" destOrd="0" presId="urn:microsoft.com/office/officeart/2005/8/layout/cycle7"/>
    <dgm:cxn modelId="{4CC1207C-B6FB-2549-B8F4-ACE1D51C5551}" type="presOf" srcId="{38B83017-6277-094F-A0E0-2CBCAEAA5B25}" destId="{C0BA3032-90FC-0043-8780-94DB40269936}" srcOrd="0" destOrd="0" presId="urn:microsoft.com/office/officeart/2005/8/layout/cycle7"/>
    <dgm:cxn modelId="{DB3A8A60-F395-4B4E-B265-7217A0F10D26}" type="presOf" srcId="{3E615C4D-3A26-634D-95F9-0CADD4464BA9}" destId="{E9A87C73-9E0F-8E46-A9F4-8762A735CD20}" srcOrd="0" destOrd="0" presId="urn:microsoft.com/office/officeart/2005/8/layout/cycle7"/>
    <dgm:cxn modelId="{D0B87208-200C-834E-8D17-DACA90F3C949}" srcId="{3ACD3FF3-85B1-7647-AA70-A70C8DF02D6F}" destId="{3E615C4D-3A26-634D-95F9-0CADD4464BA9}" srcOrd="1" destOrd="0" parTransId="{DBA89DA0-B6F2-FC47-AF69-88799A81281C}" sibTransId="{D502332D-7EA9-8A44-9CF2-74B1357457EA}"/>
    <dgm:cxn modelId="{A15752E3-CA13-3049-BDE8-84C93BC077FA}" type="presOf" srcId="{D502332D-7EA9-8A44-9CF2-74B1357457EA}" destId="{017BEE96-D3C1-7447-A6F9-17AC35EB7218}" srcOrd="0" destOrd="0" presId="urn:microsoft.com/office/officeart/2005/8/layout/cycle7"/>
    <dgm:cxn modelId="{934D8F2F-1913-3E41-85CE-18372B1EB74A}" srcId="{3ACD3FF3-85B1-7647-AA70-A70C8DF02D6F}" destId="{458450D6-6A79-E54D-9FB7-CFF0D7F33740}" srcOrd="0" destOrd="0" parTransId="{8ACA7C32-04D9-A24B-AB93-E748FE8522F8}" sibTransId="{38B83017-6277-094F-A0E0-2CBCAEAA5B25}"/>
    <dgm:cxn modelId="{427EDBD8-39E2-B34D-94D4-0651C27DFC39}" type="presOf" srcId="{3ACD3FF3-85B1-7647-AA70-A70C8DF02D6F}" destId="{FE00C5A2-FB57-AA4F-AF10-8E8BE2CF30FF}" srcOrd="0" destOrd="0" presId="urn:microsoft.com/office/officeart/2005/8/layout/cycle7"/>
    <dgm:cxn modelId="{008D26C6-AE0D-CF45-BB10-B1EB009F1A61}" type="presParOf" srcId="{FE00C5A2-FB57-AA4F-AF10-8E8BE2CF30FF}" destId="{30E8DB35-CD8B-1A41-9C59-F0C20520239A}" srcOrd="0" destOrd="0" presId="urn:microsoft.com/office/officeart/2005/8/layout/cycle7"/>
    <dgm:cxn modelId="{782CD62B-AC64-A04C-8168-18998BE21EB5}" type="presParOf" srcId="{FE00C5A2-FB57-AA4F-AF10-8E8BE2CF30FF}" destId="{C0BA3032-90FC-0043-8780-94DB40269936}" srcOrd="1" destOrd="0" presId="urn:microsoft.com/office/officeart/2005/8/layout/cycle7"/>
    <dgm:cxn modelId="{5C9046F1-05BF-B347-B884-2C0D718B2C46}" type="presParOf" srcId="{C0BA3032-90FC-0043-8780-94DB40269936}" destId="{935F5049-D7E4-724E-A91C-9DCE7DD30E97}" srcOrd="0" destOrd="0" presId="urn:microsoft.com/office/officeart/2005/8/layout/cycle7"/>
    <dgm:cxn modelId="{2DC40C59-2C79-A440-934D-58A8455B38D8}" type="presParOf" srcId="{FE00C5A2-FB57-AA4F-AF10-8E8BE2CF30FF}" destId="{E9A87C73-9E0F-8E46-A9F4-8762A735CD20}" srcOrd="2" destOrd="0" presId="urn:microsoft.com/office/officeart/2005/8/layout/cycle7"/>
    <dgm:cxn modelId="{DD6850C2-2834-F84A-877B-E45F91E154F4}" type="presParOf" srcId="{FE00C5A2-FB57-AA4F-AF10-8E8BE2CF30FF}" destId="{017BEE96-D3C1-7447-A6F9-17AC35EB7218}" srcOrd="3" destOrd="0" presId="urn:microsoft.com/office/officeart/2005/8/layout/cycle7"/>
    <dgm:cxn modelId="{193D6E4F-85A2-D240-A198-1BFD7A1CB4BF}" type="presParOf" srcId="{017BEE96-D3C1-7447-A6F9-17AC35EB7218}" destId="{6F14084E-A288-7545-A822-57D8EE57881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CDD293-66DB-304E-8120-6FC4422A5749}" type="doc">
      <dgm:prSet loTypeId="urn:microsoft.com/office/officeart/2005/8/layout/gear1" loCatId="" qsTypeId="urn:microsoft.com/office/officeart/2005/8/quickstyle/simple5" qsCatId="simple" csTypeId="urn:microsoft.com/office/officeart/2005/8/colors/accent3_4" csCatId="accent3" phldr="1"/>
      <dgm:spPr/>
    </dgm:pt>
    <dgm:pt modelId="{1476A882-6E94-854E-9487-B1BE4C4E4344}">
      <dgm:prSet phldrT="[Text]"/>
      <dgm:spPr/>
      <dgm:t>
        <a:bodyPr/>
        <a:lstStyle/>
        <a:p>
          <a:r>
            <a:rPr lang="en-US" dirty="0" smtClean="0"/>
            <a:t>CFU</a:t>
          </a:r>
          <a:endParaRPr lang="en-US" dirty="0"/>
        </a:p>
      </dgm:t>
    </dgm:pt>
    <dgm:pt modelId="{932782B5-A633-E04B-9A07-2142D5598D99}" type="parTrans" cxnId="{4EF925AA-DC72-5E49-9CA5-4A543B22DBAB}">
      <dgm:prSet/>
      <dgm:spPr/>
      <dgm:t>
        <a:bodyPr/>
        <a:lstStyle/>
        <a:p>
          <a:endParaRPr lang="en-US"/>
        </a:p>
      </dgm:t>
    </dgm:pt>
    <dgm:pt modelId="{574A55D0-0E90-1A43-AD29-06D6AD7DA4F6}" type="sibTrans" cxnId="{4EF925AA-DC72-5E49-9CA5-4A543B22DBAB}">
      <dgm:prSet/>
      <dgm:spPr/>
      <dgm:t>
        <a:bodyPr/>
        <a:lstStyle/>
        <a:p>
          <a:endParaRPr lang="en-US"/>
        </a:p>
      </dgm:t>
    </dgm:pt>
    <dgm:pt modelId="{A753675A-0052-4B47-A38F-180EB9FFF934}">
      <dgm:prSet phldrT="[Text]"/>
      <dgm:spPr/>
      <dgm:t>
        <a:bodyPr/>
        <a:lstStyle/>
        <a:p>
          <a:r>
            <a:rPr lang="en-US" dirty="0" smtClean="0"/>
            <a:t>RPU</a:t>
          </a:r>
          <a:endParaRPr lang="en-US" dirty="0"/>
        </a:p>
      </dgm:t>
    </dgm:pt>
    <dgm:pt modelId="{84BDECAA-7C68-8942-90E3-FD7EC0225C9B}" type="parTrans" cxnId="{D9A90B53-7795-B94E-9A7E-5BE86F1B8A49}">
      <dgm:prSet/>
      <dgm:spPr/>
      <dgm:t>
        <a:bodyPr/>
        <a:lstStyle/>
        <a:p>
          <a:endParaRPr lang="en-US"/>
        </a:p>
      </dgm:t>
    </dgm:pt>
    <dgm:pt modelId="{25686E83-EDBB-4444-9BC4-9F975D470444}" type="sibTrans" cxnId="{D9A90B53-7795-B94E-9A7E-5BE86F1B8A49}">
      <dgm:prSet/>
      <dgm:spPr/>
      <dgm:t>
        <a:bodyPr/>
        <a:lstStyle/>
        <a:p>
          <a:endParaRPr lang="en-US"/>
        </a:p>
      </dgm:t>
    </dgm:pt>
    <dgm:pt modelId="{7FFE4A8F-CE49-1F40-ADB4-112DC60B3EC7}">
      <dgm:prSet phldrT="[Text]"/>
      <dgm:spPr/>
      <dgm:t>
        <a:bodyPr/>
        <a:lstStyle/>
        <a:p>
          <a:r>
            <a:rPr lang="en-US" dirty="0" smtClean="0"/>
            <a:t>CR</a:t>
          </a:r>
          <a:endParaRPr lang="en-US" dirty="0"/>
        </a:p>
      </dgm:t>
    </dgm:pt>
    <dgm:pt modelId="{8247C0D2-8847-4146-9A60-26C4C22BFC9D}" type="parTrans" cxnId="{E268B097-5E86-504A-B427-DC81B6D7B19C}">
      <dgm:prSet/>
      <dgm:spPr/>
      <dgm:t>
        <a:bodyPr/>
        <a:lstStyle/>
        <a:p>
          <a:endParaRPr lang="en-US"/>
        </a:p>
      </dgm:t>
    </dgm:pt>
    <dgm:pt modelId="{CB731039-0DC6-6748-9AC6-EAEFA1A5816D}" type="sibTrans" cxnId="{E268B097-5E86-504A-B427-DC81B6D7B19C}">
      <dgm:prSet/>
      <dgm:spPr/>
      <dgm:t>
        <a:bodyPr/>
        <a:lstStyle/>
        <a:p>
          <a:endParaRPr lang="en-US"/>
        </a:p>
      </dgm:t>
    </dgm:pt>
    <dgm:pt modelId="{357FB9B6-AF79-8E4C-9A9A-3E986986F141}" type="pres">
      <dgm:prSet presAssocID="{3CCDD293-66DB-304E-8120-6FC4422A57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070EAA1-17DC-C642-B79C-5E8BA31BFD68}" type="pres">
      <dgm:prSet presAssocID="{1476A882-6E94-854E-9487-B1BE4C4E434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21ABB-4C61-204E-8C14-733FBA544213}" type="pres">
      <dgm:prSet presAssocID="{1476A882-6E94-854E-9487-B1BE4C4E4344}" presName="gear1srcNode" presStyleLbl="node1" presStyleIdx="0" presStyleCnt="3"/>
      <dgm:spPr/>
      <dgm:t>
        <a:bodyPr/>
        <a:lstStyle/>
        <a:p>
          <a:endParaRPr lang="en-US"/>
        </a:p>
      </dgm:t>
    </dgm:pt>
    <dgm:pt modelId="{8F609E9C-72EC-4341-93A4-E741A9D05FEF}" type="pres">
      <dgm:prSet presAssocID="{1476A882-6E94-854E-9487-B1BE4C4E4344}" presName="gear1dstNode" presStyleLbl="node1" presStyleIdx="0" presStyleCnt="3"/>
      <dgm:spPr/>
      <dgm:t>
        <a:bodyPr/>
        <a:lstStyle/>
        <a:p>
          <a:endParaRPr lang="en-US"/>
        </a:p>
      </dgm:t>
    </dgm:pt>
    <dgm:pt modelId="{D74B89D5-7751-D24C-BB96-76DC4E996097}" type="pres">
      <dgm:prSet presAssocID="{A753675A-0052-4B47-A38F-180EB9FFF93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BE1FF-BAFA-4644-8C6E-84918E92BB7F}" type="pres">
      <dgm:prSet presAssocID="{A753675A-0052-4B47-A38F-180EB9FFF934}" presName="gear2srcNode" presStyleLbl="node1" presStyleIdx="1" presStyleCnt="3"/>
      <dgm:spPr/>
      <dgm:t>
        <a:bodyPr/>
        <a:lstStyle/>
        <a:p>
          <a:endParaRPr lang="en-US"/>
        </a:p>
      </dgm:t>
    </dgm:pt>
    <dgm:pt modelId="{8D84DF5D-6C24-6B45-95AE-DEAE465E953F}" type="pres">
      <dgm:prSet presAssocID="{A753675A-0052-4B47-A38F-180EB9FFF9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2E1C7B1-2FDF-294B-A889-D777ADAEF656}" type="pres">
      <dgm:prSet presAssocID="{7FFE4A8F-CE49-1F40-ADB4-112DC60B3EC7}" presName="gear3" presStyleLbl="node1" presStyleIdx="2" presStyleCnt="3"/>
      <dgm:spPr/>
      <dgm:t>
        <a:bodyPr/>
        <a:lstStyle/>
        <a:p>
          <a:endParaRPr lang="en-US"/>
        </a:p>
      </dgm:t>
    </dgm:pt>
    <dgm:pt modelId="{89478CD4-D20F-EE4E-9836-5D0197A16A85}" type="pres">
      <dgm:prSet presAssocID="{7FFE4A8F-CE49-1F40-ADB4-112DC60B3EC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B3D6D-5F70-C942-883B-CFEF498321FA}" type="pres">
      <dgm:prSet presAssocID="{7FFE4A8F-CE49-1F40-ADB4-112DC60B3EC7}" presName="gear3srcNode" presStyleLbl="node1" presStyleIdx="2" presStyleCnt="3"/>
      <dgm:spPr/>
      <dgm:t>
        <a:bodyPr/>
        <a:lstStyle/>
        <a:p>
          <a:endParaRPr lang="en-US"/>
        </a:p>
      </dgm:t>
    </dgm:pt>
    <dgm:pt modelId="{597F35AB-48FE-C346-BE86-F03D3183AFD4}" type="pres">
      <dgm:prSet presAssocID="{7FFE4A8F-CE49-1F40-ADB4-112DC60B3EC7}" presName="gear3dstNode" presStyleLbl="node1" presStyleIdx="2" presStyleCnt="3"/>
      <dgm:spPr/>
      <dgm:t>
        <a:bodyPr/>
        <a:lstStyle/>
        <a:p>
          <a:endParaRPr lang="en-US"/>
        </a:p>
      </dgm:t>
    </dgm:pt>
    <dgm:pt modelId="{DE2C1FA4-7B70-EA40-9975-92F2595FBCBC}" type="pres">
      <dgm:prSet presAssocID="{574A55D0-0E90-1A43-AD29-06D6AD7DA4F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8F371D9-527B-7E4E-955D-7A36CE7140A8}" type="pres">
      <dgm:prSet presAssocID="{25686E83-EDBB-4444-9BC4-9F975D47044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6580D7E-A7C2-0049-AD06-6E13B43FD7BE}" type="pres">
      <dgm:prSet presAssocID="{CB731039-0DC6-6748-9AC6-EAEFA1A5816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2995D39-760D-B64B-8158-661967704545}" type="presOf" srcId="{A753675A-0052-4B47-A38F-180EB9FFF934}" destId="{8D84DF5D-6C24-6B45-95AE-DEAE465E953F}" srcOrd="2" destOrd="0" presId="urn:microsoft.com/office/officeart/2005/8/layout/gear1"/>
    <dgm:cxn modelId="{9C330FB1-B271-5C4F-9E61-19847E69B236}" type="presOf" srcId="{7FFE4A8F-CE49-1F40-ADB4-112DC60B3EC7}" destId="{52E1C7B1-2FDF-294B-A889-D777ADAEF656}" srcOrd="0" destOrd="0" presId="urn:microsoft.com/office/officeart/2005/8/layout/gear1"/>
    <dgm:cxn modelId="{55E5AEA4-4781-3F4D-93D3-C4A41448C004}" type="presOf" srcId="{7FFE4A8F-CE49-1F40-ADB4-112DC60B3EC7}" destId="{597F35AB-48FE-C346-BE86-F03D3183AFD4}" srcOrd="3" destOrd="0" presId="urn:microsoft.com/office/officeart/2005/8/layout/gear1"/>
    <dgm:cxn modelId="{851BED45-EEB2-C244-8711-119F677A023D}" type="presOf" srcId="{1476A882-6E94-854E-9487-B1BE4C4E4344}" destId="{8F609E9C-72EC-4341-93A4-E741A9D05FEF}" srcOrd="2" destOrd="0" presId="urn:microsoft.com/office/officeart/2005/8/layout/gear1"/>
    <dgm:cxn modelId="{11686A24-A25D-624E-B1B4-BEBBCFAB4928}" type="presOf" srcId="{574A55D0-0E90-1A43-AD29-06D6AD7DA4F6}" destId="{DE2C1FA4-7B70-EA40-9975-92F2595FBCBC}" srcOrd="0" destOrd="0" presId="urn:microsoft.com/office/officeart/2005/8/layout/gear1"/>
    <dgm:cxn modelId="{08C3694A-7008-B64E-A59B-BA25449138C9}" type="presOf" srcId="{7FFE4A8F-CE49-1F40-ADB4-112DC60B3EC7}" destId="{957B3D6D-5F70-C942-883B-CFEF498321FA}" srcOrd="2" destOrd="0" presId="urn:microsoft.com/office/officeart/2005/8/layout/gear1"/>
    <dgm:cxn modelId="{CF552422-A279-C242-89A6-45647D91D134}" type="presOf" srcId="{7FFE4A8F-CE49-1F40-ADB4-112DC60B3EC7}" destId="{89478CD4-D20F-EE4E-9836-5D0197A16A85}" srcOrd="1" destOrd="0" presId="urn:microsoft.com/office/officeart/2005/8/layout/gear1"/>
    <dgm:cxn modelId="{01C4E17E-A096-854A-94D3-75493174D5CC}" type="presOf" srcId="{CB731039-0DC6-6748-9AC6-EAEFA1A5816D}" destId="{E6580D7E-A7C2-0049-AD06-6E13B43FD7BE}" srcOrd="0" destOrd="0" presId="urn:microsoft.com/office/officeart/2005/8/layout/gear1"/>
    <dgm:cxn modelId="{CDCB8704-E459-0847-B46B-BDC4090372B5}" type="presOf" srcId="{1476A882-6E94-854E-9487-B1BE4C4E4344}" destId="{A8C21ABB-4C61-204E-8C14-733FBA544213}" srcOrd="1" destOrd="0" presId="urn:microsoft.com/office/officeart/2005/8/layout/gear1"/>
    <dgm:cxn modelId="{89B75E69-17AA-8E45-9339-6E5CF6AC738E}" type="presOf" srcId="{1476A882-6E94-854E-9487-B1BE4C4E4344}" destId="{1070EAA1-17DC-C642-B79C-5E8BA31BFD68}" srcOrd="0" destOrd="0" presId="urn:microsoft.com/office/officeart/2005/8/layout/gear1"/>
    <dgm:cxn modelId="{C424EEFE-2EDC-C746-AD49-E051C6E0076F}" type="presOf" srcId="{A753675A-0052-4B47-A38F-180EB9FFF934}" destId="{D74B89D5-7751-D24C-BB96-76DC4E996097}" srcOrd="0" destOrd="0" presId="urn:microsoft.com/office/officeart/2005/8/layout/gear1"/>
    <dgm:cxn modelId="{0D066690-5941-2346-BCB9-DA0C14C14AF9}" type="presOf" srcId="{25686E83-EDBB-4444-9BC4-9F975D470444}" destId="{58F371D9-527B-7E4E-955D-7A36CE7140A8}" srcOrd="0" destOrd="0" presId="urn:microsoft.com/office/officeart/2005/8/layout/gear1"/>
    <dgm:cxn modelId="{D9A90B53-7795-B94E-9A7E-5BE86F1B8A49}" srcId="{3CCDD293-66DB-304E-8120-6FC4422A5749}" destId="{A753675A-0052-4B47-A38F-180EB9FFF934}" srcOrd="1" destOrd="0" parTransId="{84BDECAA-7C68-8942-90E3-FD7EC0225C9B}" sibTransId="{25686E83-EDBB-4444-9BC4-9F975D470444}"/>
    <dgm:cxn modelId="{4EF925AA-DC72-5E49-9CA5-4A543B22DBAB}" srcId="{3CCDD293-66DB-304E-8120-6FC4422A5749}" destId="{1476A882-6E94-854E-9487-B1BE4C4E4344}" srcOrd="0" destOrd="0" parTransId="{932782B5-A633-E04B-9A07-2142D5598D99}" sibTransId="{574A55D0-0E90-1A43-AD29-06D6AD7DA4F6}"/>
    <dgm:cxn modelId="{A5241AEC-6594-8547-BD03-C31D6F866D84}" type="presOf" srcId="{3CCDD293-66DB-304E-8120-6FC4422A5749}" destId="{357FB9B6-AF79-8E4C-9A9A-3E986986F141}" srcOrd="0" destOrd="0" presId="urn:microsoft.com/office/officeart/2005/8/layout/gear1"/>
    <dgm:cxn modelId="{447F4179-457F-3441-981A-F9728FB2B1E1}" type="presOf" srcId="{A753675A-0052-4B47-A38F-180EB9FFF934}" destId="{012BE1FF-BAFA-4644-8C6E-84918E92BB7F}" srcOrd="1" destOrd="0" presId="urn:microsoft.com/office/officeart/2005/8/layout/gear1"/>
    <dgm:cxn modelId="{E268B097-5E86-504A-B427-DC81B6D7B19C}" srcId="{3CCDD293-66DB-304E-8120-6FC4422A5749}" destId="{7FFE4A8F-CE49-1F40-ADB4-112DC60B3EC7}" srcOrd="2" destOrd="0" parTransId="{8247C0D2-8847-4146-9A60-26C4C22BFC9D}" sibTransId="{CB731039-0DC6-6748-9AC6-EAEFA1A5816D}"/>
    <dgm:cxn modelId="{B6833BC7-D233-2949-BF01-4A96E82A857B}" type="presParOf" srcId="{357FB9B6-AF79-8E4C-9A9A-3E986986F141}" destId="{1070EAA1-17DC-C642-B79C-5E8BA31BFD68}" srcOrd="0" destOrd="0" presId="urn:microsoft.com/office/officeart/2005/8/layout/gear1"/>
    <dgm:cxn modelId="{5346AD5E-B68F-874C-8030-79D98D1A2B35}" type="presParOf" srcId="{357FB9B6-AF79-8E4C-9A9A-3E986986F141}" destId="{A8C21ABB-4C61-204E-8C14-733FBA544213}" srcOrd="1" destOrd="0" presId="urn:microsoft.com/office/officeart/2005/8/layout/gear1"/>
    <dgm:cxn modelId="{3B9C652B-0488-DE4A-B4FB-6A7FD3B4A856}" type="presParOf" srcId="{357FB9B6-AF79-8E4C-9A9A-3E986986F141}" destId="{8F609E9C-72EC-4341-93A4-E741A9D05FEF}" srcOrd="2" destOrd="0" presId="urn:microsoft.com/office/officeart/2005/8/layout/gear1"/>
    <dgm:cxn modelId="{86B88738-89F6-E344-A0A6-D84932CE2CF9}" type="presParOf" srcId="{357FB9B6-AF79-8E4C-9A9A-3E986986F141}" destId="{D74B89D5-7751-D24C-BB96-76DC4E996097}" srcOrd="3" destOrd="0" presId="urn:microsoft.com/office/officeart/2005/8/layout/gear1"/>
    <dgm:cxn modelId="{4455BA2F-3FAE-FA44-A475-57D9EBC2150C}" type="presParOf" srcId="{357FB9B6-AF79-8E4C-9A9A-3E986986F141}" destId="{012BE1FF-BAFA-4644-8C6E-84918E92BB7F}" srcOrd="4" destOrd="0" presId="urn:microsoft.com/office/officeart/2005/8/layout/gear1"/>
    <dgm:cxn modelId="{69643C66-E10D-2242-B8EF-5009CD9F0688}" type="presParOf" srcId="{357FB9B6-AF79-8E4C-9A9A-3E986986F141}" destId="{8D84DF5D-6C24-6B45-95AE-DEAE465E953F}" srcOrd="5" destOrd="0" presId="urn:microsoft.com/office/officeart/2005/8/layout/gear1"/>
    <dgm:cxn modelId="{8E4709D5-C1B2-1243-9317-48E1BF4CD424}" type="presParOf" srcId="{357FB9B6-AF79-8E4C-9A9A-3E986986F141}" destId="{52E1C7B1-2FDF-294B-A889-D777ADAEF656}" srcOrd="6" destOrd="0" presId="urn:microsoft.com/office/officeart/2005/8/layout/gear1"/>
    <dgm:cxn modelId="{CBBC22BA-5AE0-5D45-B256-D86D62A256B2}" type="presParOf" srcId="{357FB9B6-AF79-8E4C-9A9A-3E986986F141}" destId="{89478CD4-D20F-EE4E-9836-5D0197A16A85}" srcOrd="7" destOrd="0" presId="urn:microsoft.com/office/officeart/2005/8/layout/gear1"/>
    <dgm:cxn modelId="{BC3EA6A5-AD98-3047-97FB-372AD2E81774}" type="presParOf" srcId="{357FB9B6-AF79-8E4C-9A9A-3E986986F141}" destId="{957B3D6D-5F70-C942-883B-CFEF498321FA}" srcOrd="8" destOrd="0" presId="urn:microsoft.com/office/officeart/2005/8/layout/gear1"/>
    <dgm:cxn modelId="{D2FEED7C-6A44-1C44-BBBB-476B5F221364}" type="presParOf" srcId="{357FB9B6-AF79-8E4C-9A9A-3E986986F141}" destId="{597F35AB-48FE-C346-BE86-F03D3183AFD4}" srcOrd="9" destOrd="0" presId="urn:microsoft.com/office/officeart/2005/8/layout/gear1"/>
    <dgm:cxn modelId="{98BA6DFA-4571-9F4C-A368-955E023F6562}" type="presParOf" srcId="{357FB9B6-AF79-8E4C-9A9A-3E986986F141}" destId="{DE2C1FA4-7B70-EA40-9975-92F2595FBCBC}" srcOrd="10" destOrd="0" presId="urn:microsoft.com/office/officeart/2005/8/layout/gear1"/>
    <dgm:cxn modelId="{CEC3440E-BEAE-254A-AE91-84016A67A882}" type="presParOf" srcId="{357FB9B6-AF79-8E4C-9A9A-3E986986F141}" destId="{58F371D9-527B-7E4E-955D-7A36CE7140A8}" srcOrd="11" destOrd="0" presId="urn:microsoft.com/office/officeart/2005/8/layout/gear1"/>
    <dgm:cxn modelId="{9361C912-97AD-E348-836E-6E7253E0B561}" type="presParOf" srcId="{357FB9B6-AF79-8E4C-9A9A-3E986986F141}" destId="{E6580D7E-A7C2-0049-AD06-6E13B43FD7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1A25C-2420-564C-9A46-6FEF7157DA11}" type="doc">
      <dgm:prSet loTypeId="urn:microsoft.com/office/officeart/2005/8/layout/equation1" loCatId="" qsTypeId="urn:microsoft.com/office/officeart/2005/8/quickstyle/simple4" qsCatId="simple" csTypeId="urn:microsoft.com/office/officeart/2005/8/colors/accent3_2" csCatId="accent3" phldr="1"/>
      <dgm:spPr/>
    </dgm:pt>
    <dgm:pt modelId="{5FF5D9A8-8928-FA4E-987A-F1A0FEB1B782}">
      <dgm:prSet phldrT="[Text]"/>
      <dgm:spPr/>
      <dgm:t>
        <a:bodyPr/>
        <a:lstStyle/>
        <a:p>
          <a:r>
            <a:rPr lang="en-US" dirty="0" smtClean="0"/>
            <a:t>User Acquisition Costs</a:t>
          </a:r>
          <a:endParaRPr lang="en-US" dirty="0"/>
        </a:p>
      </dgm:t>
    </dgm:pt>
    <dgm:pt modelId="{57594749-A083-7940-B62D-5173AAAF3CF2}" type="parTrans" cxnId="{ACA5B473-9AD0-1F41-944F-6BD50B62C744}">
      <dgm:prSet/>
      <dgm:spPr/>
      <dgm:t>
        <a:bodyPr/>
        <a:lstStyle/>
        <a:p>
          <a:endParaRPr lang="en-US"/>
        </a:p>
      </dgm:t>
    </dgm:pt>
    <dgm:pt modelId="{AA509D87-AEA8-DB46-A999-A2DFCEC13274}" type="sibTrans" cxnId="{ACA5B473-9AD0-1F41-944F-6BD50B62C744}">
      <dgm:prSet/>
      <dgm:spPr/>
      <dgm:t>
        <a:bodyPr/>
        <a:lstStyle/>
        <a:p>
          <a:endParaRPr lang="en-US"/>
        </a:p>
      </dgm:t>
    </dgm:pt>
    <dgm:pt modelId="{5C713DE1-A721-C040-89C9-EC299A4C3621}">
      <dgm:prSet phldrT="[Text]"/>
      <dgm:spPr/>
      <dgm:t>
        <a:bodyPr/>
        <a:lstStyle/>
        <a:p>
          <a:r>
            <a:rPr lang="en-US" dirty="0" smtClean="0"/>
            <a:t>User Servicing Costs</a:t>
          </a:r>
          <a:endParaRPr lang="en-US" dirty="0"/>
        </a:p>
      </dgm:t>
    </dgm:pt>
    <dgm:pt modelId="{7FC6C3A2-3458-7E48-AF7B-581D012DD94C}" type="parTrans" cxnId="{278E5C49-1ACA-4240-88DC-BB7CE1720D88}">
      <dgm:prSet/>
      <dgm:spPr/>
      <dgm:t>
        <a:bodyPr/>
        <a:lstStyle/>
        <a:p>
          <a:endParaRPr lang="en-US"/>
        </a:p>
      </dgm:t>
    </dgm:pt>
    <dgm:pt modelId="{F5BFBC72-FAAB-B245-BDAC-FC6344EE1A38}" type="sibTrans" cxnId="{278E5C49-1ACA-4240-88DC-BB7CE1720D88}">
      <dgm:prSet/>
      <dgm:spPr/>
      <dgm:t>
        <a:bodyPr/>
        <a:lstStyle/>
        <a:p>
          <a:endParaRPr lang="en-US"/>
        </a:p>
      </dgm:t>
    </dgm:pt>
    <dgm:pt modelId="{FD591323-B369-D048-AF64-2C75E842A1AE}">
      <dgm:prSet phldrT="[Text]"/>
      <dgm:spPr/>
      <dgm:t>
        <a:bodyPr/>
        <a:lstStyle/>
        <a:p>
          <a:r>
            <a:rPr lang="en-US" dirty="0" smtClean="0"/>
            <a:t>Total Cost / Free User</a:t>
          </a:r>
          <a:endParaRPr lang="en-US" dirty="0"/>
        </a:p>
      </dgm:t>
    </dgm:pt>
    <dgm:pt modelId="{CDE50DA5-3089-A342-883F-1DD83964D8FC}" type="parTrans" cxnId="{187DC43F-6C7E-C34C-9A7C-0CFBD172AC79}">
      <dgm:prSet/>
      <dgm:spPr/>
      <dgm:t>
        <a:bodyPr/>
        <a:lstStyle/>
        <a:p>
          <a:endParaRPr lang="en-US"/>
        </a:p>
      </dgm:t>
    </dgm:pt>
    <dgm:pt modelId="{44C238EB-0C97-C049-9646-AFB976E3328F}" type="sibTrans" cxnId="{187DC43F-6C7E-C34C-9A7C-0CFBD172AC79}">
      <dgm:prSet/>
      <dgm:spPr/>
      <dgm:t>
        <a:bodyPr/>
        <a:lstStyle/>
        <a:p>
          <a:endParaRPr lang="en-US"/>
        </a:p>
      </dgm:t>
    </dgm:pt>
    <dgm:pt modelId="{02470D57-FF7F-BD4B-9C2E-13973EE041B0}" type="pres">
      <dgm:prSet presAssocID="{56D1A25C-2420-564C-9A46-6FEF7157DA11}" presName="linearFlow" presStyleCnt="0">
        <dgm:presLayoutVars>
          <dgm:dir/>
          <dgm:resizeHandles val="exact"/>
        </dgm:presLayoutVars>
      </dgm:prSet>
      <dgm:spPr/>
    </dgm:pt>
    <dgm:pt modelId="{518E0A52-9B2F-9841-8F00-36B71ABD5A7B}" type="pres">
      <dgm:prSet presAssocID="{5FF5D9A8-8928-FA4E-987A-F1A0FEB1B7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4CA0-0687-2046-818E-05AE43E0F698}" type="pres">
      <dgm:prSet presAssocID="{AA509D87-AEA8-DB46-A999-A2DFCEC13274}" presName="spacerL" presStyleCnt="0"/>
      <dgm:spPr/>
    </dgm:pt>
    <dgm:pt modelId="{B7C5F269-B153-7D4E-8A33-3178F2B89280}" type="pres">
      <dgm:prSet presAssocID="{AA509D87-AEA8-DB46-A999-A2DFCEC1327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E3BCC26-AD3E-1242-8254-ECF43E092889}" type="pres">
      <dgm:prSet presAssocID="{AA509D87-AEA8-DB46-A999-A2DFCEC13274}" presName="spacerR" presStyleCnt="0"/>
      <dgm:spPr/>
    </dgm:pt>
    <dgm:pt modelId="{E1618EA6-32FB-6E48-8504-F49094F7D544}" type="pres">
      <dgm:prSet presAssocID="{5C713DE1-A721-C040-89C9-EC299A4C36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D0D44-909D-964B-98D8-2F7389A80D24}" type="pres">
      <dgm:prSet presAssocID="{F5BFBC72-FAAB-B245-BDAC-FC6344EE1A38}" presName="spacerL" presStyleCnt="0"/>
      <dgm:spPr/>
    </dgm:pt>
    <dgm:pt modelId="{79D91C5C-0563-5849-B438-8E4BA7581D72}" type="pres">
      <dgm:prSet presAssocID="{F5BFBC72-FAAB-B245-BDAC-FC6344EE1A3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407659-2517-174D-816C-A5C31D24E65D}" type="pres">
      <dgm:prSet presAssocID="{F5BFBC72-FAAB-B245-BDAC-FC6344EE1A38}" presName="spacerR" presStyleCnt="0"/>
      <dgm:spPr/>
    </dgm:pt>
    <dgm:pt modelId="{7FDAC663-81A7-F948-BDDA-1102A6B7FE8C}" type="pres">
      <dgm:prSet presAssocID="{FD591323-B369-D048-AF64-2C75E842A1AE}" presName="node" presStyleLbl="node1" presStyleIdx="2" presStyleCnt="3" custLinFactNeighborX="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7C4B7-D10D-A044-8FD0-422BAF8F2170}" type="presOf" srcId="{FD591323-B369-D048-AF64-2C75E842A1AE}" destId="{7FDAC663-81A7-F948-BDDA-1102A6B7FE8C}" srcOrd="0" destOrd="0" presId="urn:microsoft.com/office/officeart/2005/8/layout/equation1"/>
    <dgm:cxn modelId="{BFE51D7A-926E-3A45-B1BD-577BDE7352F6}" type="presOf" srcId="{F5BFBC72-FAAB-B245-BDAC-FC6344EE1A38}" destId="{79D91C5C-0563-5849-B438-8E4BA7581D72}" srcOrd="0" destOrd="0" presId="urn:microsoft.com/office/officeart/2005/8/layout/equation1"/>
    <dgm:cxn modelId="{278E5C49-1ACA-4240-88DC-BB7CE1720D88}" srcId="{56D1A25C-2420-564C-9A46-6FEF7157DA11}" destId="{5C713DE1-A721-C040-89C9-EC299A4C3621}" srcOrd="1" destOrd="0" parTransId="{7FC6C3A2-3458-7E48-AF7B-581D012DD94C}" sibTransId="{F5BFBC72-FAAB-B245-BDAC-FC6344EE1A38}"/>
    <dgm:cxn modelId="{43C6F72C-34B5-754D-B879-AF22C074FBC6}" type="presOf" srcId="{56D1A25C-2420-564C-9A46-6FEF7157DA11}" destId="{02470D57-FF7F-BD4B-9C2E-13973EE041B0}" srcOrd="0" destOrd="0" presId="urn:microsoft.com/office/officeart/2005/8/layout/equation1"/>
    <dgm:cxn modelId="{187DC43F-6C7E-C34C-9A7C-0CFBD172AC79}" srcId="{56D1A25C-2420-564C-9A46-6FEF7157DA11}" destId="{FD591323-B369-D048-AF64-2C75E842A1AE}" srcOrd="2" destOrd="0" parTransId="{CDE50DA5-3089-A342-883F-1DD83964D8FC}" sibTransId="{44C238EB-0C97-C049-9646-AFB976E3328F}"/>
    <dgm:cxn modelId="{9782DC4F-C11F-D14A-B230-D0F61AF56F9D}" type="presOf" srcId="{5C713DE1-A721-C040-89C9-EC299A4C3621}" destId="{E1618EA6-32FB-6E48-8504-F49094F7D544}" srcOrd="0" destOrd="0" presId="urn:microsoft.com/office/officeart/2005/8/layout/equation1"/>
    <dgm:cxn modelId="{2C331FEE-6AE5-6848-9880-C79D70A60C28}" type="presOf" srcId="{AA509D87-AEA8-DB46-A999-A2DFCEC13274}" destId="{B7C5F269-B153-7D4E-8A33-3178F2B89280}" srcOrd="0" destOrd="0" presId="urn:microsoft.com/office/officeart/2005/8/layout/equation1"/>
    <dgm:cxn modelId="{ACA5B473-9AD0-1F41-944F-6BD50B62C744}" srcId="{56D1A25C-2420-564C-9A46-6FEF7157DA11}" destId="{5FF5D9A8-8928-FA4E-987A-F1A0FEB1B782}" srcOrd="0" destOrd="0" parTransId="{57594749-A083-7940-B62D-5173AAAF3CF2}" sibTransId="{AA509D87-AEA8-DB46-A999-A2DFCEC13274}"/>
    <dgm:cxn modelId="{59A890BC-1117-B34A-8C2B-2E3B27D9B71E}" type="presOf" srcId="{5FF5D9A8-8928-FA4E-987A-F1A0FEB1B782}" destId="{518E0A52-9B2F-9841-8F00-36B71ABD5A7B}" srcOrd="0" destOrd="0" presId="urn:microsoft.com/office/officeart/2005/8/layout/equation1"/>
    <dgm:cxn modelId="{B1251D51-D671-644F-9CF0-EA991CE2B21E}" type="presParOf" srcId="{02470D57-FF7F-BD4B-9C2E-13973EE041B0}" destId="{518E0A52-9B2F-9841-8F00-36B71ABD5A7B}" srcOrd="0" destOrd="0" presId="urn:microsoft.com/office/officeart/2005/8/layout/equation1"/>
    <dgm:cxn modelId="{FBA0E637-196F-474A-8CC4-696CE4CCFAE8}" type="presParOf" srcId="{02470D57-FF7F-BD4B-9C2E-13973EE041B0}" destId="{B5744CA0-0687-2046-818E-05AE43E0F698}" srcOrd="1" destOrd="0" presId="urn:microsoft.com/office/officeart/2005/8/layout/equation1"/>
    <dgm:cxn modelId="{D14E0E45-43EF-8047-A4D8-40E91F1FC2F4}" type="presParOf" srcId="{02470D57-FF7F-BD4B-9C2E-13973EE041B0}" destId="{B7C5F269-B153-7D4E-8A33-3178F2B89280}" srcOrd="2" destOrd="0" presId="urn:microsoft.com/office/officeart/2005/8/layout/equation1"/>
    <dgm:cxn modelId="{B693998E-2AA1-3E41-81A1-D58B93488912}" type="presParOf" srcId="{02470D57-FF7F-BD4B-9C2E-13973EE041B0}" destId="{0E3BCC26-AD3E-1242-8254-ECF43E092889}" srcOrd="3" destOrd="0" presId="urn:microsoft.com/office/officeart/2005/8/layout/equation1"/>
    <dgm:cxn modelId="{A8505E41-7F8C-9C4A-8670-9ADA5FBAA8A0}" type="presParOf" srcId="{02470D57-FF7F-BD4B-9C2E-13973EE041B0}" destId="{E1618EA6-32FB-6E48-8504-F49094F7D544}" srcOrd="4" destOrd="0" presId="urn:microsoft.com/office/officeart/2005/8/layout/equation1"/>
    <dgm:cxn modelId="{3FD574A5-B802-194E-86F6-A1E85DB25E6B}" type="presParOf" srcId="{02470D57-FF7F-BD4B-9C2E-13973EE041B0}" destId="{166D0D44-909D-964B-98D8-2F7389A80D24}" srcOrd="5" destOrd="0" presId="urn:microsoft.com/office/officeart/2005/8/layout/equation1"/>
    <dgm:cxn modelId="{2A1EFC07-0C6B-7143-A3A0-6E6F3A194DDA}" type="presParOf" srcId="{02470D57-FF7F-BD4B-9C2E-13973EE041B0}" destId="{79D91C5C-0563-5849-B438-8E4BA7581D72}" srcOrd="6" destOrd="0" presId="urn:microsoft.com/office/officeart/2005/8/layout/equation1"/>
    <dgm:cxn modelId="{789EAAC0-2604-F440-8B6D-F979ADDF3A7E}" type="presParOf" srcId="{02470D57-FF7F-BD4B-9C2E-13973EE041B0}" destId="{30407659-2517-174D-816C-A5C31D24E65D}" srcOrd="7" destOrd="0" presId="urn:microsoft.com/office/officeart/2005/8/layout/equation1"/>
    <dgm:cxn modelId="{9BBF88F0-81C4-CC46-8176-E9636C1D0B9C}" type="presParOf" srcId="{02470D57-FF7F-BD4B-9C2E-13973EE041B0}" destId="{7FDAC663-81A7-F948-BDDA-1102A6B7FE8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578A04-FBE8-C042-94B0-19E29CD5B64E}" type="doc">
      <dgm:prSet loTypeId="urn:microsoft.com/office/officeart/2005/8/layout/pyramid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4CEB43-CEAF-2D40-AA63-2EA4A57F2B23}">
      <dgm:prSet phldrT="[Text]" custT="1"/>
      <dgm:spPr/>
      <dgm:t>
        <a:bodyPr/>
        <a:lstStyle/>
        <a:p>
          <a:r>
            <a:rPr lang="en-US" sz="1400" dirty="0" smtClean="0"/>
            <a:t>TV</a:t>
          </a:r>
          <a:endParaRPr lang="en-US" sz="1400" dirty="0"/>
        </a:p>
      </dgm:t>
    </dgm:pt>
    <dgm:pt modelId="{D20F2519-ECCB-8E46-A3EF-D75D022EF4D3}" type="parTrans" cxnId="{4ABC0E4E-031B-FF40-8702-40BFD5F6FA61}">
      <dgm:prSet/>
      <dgm:spPr/>
      <dgm:t>
        <a:bodyPr/>
        <a:lstStyle/>
        <a:p>
          <a:endParaRPr lang="en-US"/>
        </a:p>
      </dgm:t>
    </dgm:pt>
    <dgm:pt modelId="{06C07E91-A9F9-0C49-84A5-96969E4AD76C}" type="sibTrans" cxnId="{4ABC0E4E-031B-FF40-8702-40BFD5F6FA61}">
      <dgm:prSet/>
      <dgm:spPr/>
      <dgm:t>
        <a:bodyPr/>
        <a:lstStyle/>
        <a:p>
          <a:endParaRPr lang="en-US"/>
        </a:p>
      </dgm:t>
    </dgm:pt>
    <dgm:pt modelId="{18A8F465-321B-E240-8D4F-8640F4B38169}">
      <dgm:prSet phldrT="[Text]" custT="1"/>
      <dgm:spPr/>
      <dgm:t>
        <a:bodyPr/>
        <a:lstStyle/>
        <a:p>
          <a:r>
            <a:rPr lang="en-US" sz="1000" dirty="0" smtClean="0"/>
            <a:t>Expensive  (CPA = $0.5-1.2)</a:t>
          </a:r>
          <a:endParaRPr lang="en-US" sz="1000" dirty="0"/>
        </a:p>
      </dgm:t>
    </dgm:pt>
    <dgm:pt modelId="{83A9B20C-3644-7D4B-859B-1324A606EE47}" type="parTrans" cxnId="{8A9EA2CB-ECD5-5F4D-89F3-4E91C75AB02F}">
      <dgm:prSet/>
      <dgm:spPr/>
      <dgm:t>
        <a:bodyPr/>
        <a:lstStyle/>
        <a:p>
          <a:endParaRPr lang="en-US"/>
        </a:p>
      </dgm:t>
    </dgm:pt>
    <dgm:pt modelId="{9B03A1F2-7795-C642-9523-9152A0D4CF8F}" type="sibTrans" cxnId="{8A9EA2CB-ECD5-5F4D-89F3-4E91C75AB02F}">
      <dgm:prSet/>
      <dgm:spPr/>
      <dgm:t>
        <a:bodyPr/>
        <a:lstStyle/>
        <a:p>
          <a:endParaRPr lang="en-US"/>
        </a:p>
      </dgm:t>
    </dgm:pt>
    <dgm:pt modelId="{B16006A0-FAC1-A640-BB93-366E1AE0124F}">
      <dgm:prSet phldrT="[Text]" custT="1"/>
      <dgm:spPr/>
      <dgm:t>
        <a:bodyPr/>
        <a:lstStyle/>
        <a:p>
          <a:r>
            <a:rPr lang="en-US" sz="1000" dirty="0" smtClean="0"/>
            <a:t>Fast</a:t>
          </a:r>
          <a:endParaRPr lang="en-US" sz="1000" dirty="0"/>
        </a:p>
      </dgm:t>
    </dgm:pt>
    <dgm:pt modelId="{4B49B0BF-3F3F-A04B-9EEE-DC246E75E9B2}" type="parTrans" cxnId="{34778AA8-8CCB-4341-B957-EE22F0B5898B}">
      <dgm:prSet/>
      <dgm:spPr/>
      <dgm:t>
        <a:bodyPr/>
        <a:lstStyle/>
        <a:p>
          <a:endParaRPr lang="en-US"/>
        </a:p>
      </dgm:t>
    </dgm:pt>
    <dgm:pt modelId="{4ED13233-E029-6642-8748-BD123FEEEA5E}" type="sibTrans" cxnId="{34778AA8-8CCB-4341-B957-EE22F0B5898B}">
      <dgm:prSet/>
      <dgm:spPr/>
      <dgm:t>
        <a:bodyPr/>
        <a:lstStyle/>
        <a:p>
          <a:endParaRPr lang="en-US"/>
        </a:p>
      </dgm:t>
    </dgm:pt>
    <dgm:pt modelId="{886C678C-EDDF-144F-AFDA-2A4FA6545BB4}">
      <dgm:prSet phldrT="[Text]"/>
      <dgm:spPr/>
      <dgm:t>
        <a:bodyPr/>
        <a:lstStyle/>
        <a:p>
          <a:r>
            <a:rPr lang="en-US" dirty="0" smtClean="0"/>
            <a:t>SEO</a:t>
          </a:r>
          <a:endParaRPr lang="en-US" dirty="0"/>
        </a:p>
      </dgm:t>
    </dgm:pt>
    <dgm:pt modelId="{A2E3416C-5F07-D54F-A81C-BE0220D51F9C}" type="parTrans" cxnId="{3BF7AEBE-AC27-7048-ADFD-EE7AD19ACD77}">
      <dgm:prSet/>
      <dgm:spPr/>
      <dgm:t>
        <a:bodyPr/>
        <a:lstStyle/>
        <a:p>
          <a:endParaRPr lang="en-US"/>
        </a:p>
      </dgm:t>
    </dgm:pt>
    <dgm:pt modelId="{788AF8CD-DF02-0849-8976-D500227BE8DE}" type="sibTrans" cxnId="{3BF7AEBE-AC27-7048-ADFD-EE7AD19ACD77}">
      <dgm:prSet/>
      <dgm:spPr/>
      <dgm:t>
        <a:bodyPr/>
        <a:lstStyle/>
        <a:p>
          <a:endParaRPr lang="en-US"/>
        </a:p>
      </dgm:t>
    </dgm:pt>
    <dgm:pt modelId="{7FF9791C-4A39-3F4E-98D4-8FD7333398AB}">
      <dgm:prSet phldrT="[Text]" custT="1"/>
      <dgm:spPr/>
      <dgm:t>
        <a:bodyPr/>
        <a:lstStyle/>
        <a:p>
          <a:r>
            <a:rPr lang="en-US" sz="1000" dirty="0" smtClean="0"/>
            <a:t>Very Cheap (CPA = $0.01)</a:t>
          </a:r>
          <a:endParaRPr lang="en-US" sz="1000" dirty="0"/>
        </a:p>
      </dgm:t>
    </dgm:pt>
    <dgm:pt modelId="{27766F83-36FB-334D-BEF4-CF6EF1DADAAA}" type="parTrans" cxnId="{B2320CF9-3E53-1C43-ABB4-F9A14B960241}">
      <dgm:prSet/>
      <dgm:spPr/>
      <dgm:t>
        <a:bodyPr/>
        <a:lstStyle/>
        <a:p>
          <a:endParaRPr lang="en-US"/>
        </a:p>
      </dgm:t>
    </dgm:pt>
    <dgm:pt modelId="{54D8CDF0-F27E-294F-BBB1-75937EA53768}" type="sibTrans" cxnId="{B2320CF9-3E53-1C43-ABB4-F9A14B960241}">
      <dgm:prSet/>
      <dgm:spPr/>
      <dgm:t>
        <a:bodyPr/>
        <a:lstStyle/>
        <a:p>
          <a:endParaRPr lang="en-US"/>
        </a:p>
      </dgm:t>
    </dgm:pt>
    <dgm:pt modelId="{A315FDCE-52CA-8049-8CB6-52531E8EA068}">
      <dgm:prSet phldrT="[Text]" custT="1"/>
      <dgm:spPr/>
      <dgm:t>
        <a:bodyPr/>
        <a:lstStyle/>
        <a:p>
          <a:r>
            <a:rPr lang="en-US" sz="1000" dirty="0" smtClean="0"/>
            <a:t>ROI grows over time</a:t>
          </a:r>
          <a:endParaRPr lang="en-US" sz="1000" dirty="0"/>
        </a:p>
      </dgm:t>
    </dgm:pt>
    <dgm:pt modelId="{F3C6248C-22E1-1A46-8DDC-2EB92A09CCDF}" type="parTrans" cxnId="{7DE0553D-DC8C-B848-8AC2-7BC659813231}">
      <dgm:prSet/>
      <dgm:spPr/>
      <dgm:t>
        <a:bodyPr/>
        <a:lstStyle/>
        <a:p>
          <a:endParaRPr lang="en-US"/>
        </a:p>
      </dgm:t>
    </dgm:pt>
    <dgm:pt modelId="{82B4287C-28CC-4B44-A6B1-446EB8E4BBDA}" type="sibTrans" cxnId="{7DE0553D-DC8C-B848-8AC2-7BC659813231}">
      <dgm:prSet/>
      <dgm:spPr/>
      <dgm:t>
        <a:bodyPr/>
        <a:lstStyle/>
        <a:p>
          <a:endParaRPr lang="en-US"/>
        </a:p>
      </dgm:t>
    </dgm:pt>
    <dgm:pt modelId="{CC710AA8-5572-DE4A-8DC3-ACAAFF3F39E2}">
      <dgm:prSet phldrT="[Text]" custT="1"/>
      <dgm:spPr/>
      <dgm:t>
        <a:bodyPr/>
        <a:lstStyle/>
        <a:p>
          <a:r>
            <a:rPr lang="en-US" sz="1000" dirty="0" smtClean="0"/>
            <a:t>Slow</a:t>
          </a:r>
          <a:endParaRPr lang="en-US" sz="1000" dirty="0"/>
        </a:p>
      </dgm:t>
    </dgm:pt>
    <dgm:pt modelId="{18063CD1-962D-524B-B1D2-AE67B44BB9D0}" type="parTrans" cxnId="{4B3D57BB-A862-F040-889C-BF2000EC6BA1}">
      <dgm:prSet/>
      <dgm:spPr/>
      <dgm:t>
        <a:bodyPr/>
        <a:lstStyle/>
        <a:p>
          <a:endParaRPr lang="en-US"/>
        </a:p>
      </dgm:t>
    </dgm:pt>
    <dgm:pt modelId="{44F83044-1AE3-2647-86A6-2AF4F9B55F8B}" type="sibTrans" cxnId="{4B3D57BB-A862-F040-889C-BF2000EC6BA1}">
      <dgm:prSet/>
      <dgm:spPr/>
      <dgm:t>
        <a:bodyPr/>
        <a:lstStyle/>
        <a:p>
          <a:endParaRPr lang="en-US"/>
        </a:p>
      </dgm:t>
    </dgm:pt>
    <dgm:pt modelId="{89E414AF-4057-E145-B2A2-E8CDA8AA983F}">
      <dgm:prSet custT="1"/>
      <dgm:spPr/>
      <dgm:t>
        <a:bodyPr/>
        <a:lstStyle/>
        <a:p>
          <a:r>
            <a:rPr lang="en-US" sz="1000" dirty="0" smtClean="0"/>
            <a:t>ROI constant</a:t>
          </a:r>
          <a:endParaRPr lang="en-US" sz="1000" dirty="0"/>
        </a:p>
      </dgm:t>
    </dgm:pt>
    <dgm:pt modelId="{8C3ECF03-4865-AE45-93A7-B3580BE88CF5}" type="sibTrans" cxnId="{048913F0-2B8E-7A4C-9240-BCA89F443260}">
      <dgm:prSet/>
      <dgm:spPr/>
      <dgm:t>
        <a:bodyPr/>
        <a:lstStyle/>
        <a:p>
          <a:endParaRPr lang="en-US"/>
        </a:p>
      </dgm:t>
    </dgm:pt>
    <dgm:pt modelId="{BB7F5388-3D99-E348-8AE0-A2FD4E04DD32}" type="parTrans" cxnId="{048913F0-2B8E-7A4C-9240-BCA89F443260}">
      <dgm:prSet/>
      <dgm:spPr/>
      <dgm:t>
        <a:bodyPr/>
        <a:lstStyle/>
        <a:p>
          <a:endParaRPr lang="en-US"/>
        </a:p>
      </dgm:t>
    </dgm:pt>
    <dgm:pt modelId="{6334A144-A4C7-FE41-AD5F-7B4826CF141C}">
      <dgm:prSet/>
      <dgm:spPr/>
      <dgm:t>
        <a:bodyPr/>
        <a:lstStyle/>
        <a:p>
          <a:r>
            <a:rPr lang="en-US" dirty="0" smtClean="0"/>
            <a:t>Repeat Visitors (Core) x </a:t>
          </a:r>
          <a:r>
            <a:rPr lang="en-US" dirty="0" err="1" smtClean="0"/>
            <a:t>WoM</a:t>
          </a:r>
          <a:endParaRPr lang="en-US" dirty="0"/>
        </a:p>
      </dgm:t>
    </dgm:pt>
    <dgm:pt modelId="{67EFFCAD-A539-3045-9CCE-68FDECC9828B}" type="parTrans" cxnId="{A76244C8-8693-A04B-8A5C-CF2FA38F7B98}">
      <dgm:prSet/>
      <dgm:spPr/>
      <dgm:t>
        <a:bodyPr/>
        <a:lstStyle/>
        <a:p>
          <a:endParaRPr lang="en-US"/>
        </a:p>
      </dgm:t>
    </dgm:pt>
    <dgm:pt modelId="{556C93D1-D567-334C-BBB0-7BC5A099E6A6}" type="sibTrans" cxnId="{A76244C8-8693-A04B-8A5C-CF2FA38F7B98}">
      <dgm:prSet/>
      <dgm:spPr/>
      <dgm:t>
        <a:bodyPr/>
        <a:lstStyle/>
        <a:p>
          <a:endParaRPr lang="en-US"/>
        </a:p>
      </dgm:t>
    </dgm:pt>
    <dgm:pt modelId="{9ED26459-E2B4-3949-BE00-D32FC9B77A77}">
      <dgm:prSet custT="1"/>
      <dgm:spPr/>
      <dgm:t>
        <a:bodyPr/>
        <a:lstStyle/>
        <a:p>
          <a:r>
            <a:rPr lang="en-US" sz="1000" dirty="0" smtClean="0"/>
            <a:t>Free (CPA = 0)</a:t>
          </a:r>
          <a:endParaRPr lang="en-US" sz="1000" dirty="0"/>
        </a:p>
      </dgm:t>
    </dgm:pt>
    <dgm:pt modelId="{292826D4-6BA3-0245-BB5A-56A80DC23E08}" type="parTrans" cxnId="{28254669-C2D8-C444-B805-5D82F53756ED}">
      <dgm:prSet/>
      <dgm:spPr/>
      <dgm:t>
        <a:bodyPr/>
        <a:lstStyle/>
        <a:p>
          <a:endParaRPr lang="en-US"/>
        </a:p>
      </dgm:t>
    </dgm:pt>
    <dgm:pt modelId="{B9AEC5D0-9653-9249-A982-0AED199FF875}" type="sibTrans" cxnId="{28254669-C2D8-C444-B805-5D82F53756ED}">
      <dgm:prSet/>
      <dgm:spPr/>
      <dgm:t>
        <a:bodyPr/>
        <a:lstStyle/>
        <a:p>
          <a:endParaRPr lang="en-US"/>
        </a:p>
      </dgm:t>
    </dgm:pt>
    <dgm:pt modelId="{6C6DA7B5-44B7-D64A-A725-36A645F2C9EC}">
      <dgm:prSet custT="1"/>
      <dgm:spPr/>
      <dgm:t>
        <a:bodyPr/>
        <a:lstStyle/>
        <a:p>
          <a:r>
            <a:rPr lang="en-US" sz="1000" dirty="0" smtClean="0"/>
            <a:t>Greatest asset</a:t>
          </a:r>
          <a:endParaRPr lang="en-US" sz="1000" dirty="0"/>
        </a:p>
      </dgm:t>
    </dgm:pt>
    <dgm:pt modelId="{72A2B4CB-8569-914D-AD31-767380406968}" type="parTrans" cxnId="{B2F642B2-252D-154A-985B-53FC1D14BBC7}">
      <dgm:prSet/>
      <dgm:spPr/>
      <dgm:t>
        <a:bodyPr/>
        <a:lstStyle/>
        <a:p>
          <a:endParaRPr lang="en-US"/>
        </a:p>
      </dgm:t>
    </dgm:pt>
    <dgm:pt modelId="{D5E396BD-5977-2F4F-A54F-5C9EE1CC3F94}" type="sibTrans" cxnId="{B2F642B2-252D-154A-985B-53FC1D14BBC7}">
      <dgm:prSet/>
      <dgm:spPr/>
      <dgm:t>
        <a:bodyPr/>
        <a:lstStyle/>
        <a:p>
          <a:endParaRPr lang="en-US"/>
        </a:p>
      </dgm:t>
    </dgm:pt>
    <dgm:pt modelId="{91E8F541-026A-2A44-8802-157096A0DB43}">
      <dgm:prSet custT="1"/>
      <dgm:spPr/>
      <dgm:t>
        <a:bodyPr/>
        <a:lstStyle/>
        <a:p>
          <a:r>
            <a:rPr lang="en-US" sz="1000" dirty="0" smtClean="0"/>
            <a:t>Organic growth</a:t>
          </a:r>
          <a:endParaRPr lang="en-US" sz="1000" dirty="0"/>
        </a:p>
      </dgm:t>
    </dgm:pt>
    <dgm:pt modelId="{F2243F67-BB0F-9246-9377-AF612B354E45}" type="parTrans" cxnId="{783A6942-A871-A446-B392-9EA3C0133DC0}">
      <dgm:prSet/>
      <dgm:spPr/>
      <dgm:t>
        <a:bodyPr/>
        <a:lstStyle/>
        <a:p>
          <a:endParaRPr lang="en-US"/>
        </a:p>
      </dgm:t>
    </dgm:pt>
    <dgm:pt modelId="{D06F80B3-8165-034B-AA83-313FDDA303DE}" type="sibTrans" cxnId="{783A6942-A871-A446-B392-9EA3C0133DC0}">
      <dgm:prSet/>
      <dgm:spPr/>
      <dgm:t>
        <a:bodyPr/>
        <a:lstStyle/>
        <a:p>
          <a:endParaRPr lang="en-US"/>
        </a:p>
      </dgm:t>
    </dgm:pt>
    <dgm:pt modelId="{5FFD53BC-D0CA-7A4A-8FAB-FC4334850D06}">
      <dgm:prSet phldrT="[Text]" custT="1"/>
      <dgm:spPr/>
      <dgm:t>
        <a:bodyPr/>
        <a:lstStyle/>
        <a:p>
          <a:r>
            <a:rPr lang="en-US" sz="1800" dirty="0" smtClean="0"/>
            <a:t>SEM</a:t>
          </a:r>
          <a:endParaRPr lang="en-US" sz="1800" dirty="0"/>
        </a:p>
      </dgm:t>
    </dgm:pt>
    <dgm:pt modelId="{556F0CC1-13EA-464A-A269-9359B18C2785}" type="parTrans" cxnId="{CE06AA99-C0D5-764A-AC4B-3E233C60205A}">
      <dgm:prSet/>
      <dgm:spPr/>
      <dgm:t>
        <a:bodyPr/>
        <a:lstStyle/>
        <a:p>
          <a:endParaRPr lang="en-US"/>
        </a:p>
      </dgm:t>
    </dgm:pt>
    <dgm:pt modelId="{39006BB9-6D57-3E49-B721-5DA561E0F917}" type="sibTrans" cxnId="{CE06AA99-C0D5-764A-AC4B-3E233C60205A}">
      <dgm:prSet/>
      <dgm:spPr/>
      <dgm:t>
        <a:bodyPr/>
        <a:lstStyle/>
        <a:p>
          <a:endParaRPr lang="en-US"/>
        </a:p>
      </dgm:t>
    </dgm:pt>
    <dgm:pt modelId="{930592EE-B43F-1D46-9C84-10063E46BC71}">
      <dgm:prSet phldrT="[Text]" custT="1"/>
      <dgm:spPr/>
      <dgm:t>
        <a:bodyPr/>
        <a:lstStyle/>
        <a:p>
          <a:r>
            <a:rPr lang="en-US" sz="1000" dirty="0" smtClean="0"/>
            <a:t>Can be cheaper than SEM </a:t>
          </a:r>
          <a:endParaRPr lang="en-US" sz="1000" dirty="0"/>
        </a:p>
      </dgm:t>
    </dgm:pt>
    <dgm:pt modelId="{FFC47323-4238-9C46-9290-F44B7168712D}" type="parTrans" cxnId="{33B201F9-4B5F-6B4D-8249-3FD5E7C302AD}">
      <dgm:prSet/>
      <dgm:spPr/>
      <dgm:t>
        <a:bodyPr/>
        <a:lstStyle/>
        <a:p>
          <a:endParaRPr lang="en-US"/>
        </a:p>
      </dgm:t>
    </dgm:pt>
    <dgm:pt modelId="{E8215EFD-9059-C045-8630-DEB7C5B6ECCA}" type="sibTrans" cxnId="{33B201F9-4B5F-6B4D-8249-3FD5E7C302AD}">
      <dgm:prSet/>
      <dgm:spPr/>
      <dgm:t>
        <a:bodyPr/>
        <a:lstStyle/>
        <a:p>
          <a:endParaRPr lang="en-US"/>
        </a:p>
      </dgm:t>
    </dgm:pt>
    <dgm:pt modelId="{C52904C8-41EC-8340-9569-4A287CE67EA8}">
      <dgm:prSet phldrT="[Text]" custT="1"/>
      <dgm:spPr/>
      <dgm:t>
        <a:bodyPr/>
        <a:lstStyle/>
        <a:p>
          <a:r>
            <a:rPr lang="en-US" sz="1000" dirty="0" smtClean="0"/>
            <a:t>Super fast</a:t>
          </a:r>
          <a:endParaRPr lang="en-US" sz="1000" dirty="0"/>
        </a:p>
      </dgm:t>
    </dgm:pt>
    <dgm:pt modelId="{9A904304-95A0-B24A-A6FD-352BF2C6D2D0}" type="parTrans" cxnId="{C39F92B8-D156-AE41-9F30-5B3D07D9BB76}">
      <dgm:prSet/>
      <dgm:spPr/>
      <dgm:t>
        <a:bodyPr/>
        <a:lstStyle/>
        <a:p>
          <a:endParaRPr lang="en-US"/>
        </a:p>
      </dgm:t>
    </dgm:pt>
    <dgm:pt modelId="{F6469A96-FA86-1A40-98A5-E12BB387058A}" type="sibTrans" cxnId="{C39F92B8-D156-AE41-9F30-5B3D07D9BB76}">
      <dgm:prSet/>
      <dgm:spPr/>
      <dgm:t>
        <a:bodyPr/>
        <a:lstStyle/>
        <a:p>
          <a:endParaRPr lang="en-US"/>
        </a:p>
      </dgm:t>
    </dgm:pt>
    <dgm:pt modelId="{65D57581-25B0-894E-B777-BFF995103EAD}">
      <dgm:prSet phldrT="[Text]" custT="1"/>
      <dgm:spPr/>
      <dgm:t>
        <a:bodyPr/>
        <a:lstStyle/>
        <a:p>
          <a:r>
            <a:rPr lang="en-US" sz="1000" dirty="0" smtClean="0"/>
            <a:t>Good for very large scale</a:t>
          </a:r>
          <a:endParaRPr lang="en-US" sz="1000" dirty="0"/>
        </a:p>
      </dgm:t>
    </dgm:pt>
    <dgm:pt modelId="{595468A6-8347-F549-99C5-75715DD1886E}" type="parTrans" cxnId="{6157A51D-C111-614C-B08F-91A2F625A647}">
      <dgm:prSet/>
      <dgm:spPr/>
      <dgm:t>
        <a:bodyPr/>
        <a:lstStyle/>
        <a:p>
          <a:endParaRPr lang="en-US"/>
        </a:p>
      </dgm:t>
    </dgm:pt>
    <dgm:pt modelId="{8F51768F-0B14-6941-8802-50908F4E7F90}" type="sibTrans" cxnId="{6157A51D-C111-614C-B08F-91A2F625A647}">
      <dgm:prSet/>
      <dgm:spPr/>
      <dgm:t>
        <a:bodyPr/>
        <a:lstStyle/>
        <a:p>
          <a:endParaRPr lang="en-US"/>
        </a:p>
      </dgm:t>
    </dgm:pt>
    <dgm:pt modelId="{1AB8D74F-8120-AB42-9272-A06253370733}">
      <dgm:prSet/>
      <dgm:spPr/>
      <dgm:t>
        <a:bodyPr/>
        <a:lstStyle/>
        <a:p>
          <a:r>
            <a:rPr lang="en-US" dirty="0" smtClean="0"/>
            <a:t>Partnerships</a:t>
          </a:r>
          <a:endParaRPr lang="en-US" dirty="0"/>
        </a:p>
      </dgm:t>
    </dgm:pt>
    <dgm:pt modelId="{69A61388-8C32-C445-B018-2D8E91D78010}" type="parTrans" cxnId="{83C2737D-D3B5-4C4D-8307-32F6258F4A52}">
      <dgm:prSet/>
      <dgm:spPr/>
      <dgm:t>
        <a:bodyPr/>
        <a:lstStyle/>
        <a:p>
          <a:endParaRPr lang="en-US"/>
        </a:p>
      </dgm:t>
    </dgm:pt>
    <dgm:pt modelId="{4AA1FC3F-5097-0A4C-A966-8D5EFAB5680F}" type="sibTrans" cxnId="{83C2737D-D3B5-4C4D-8307-32F6258F4A52}">
      <dgm:prSet/>
      <dgm:spPr/>
      <dgm:t>
        <a:bodyPr/>
        <a:lstStyle/>
        <a:p>
          <a:endParaRPr lang="en-US"/>
        </a:p>
      </dgm:t>
    </dgm:pt>
    <dgm:pt modelId="{09211005-797B-6F4E-A659-8E38DC6F334C}">
      <dgm:prSet custT="1"/>
      <dgm:spPr/>
      <dgm:t>
        <a:bodyPr/>
        <a:lstStyle/>
        <a:p>
          <a:r>
            <a:rPr lang="en-US" sz="1000" dirty="0" smtClean="0"/>
            <a:t>Ideally no cash involved</a:t>
          </a:r>
          <a:endParaRPr lang="en-US" sz="1000" dirty="0"/>
        </a:p>
      </dgm:t>
    </dgm:pt>
    <dgm:pt modelId="{96FD060E-88B4-A048-9299-A8C6C78862FC}" type="parTrans" cxnId="{0D666400-AB6D-1042-9EF0-6EE686197F7B}">
      <dgm:prSet/>
      <dgm:spPr/>
      <dgm:t>
        <a:bodyPr/>
        <a:lstStyle/>
        <a:p>
          <a:endParaRPr lang="en-US"/>
        </a:p>
      </dgm:t>
    </dgm:pt>
    <dgm:pt modelId="{81709436-5701-6840-B5C9-5830FC0C2495}" type="sibTrans" cxnId="{0D666400-AB6D-1042-9EF0-6EE686197F7B}">
      <dgm:prSet/>
      <dgm:spPr/>
      <dgm:t>
        <a:bodyPr/>
        <a:lstStyle/>
        <a:p>
          <a:endParaRPr lang="en-US"/>
        </a:p>
      </dgm:t>
    </dgm:pt>
    <dgm:pt modelId="{756535A0-431A-5141-AE16-ABAA055AF989}">
      <dgm:prSet custT="1"/>
      <dgm:spPr/>
      <dgm:t>
        <a:bodyPr/>
        <a:lstStyle/>
        <a:p>
          <a:r>
            <a:rPr lang="en-US" sz="1000" dirty="0" smtClean="0"/>
            <a:t>Time &amp; effort to establish and manage</a:t>
          </a:r>
          <a:endParaRPr lang="en-US" sz="1000" dirty="0"/>
        </a:p>
      </dgm:t>
    </dgm:pt>
    <dgm:pt modelId="{8087D0C5-6B46-E740-B81A-B47707F9FF70}" type="parTrans" cxnId="{E8A584F0-CDCF-D649-9D7D-8EE54FAB57F9}">
      <dgm:prSet/>
      <dgm:spPr/>
      <dgm:t>
        <a:bodyPr/>
        <a:lstStyle/>
        <a:p>
          <a:endParaRPr lang="en-US"/>
        </a:p>
      </dgm:t>
    </dgm:pt>
    <dgm:pt modelId="{ADB11001-26EC-F945-A866-0A0AAAEE4376}" type="sibTrans" cxnId="{E8A584F0-CDCF-D649-9D7D-8EE54FAB57F9}">
      <dgm:prSet/>
      <dgm:spPr/>
      <dgm:t>
        <a:bodyPr/>
        <a:lstStyle/>
        <a:p>
          <a:endParaRPr lang="en-US"/>
        </a:p>
      </dgm:t>
    </dgm:pt>
    <dgm:pt modelId="{DE57C3F2-F9F7-A14E-9896-EE3F798CDCCD}" type="pres">
      <dgm:prSet presAssocID="{07578A04-FBE8-C042-94B0-19E29CD5B6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8A61A-EF36-CC4E-A5EC-C3184E8F2E13}" type="pres">
      <dgm:prSet presAssocID="{D34CEB43-CEAF-2D40-AA63-2EA4A57F2B23}" presName="Name8" presStyleCnt="0"/>
      <dgm:spPr/>
    </dgm:pt>
    <dgm:pt modelId="{EBF193BD-0AEB-2F4E-BE27-6E14204EC6AB}" type="pres">
      <dgm:prSet presAssocID="{D34CEB43-CEAF-2D40-AA63-2EA4A57F2B23}" presName="acctBkgd" presStyleLbl="alignAcc1" presStyleIdx="0" presStyleCnt="5" custLinFactNeighborX="8276" custLinFactNeighborY="-2688"/>
      <dgm:spPr/>
      <dgm:t>
        <a:bodyPr/>
        <a:lstStyle/>
        <a:p>
          <a:endParaRPr lang="en-US"/>
        </a:p>
      </dgm:t>
    </dgm:pt>
    <dgm:pt modelId="{3C01AF69-DDB4-494E-A07E-8834EBF9C3FB}" type="pres">
      <dgm:prSet presAssocID="{D34CEB43-CEAF-2D40-AA63-2EA4A57F2B23}" presName="acctTx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57EE7-8855-3744-8B2C-273BCE2CF709}" type="pres">
      <dgm:prSet presAssocID="{D34CEB43-CEAF-2D40-AA63-2EA4A57F2B2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A5B4-F7AC-8241-9898-7696E5B120E1}" type="pres">
      <dgm:prSet presAssocID="{D34CEB43-CEAF-2D40-AA63-2EA4A57F2B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A97D7-F872-6A4F-9306-25B818FA4C39}" type="pres">
      <dgm:prSet presAssocID="{5FFD53BC-D0CA-7A4A-8FAB-FC4334850D06}" presName="Name8" presStyleCnt="0"/>
      <dgm:spPr/>
    </dgm:pt>
    <dgm:pt modelId="{47FBB00E-8821-C14E-93FC-79A1BBB5AF3A}" type="pres">
      <dgm:prSet presAssocID="{5FFD53BC-D0CA-7A4A-8FAB-FC4334850D06}" presName="acctBkgd" presStyleLbl="alignAcc1" presStyleIdx="1" presStyleCnt="5"/>
      <dgm:spPr/>
      <dgm:t>
        <a:bodyPr/>
        <a:lstStyle/>
        <a:p>
          <a:endParaRPr lang="en-US"/>
        </a:p>
      </dgm:t>
    </dgm:pt>
    <dgm:pt modelId="{84923857-F2C1-874D-B1FC-9E241FFF13E4}" type="pres">
      <dgm:prSet presAssocID="{5FFD53BC-D0CA-7A4A-8FAB-FC4334850D06}" presName="acctTx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7C8C4-C49F-2A49-B2B1-005595364072}" type="pres">
      <dgm:prSet presAssocID="{5FFD53BC-D0CA-7A4A-8FAB-FC4334850D0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FC7B-798E-2D4C-BE08-59C5D8458F38}" type="pres">
      <dgm:prSet presAssocID="{5FFD53BC-D0CA-7A4A-8FAB-FC4334850D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306E0-9B0B-3446-8079-DAB9865648E9}" type="pres">
      <dgm:prSet presAssocID="{1AB8D74F-8120-AB42-9272-A06253370733}" presName="Name8" presStyleCnt="0"/>
      <dgm:spPr/>
    </dgm:pt>
    <dgm:pt modelId="{1BCE300E-5EE1-D246-98A3-8907E9E95AAC}" type="pres">
      <dgm:prSet presAssocID="{1AB8D74F-8120-AB42-9272-A06253370733}" presName="acctBkgd" presStyleLbl="alignAcc1" presStyleIdx="2" presStyleCnt="5"/>
      <dgm:spPr/>
      <dgm:t>
        <a:bodyPr/>
        <a:lstStyle/>
        <a:p>
          <a:endParaRPr lang="en-US"/>
        </a:p>
      </dgm:t>
    </dgm:pt>
    <dgm:pt modelId="{7733BE2B-5C4A-1849-8610-AAD4782BAFA9}" type="pres">
      <dgm:prSet presAssocID="{1AB8D74F-8120-AB42-9272-A06253370733}" presName="acctTx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EC8A-1018-424F-B563-D9326D02F04E}" type="pres">
      <dgm:prSet presAssocID="{1AB8D74F-8120-AB42-9272-A0625337073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7CDE8-BDE3-F04E-9863-E4A2705EE508}" type="pres">
      <dgm:prSet presAssocID="{1AB8D74F-8120-AB42-9272-A062533707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146BB-54D9-6247-A9A5-138C2FA4DD45}" type="pres">
      <dgm:prSet presAssocID="{886C678C-EDDF-144F-AFDA-2A4FA6545BB4}" presName="Name8" presStyleCnt="0"/>
      <dgm:spPr/>
    </dgm:pt>
    <dgm:pt modelId="{99190AB9-CAD0-AE41-841D-C12956E4C3CC}" type="pres">
      <dgm:prSet presAssocID="{886C678C-EDDF-144F-AFDA-2A4FA6545BB4}" presName="acctBkgd" presStyleLbl="alignAcc1" presStyleIdx="3" presStyleCnt="5"/>
      <dgm:spPr/>
      <dgm:t>
        <a:bodyPr/>
        <a:lstStyle/>
        <a:p>
          <a:endParaRPr lang="en-US"/>
        </a:p>
      </dgm:t>
    </dgm:pt>
    <dgm:pt modelId="{ABD4E215-6BC8-1446-A11E-959D31C2FD7A}" type="pres">
      <dgm:prSet presAssocID="{886C678C-EDDF-144F-AFDA-2A4FA6545BB4}" presName="acctTx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62DC9-E694-A841-8492-77FD17DF3B48}" type="pres">
      <dgm:prSet presAssocID="{886C678C-EDDF-144F-AFDA-2A4FA6545BB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33481-29BD-984F-AEAC-CA9AF07973E3}" type="pres">
      <dgm:prSet presAssocID="{886C678C-EDDF-144F-AFDA-2A4FA6545B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F58E1-BF4E-1340-B049-5194712D08AC}" type="pres">
      <dgm:prSet presAssocID="{6334A144-A4C7-FE41-AD5F-7B4826CF141C}" presName="Name8" presStyleCnt="0"/>
      <dgm:spPr/>
    </dgm:pt>
    <dgm:pt modelId="{BB10ED6B-F55C-FB4F-B89A-20BD3B2996FC}" type="pres">
      <dgm:prSet presAssocID="{6334A144-A4C7-FE41-AD5F-7B4826CF141C}" presName="acctBkgd" presStyleLbl="alignAcc1" presStyleIdx="4" presStyleCnt="5"/>
      <dgm:spPr/>
      <dgm:t>
        <a:bodyPr/>
        <a:lstStyle/>
        <a:p>
          <a:endParaRPr lang="en-US"/>
        </a:p>
      </dgm:t>
    </dgm:pt>
    <dgm:pt modelId="{5E90DB3E-DCE0-6242-B26A-C118EC7360D1}" type="pres">
      <dgm:prSet presAssocID="{6334A144-A4C7-FE41-AD5F-7B4826CF141C}" presName="acct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98DE9-06C2-2E45-BA14-B47A0B047329}" type="pres">
      <dgm:prSet presAssocID="{6334A144-A4C7-FE41-AD5F-7B4826CF141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88A9E-5EFA-8C47-81F7-B8A80BC5C50C}" type="pres">
      <dgm:prSet presAssocID="{6334A144-A4C7-FE41-AD5F-7B4826CF14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8E7B6-D0BF-664B-B957-A92841D08CAB}" type="presOf" srcId="{9ED26459-E2B4-3949-BE00-D32FC9B77A77}" destId="{5E90DB3E-DCE0-6242-B26A-C118EC7360D1}" srcOrd="1" destOrd="0" presId="urn:microsoft.com/office/officeart/2005/8/layout/pyramid1"/>
    <dgm:cxn modelId="{8A9EA2CB-ECD5-5F4D-89F3-4E91C75AB02F}" srcId="{5FFD53BC-D0CA-7A4A-8FAB-FC4334850D06}" destId="{18A8F465-321B-E240-8D4F-8640F4B38169}" srcOrd="0" destOrd="0" parTransId="{83A9B20C-3644-7D4B-859B-1324A606EE47}" sibTransId="{9B03A1F2-7795-C642-9523-9152A0D4CF8F}"/>
    <dgm:cxn modelId="{4ABC0E4E-031B-FF40-8702-40BFD5F6FA61}" srcId="{07578A04-FBE8-C042-94B0-19E29CD5B64E}" destId="{D34CEB43-CEAF-2D40-AA63-2EA4A57F2B23}" srcOrd="0" destOrd="0" parTransId="{D20F2519-ECCB-8E46-A3EF-D75D022EF4D3}" sibTransId="{06C07E91-A9F9-0C49-84A5-96969E4AD76C}"/>
    <dgm:cxn modelId="{3F8098F3-05EC-3A44-84D3-6A9B60FF240D}" type="presOf" srcId="{18A8F465-321B-E240-8D4F-8640F4B38169}" destId="{47FBB00E-8821-C14E-93FC-79A1BBB5AF3A}" srcOrd="0" destOrd="0" presId="urn:microsoft.com/office/officeart/2005/8/layout/pyramid1"/>
    <dgm:cxn modelId="{720BE7E8-D2FE-8943-8654-7CA9A2BA6BAB}" type="presOf" srcId="{5FFD53BC-D0CA-7A4A-8FAB-FC4334850D06}" destId="{4480FC7B-798E-2D4C-BE08-59C5D8458F38}" srcOrd="1" destOrd="0" presId="urn:microsoft.com/office/officeart/2005/8/layout/pyramid1"/>
    <dgm:cxn modelId="{3A942C03-354A-FE4F-8B83-AF8F8CDECDD3}" type="presOf" srcId="{9ED26459-E2B4-3949-BE00-D32FC9B77A77}" destId="{BB10ED6B-F55C-FB4F-B89A-20BD3B2996FC}" srcOrd="0" destOrd="0" presId="urn:microsoft.com/office/officeart/2005/8/layout/pyramid1"/>
    <dgm:cxn modelId="{41D3944C-A404-DB45-936D-D0C72A928FDF}" type="presOf" srcId="{91E8F541-026A-2A44-8802-157096A0DB43}" destId="{BB10ED6B-F55C-FB4F-B89A-20BD3B2996FC}" srcOrd="0" destOrd="1" presId="urn:microsoft.com/office/officeart/2005/8/layout/pyramid1"/>
    <dgm:cxn modelId="{8825A7B2-9612-6547-8453-4B1C4C203226}" type="presOf" srcId="{89E414AF-4057-E145-B2A2-E8CDA8AA983F}" destId="{84923857-F2C1-874D-B1FC-9E241FFF13E4}" srcOrd="1" destOrd="1" presId="urn:microsoft.com/office/officeart/2005/8/layout/pyramid1"/>
    <dgm:cxn modelId="{DC56A938-6308-CF4F-9E4E-2AE91B7CEBA4}" type="presOf" srcId="{CC710AA8-5572-DE4A-8DC3-ACAAFF3F39E2}" destId="{99190AB9-CAD0-AE41-841D-C12956E4C3CC}" srcOrd="0" destOrd="2" presId="urn:microsoft.com/office/officeart/2005/8/layout/pyramid1"/>
    <dgm:cxn modelId="{0D666400-AB6D-1042-9EF0-6EE686197F7B}" srcId="{1AB8D74F-8120-AB42-9272-A06253370733}" destId="{09211005-797B-6F4E-A659-8E38DC6F334C}" srcOrd="0" destOrd="0" parTransId="{96FD060E-88B4-A048-9299-A8C6C78862FC}" sibTransId="{81709436-5701-6840-B5C9-5830FC0C2495}"/>
    <dgm:cxn modelId="{33B201F9-4B5F-6B4D-8249-3FD5E7C302AD}" srcId="{D34CEB43-CEAF-2D40-AA63-2EA4A57F2B23}" destId="{930592EE-B43F-1D46-9C84-10063E46BC71}" srcOrd="0" destOrd="0" parTransId="{FFC47323-4238-9C46-9290-F44B7168712D}" sibTransId="{E8215EFD-9059-C045-8630-DEB7C5B6ECCA}"/>
    <dgm:cxn modelId="{7DE0553D-DC8C-B848-8AC2-7BC659813231}" srcId="{886C678C-EDDF-144F-AFDA-2A4FA6545BB4}" destId="{A315FDCE-52CA-8049-8CB6-52531E8EA068}" srcOrd="1" destOrd="0" parTransId="{F3C6248C-22E1-1A46-8DDC-2EB92A09CCDF}" sibTransId="{82B4287C-28CC-4B44-A6B1-446EB8E4BBDA}"/>
    <dgm:cxn modelId="{1DF0ACE4-5F70-C945-B422-EB2D11D0CEA0}" type="presOf" srcId="{5FFD53BC-D0CA-7A4A-8FAB-FC4334850D06}" destId="{C907C8C4-C49F-2A49-B2B1-005595364072}" srcOrd="0" destOrd="0" presId="urn:microsoft.com/office/officeart/2005/8/layout/pyramid1"/>
    <dgm:cxn modelId="{6157A51D-C111-614C-B08F-91A2F625A647}" srcId="{D34CEB43-CEAF-2D40-AA63-2EA4A57F2B23}" destId="{65D57581-25B0-894E-B777-BFF995103EAD}" srcOrd="1" destOrd="0" parTransId="{595468A6-8347-F549-99C5-75715DD1886E}" sibTransId="{8F51768F-0B14-6941-8802-50908F4E7F90}"/>
    <dgm:cxn modelId="{5AE555A7-7336-104E-996C-89F39ACEA83C}" type="presOf" srcId="{6334A144-A4C7-FE41-AD5F-7B4826CF141C}" destId="{C6588A9E-5EFA-8C47-81F7-B8A80BC5C50C}" srcOrd="1" destOrd="0" presId="urn:microsoft.com/office/officeart/2005/8/layout/pyramid1"/>
    <dgm:cxn modelId="{96BADC56-D480-E54C-AF3C-3B1119FB7058}" type="presOf" srcId="{7FF9791C-4A39-3F4E-98D4-8FD7333398AB}" destId="{ABD4E215-6BC8-1446-A11E-959D31C2FD7A}" srcOrd="1" destOrd="0" presId="urn:microsoft.com/office/officeart/2005/8/layout/pyramid1"/>
    <dgm:cxn modelId="{003A59E7-5EE5-1D4C-8B75-8E30BB10A21B}" type="presOf" srcId="{B16006A0-FAC1-A640-BB93-366E1AE0124F}" destId="{84923857-F2C1-874D-B1FC-9E241FFF13E4}" srcOrd="1" destOrd="2" presId="urn:microsoft.com/office/officeart/2005/8/layout/pyramid1"/>
    <dgm:cxn modelId="{34CB67C4-86DD-7947-BE5E-51D970D9A05E}" type="presOf" srcId="{09211005-797B-6F4E-A659-8E38DC6F334C}" destId="{7733BE2B-5C4A-1849-8610-AAD4782BAFA9}" srcOrd="1" destOrd="0" presId="urn:microsoft.com/office/officeart/2005/8/layout/pyramid1"/>
    <dgm:cxn modelId="{7A05C5FE-D553-F247-9F11-A00FF1D0B044}" type="presOf" srcId="{1AB8D74F-8120-AB42-9272-A06253370733}" destId="{41D5EC8A-1018-424F-B563-D9326D02F04E}" srcOrd="0" destOrd="0" presId="urn:microsoft.com/office/officeart/2005/8/layout/pyramid1"/>
    <dgm:cxn modelId="{CDD8A587-C9A9-5741-91BB-4A1BB203E370}" type="presOf" srcId="{A315FDCE-52CA-8049-8CB6-52531E8EA068}" destId="{ABD4E215-6BC8-1446-A11E-959D31C2FD7A}" srcOrd="1" destOrd="1" presId="urn:microsoft.com/office/officeart/2005/8/layout/pyramid1"/>
    <dgm:cxn modelId="{B2F642B2-252D-154A-985B-53FC1D14BBC7}" srcId="{6334A144-A4C7-FE41-AD5F-7B4826CF141C}" destId="{6C6DA7B5-44B7-D64A-A725-36A645F2C9EC}" srcOrd="2" destOrd="0" parTransId="{72A2B4CB-8569-914D-AD31-767380406968}" sibTransId="{D5E396BD-5977-2F4F-A54F-5C9EE1CC3F94}"/>
    <dgm:cxn modelId="{2ED4114B-B80F-F940-B0EB-7664D2A565DB}" type="presOf" srcId="{886C678C-EDDF-144F-AFDA-2A4FA6545BB4}" destId="{59A62DC9-E694-A841-8492-77FD17DF3B48}" srcOrd="0" destOrd="0" presId="urn:microsoft.com/office/officeart/2005/8/layout/pyramid1"/>
    <dgm:cxn modelId="{4E849F49-B870-0948-8857-5DACED98A14C}" type="presOf" srcId="{18A8F465-321B-E240-8D4F-8640F4B38169}" destId="{84923857-F2C1-874D-B1FC-9E241FFF13E4}" srcOrd="1" destOrd="0" presId="urn:microsoft.com/office/officeart/2005/8/layout/pyramid1"/>
    <dgm:cxn modelId="{527330CB-0FB2-9844-AF99-83411992FF7C}" type="presOf" srcId="{C52904C8-41EC-8340-9569-4A287CE67EA8}" destId="{3C01AF69-DDB4-494E-A07E-8834EBF9C3FB}" srcOrd="1" destOrd="2" presId="urn:microsoft.com/office/officeart/2005/8/layout/pyramid1"/>
    <dgm:cxn modelId="{783A6942-A871-A446-B392-9EA3C0133DC0}" srcId="{6334A144-A4C7-FE41-AD5F-7B4826CF141C}" destId="{91E8F541-026A-2A44-8802-157096A0DB43}" srcOrd="1" destOrd="0" parTransId="{F2243F67-BB0F-9246-9377-AF612B354E45}" sibTransId="{D06F80B3-8165-034B-AA83-313FDDA303DE}"/>
    <dgm:cxn modelId="{BEF95F64-C0D5-FE4C-BAD1-A4135E59A2E5}" type="presOf" srcId="{886C678C-EDDF-144F-AFDA-2A4FA6545BB4}" destId="{92433481-29BD-984F-AEAC-CA9AF07973E3}" srcOrd="1" destOrd="0" presId="urn:microsoft.com/office/officeart/2005/8/layout/pyramid1"/>
    <dgm:cxn modelId="{3BF7AEBE-AC27-7048-ADFD-EE7AD19ACD77}" srcId="{07578A04-FBE8-C042-94B0-19E29CD5B64E}" destId="{886C678C-EDDF-144F-AFDA-2A4FA6545BB4}" srcOrd="3" destOrd="0" parTransId="{A2E3416C-5F07-D54F-A81C-BE0220D51F9C}" sibTransId="{788AF8CD-DF02-0849-8976-D500227BE8DE}"/>
    <dgm:cxn modelId="{4B3D57BB-A862-F040-889C-BF2000EC6BA1}" srcId="{886C678C-EDDF-144F-AFDA-2A4FA6545BB4}" destId="{CC710AA8-5572-DE4A-8DC3-ACAAFF3F39E2}" srcOrd="2" destOrd="0" parTransId="{18063CD1-962D-524B-B1D2-AE67B44BB9D0}" sibTransId="{44F83044-1AE3-2647-86A6-2AF4F9B55F8B}"/>
    <dgm:cxn modelId="{29C2B72F-108C-BF4E-98B0-393B10D5EAAB}" type="presOf" srcId="{6C6DA7B5-44B7-D64A-A725-36A645F2C9EC}" destId="{5E90DB3E-DCE0-6242-B26A-C118EC7360D1}" srcOrd="1" destOrd="2" presId="urn:microsoft.com/office/officeart/2005/8/layout/pyramid1"/>
    <dgm:cxn modelId="{83C2737D-D3B5-4C4D-8307-32F6258F4A52}" srcId="{07578A04-FBE8-C042-94B0-19E29CD5B64E}" destId="{1AB8D74F-8120-AB42-9272-A06253370733}" srcOrd="2" destOrd="0" parTransId="{69A61388-8C32-C445-B018-2D8E91D78010}" sibTransId="{4AA1FC3F-5097-0A4C-A966-8D5EFAB5680F}"/>
    <dgm:cxn modelId="{C39F92B8-D156-AE41-9F30-5B3D07D9BB76}" srcId="{D34CEB43-CEAF-2D40-AA63-2EA4A57F2B23}" destId="{C52904C8-41EC-8340-9569-4A287CE67EA8}" srcOrd="2" destOrd="0" parTransId="{9A904304-95A0-B24A-A6FD-352BF2C6D2D0}" sibTransId="{F6469A96-FA86-1A40-98A5-E12BB387058A}"/>
    <dgm:cxn modelId="{64961442-9BA4-9C4C-9285-BB0736751507}" type="presOf" srcId="{65D57581-25B0-894E-B777-BFF995103EAD}" destId="{EBF193BD-0AEB-2F4E-BE27-6E14204EC6AB}" srcOrd="0" destOrd="1" presId="urn:microsoft.com/office/officeart/2005/8/layout/pyramid1"/>
    <dgm:cxn modelId="{3DCAF0DB-7E48-CD40-90C2-3EC9CF02242C}" type="presOf" srcId="{930592EE-B43F-1D46-9C84-10063E46BC71}" destId="{3C01AF69-DDB4-494E-A07E-8834EBF9C3FB}" srcOrd="1" destOrd="0" presId="urn:microsoft.com/office/officeart/2005/8/layout/pyramid1"/>
    <dgm:cxn modelId="{B2320CF9-3E53-1C43-ABB4-F9A14B960241}" srcId="{886C678C-EDDF-144F-AFDA-2A4FA6545BB4}" destId="{7FF9791C-4A39-3F4E-98D4-8FD7333398AB}" srcOrd="0" destOrd="0" parTransId="{27766F83-36FB-334D-BEF4-CF6EF1DADAAA}" sibTransId="{54D8CDF0-F27E-294F-BBB1-75937EA53768}"/>
    <dgm:cxn modelId="{2A09FF5B-4F38-1C44-A38D-95C2FC5EEDC4}" type="presOf" srcId="{A315FDCE-52CA-8049-8CB6-52531E8EA068}" destId="{99190AB9-CAD0-AE41-841D-C12956E4C3CC}" srcOrd="0" destOrd="1" presId="urn:microsoft.com/office/officeart/2005/8/layout/pyramid1"/>
    <dgm:cxn modelId="{E817EDD5-1542-F14D-B08B-ABFEBAD0DBF5}" type="presOf" srcId="{7FF9791C-4A39-3F4E-98D4-8FD7333398AB}" destId="{99190AB9-CAD0-AE41-841D-C12956E4C3CC}" srcOrd="0" destOrd="0" presId="urn:microsoft.com/office/officeart/2005/8/layout/pyramid1"/>
    <dgm:cxn modelId="{BD6AF86D-A730-4A43-8F66-F093249FB72F}" type="presOf" srcId="{CC710AA8-5572-DE4A-8DC3-ACAAFF3F39E2}" destId="{ABD4E215-6BC8-1446-A11E-959D31C2FD7A}" srcOrd="1" destOrd="2" presId="urn:microsoft.com/office/officeart/2005/8/layout/pyramid1"/>
    <dgm:cxn modelId="{E8A584F0-CDCF-D649-9D7D-8EE54FAB57F9}" srcId="{1AB8D74F-8120-AB42-9272-A06253370733}" destId="{756535A0-431A-5141-AE16-ABAA055AF989}" srcOrd="1" destOrd="0" parTransId="{8087D0C5-6B46-E740-B81A-B47707F9FF70}" sibTransId="{ADB11001-26EC-F945-A866-0A0AAAEE4376}"/>
    <dgm:cxn modelId="{84E3FE28-BBF3-E447-A31C-8EB3A74CB2C2}" type="presOf" srcId="{D34CEB43-CEAF-2D40-AA63-2EA4A57F2B23}" destId="{DB9CA5B4-F7AC-8241-9898-7696E5B120E1}" srcOrd="1" destOrd="0" presId="urn:microsoft.com/office/officeart/2005/8/layout/pyramid1"/>
    <dgm:cxn modelId="{85791993-9579-C446-8A81-A818F94CA4A2}" type="presOf" srcId="{09211005-797B-6F4E-A659-8E38DC6F334C}" destId="{1BCE300E-5EE1-D246-98A3-8907E9E95AAC}" srcOrd="0" destOrd="0" presId="urn:microsoft.com/office/officeart/2005/8/layout/pyramid1"/>
    <dgm:cxn modelId="{F819AC70-418E-1A47-A5F7-0AAA448B959D}" type="presOf" srcId="{756535A0-431A-5141-AE16-ABAA055AF989}" destId="{7733BE2B-5C4A-1849-8610-AAD4782BAFA9}" srcOrd="1" destOrd="1" presId="urn:microsoft.com/office/officeart/2005/8/layout/pyramid1"/>
    <dgm:cxn modelId="{9EDA3568-2317-D845-8ED1-096C07902107}" type="presOf" srcId="{D34CEB43-CEAF-2D40-AA63-2EA4A57F2B23}" destId="{48757EE7-8855-3744-8B2C-273BCE2CF709}" srcOrd="0" destOrd="0" presId="urn:microsoft.com/office/officeart/2005/8/layout/pyramid1"/>
    <dgm:cxn modelId="{272959C4-3B39-8743-9D3C-34421F09A2F3}" type="presOf" srcId="{89E414AF-4057-E145-B2A2-E8CDA8AA983F}" destId="{47FBB00E-8821-C14E-93FC-79A1BBB5AF3A}" srcOrd="0" destOrd="1" presId="urn:microsoft.com/office/officeart/2005/8/layout/pyramid1"/>
    <dgm:cxn modelId="{F538BA56-2F20-3641-B223-C49D247ADDDA}" type="presOf" srcId="{C52904C8-41EC-8340-9569-4A287CE67EA8}" destId="{EBF193BD-0AEB-2F4E-BE27-6E14204EC6AB}" srcOrd="0" destOrd="2" presId="urn:microsoft.com/office/officeart/2005/8/layout/pyramid1"/>
    <dgm:cxn modelId="{CE06AA99-C0D5-764A-AC4B-3E233C60205A}" srcId="{07578A04-FBE8-C042-94B0-19E29CD5B64E}" destId="{5FFD53BC-D0CA-7A4A-8FAB-FC4334850D06}" srcOrd="1" destOrd="0" parTransId="{556F0CC1-13EA-464A-A269-9359B18C2785}" sibTransId="{39006BB9-6D57-3E49-B721-5DA561E0F917}"/>
    <dgm:cxn modelId="{B85B90FE-5D49-0645-8F0C-9670AEBD401D}" type="presOf" srcId="{756535A0-431A-5141-AE16-ABAA055AF989}" destId="{1BCE300E-5EE1-D246-98A3-8907E9E95AAC}" srcOrd="0" destOrd="1" presId="urn:microsoft.com/office/officeart/2005/8/layout/pyramid1"/>
    <dgm:cxn modelId="{6C244417-BDDC-8A49-9AC1-9646FBDE72F1}" type="presOf" srcId="{6334A144-A4C7-FE41-AD5F-7B4826CF141C}" destId="{BD598DE9-06C2-2E45-BA14-B47A0B047329}" srcOrd="0" destOrd="0" presId="urn:microsoft.com/office/officeart/2005/8/layout/pyramid1"/>
    <dgm:cxn modelId="{A62A5E1D-092F-FC44-ADCE-D67A425D4F6F}" type="presOf" srcId="{07578A04-FBE8-C042-94B0-19E29CD5B64E}" destId="{DE57C3F2-F9F7-A14E-9896-EE3F798CDCCD}" srcOrd="0" destOrd="0" presId="urn:microsoft.com/office/officeart/2005/8/layout/pyramid1"/>
    <dgm:cxn modelId="{1F562C04-0C09-304F-AEB2-74C151AE3004}" type="presOf" srcId="{65D57581-25B0-894E-B777-BFF995103EAD}" destId="{3C01AF69-DDB4-494E-A07E-8834EBF9C3FB}" srcOrd="1" destOrd="1" presId="urn:microsoft.com/office/officeart/2005/8/layout/pyramid1"/>
    <dgm:cxn modelId="{7D7A31CE-FAF6-974F-8EAD-BB03823C72B6}" type="presOf" srcId="{91E8F541-026A-2A44-8802-157096A0DB43}" destId="{5E90DB3E-DCE0-6242-B26A-C118EC7360D1}" srcOrd="1" destOrd="1" presId="urn:microsoft.com/office/officeart/2005/8/layout/pyramid1"/>
    <dgm:cxn modelId="{A76244C8-8693-A04B-8A5C-CF2FA38F7B98}" srcId="{07578A04-FBE8-C042-94B0-19E29CD5B64E}" destId="{6334A144-A4C7-FE41-AD5F-7B4826CF141C}" srcOrd="4" destOrd="0" parTransId="{67EFFCAD-A539-3045-9CCE-68FDECC9828B}" sibTransId="{556C93D1-D567-334C-BBB0-7BC5A099E6A6}"/>
    <dgm:cxn modelId="{28254669-C2D8-C444-B805-5D82F53756ED}" srcId="{6334A144-A4C7-FE41-AD5F-7B4826CF141C}" destId="{9ED26459-E2B4-3949-BE00-D32FC9B77A77}" srcOrd="0" destOrd="0" parTransId="{292826D4-6BA3-0245-BB5A-56A80DC23E08}" sibTransId="{B9AEC5D0-9653-9249-A982-0AED199FF875}"/>
    <dgm:cxn modelId="{048913F0-2B8E-7A4C-9240-BCA89F443260}" srcId="{5FFD53BC-D0CA-7A4A-8FAB-FC4334850D06}" destId="{89E414AF-4057-E145-B2A2-E8CDA8AA983F}" srcOrd="1" destOrd="0" parTransId="{BB7F5388-3D99-E348-8AE0-A2FD4E04DD32}" sibTransId="{8C3ECF03-4865-AE45-93A7-B3580BE88CF5}"/>
    <dgm:cxn modelId="{646A0B6A-C484-7143-9045-909482C0B340}" type="presOf" srcId="{6C6DA7B5-44B7-D64A-A725-36A645F2C9EC}" destId="{BB10ED6B-F55C-FB4F-B89A-20BD3B2996FC}" srcOrd="0" destOrd="2" presId="urn:microsoft.com/office/officeart/2005/8/layout/pyramid1"/>
    <dgm:cxn modelId="{34778AA8-8CCB-4341-B957-EE22F0B5898B}" srcId="{5FFD53BC-D0CA-7A4A-8FAB-FC4334850D06}" destId="{B16006A0-FAC1-A640-BB93-366E1AE0124F}" srcOrd="2" destOrd="0" parTransId="{4B49B0BF-3F3F-A04B-9EEE-DC246E75E9B2}" sibTransId="{4ED13233-E029-6642-8748-BD123FEEEA5E}"/>
    <dgm:cxn modelId="{CF80E47B-687B-F544-992E-3A00697AEC0B}" type="presOf" srcId="{B16006A0-FAC1-A640-BB93-366E1AE0124F}" destId="{47FBB00E-8821-C14E-93FC-79A1BBB5AF3A}" srcOrd="0" destOrd="2" presId="urn:microsoft.com/office/officeart/2005/8/layout/pyramid1"/>
    <dgm:cxn modelId="{EA2AFBC3-418E-954E-A991-7F65B9286007}" type="presOf" srcId="{930592EE-B43F-1D46-9C84-10063E46BC71}" destId="{EBF193BD-0AEB-2F4E-BE27-6E14204EC6AB}" srcOrd="0" destOrd="0" presId="urn:microsoft.com/office/officeart/2005/8/layout/pyramid1"/>
    <dgm:cxn modelId="{A0D63600-ABCA-F24F-8246-E92385C3236E}" type="presOf" srcId="{1AB8D74F-8120-AB42-9272-A06253370733}" destId="{D767CDE8-BDE3-F04E-9863-E4A2705EE508}" srcOrd="1" destOrd="0" presId="urn:microsoft.com/office/officeart/2005/8/layout/pyramid1"/>
    <dgm:cxn modelId="{50A51D76-4853-C44E-A436-02D9E6BC450B}" type="presParOf" srcId="{DE57C3F2-F9F7-A14E-9896-EE3F798CDCCD}" destId="{0E78A61A-EF36-CC4E-A5EC-C3184E8F2E13}" srcOrd="0" destOrd="0" presId="urn:microsoft.com/office/officeart/2005/8/layout/pyramid1"/>
    <dgm:cxn modelId="{4B3CB118-0E2C-A147-AB58-0B44AC42E6C5}" type="presParOf" srcId="{0E78A61A-EF36-CC4E-A5EC-C3184E8F2E13}" destId="{EBF193BD-0AEB-2F4E-BE27-6E14204EC6AB}" srcOrd="0" destOrd="0" presId="urn:microsoft.com/office/officeart/2005/8/layout/pyramid1"/>
    <dgm:cxn modelId="{C6A89111-FA82-3A48-880E-B0F8EE8952EE}" type="presParOf" srcId="{0E78A61A-EF36-CC4E-A5EC-C3184E8F2E13}" destId="{3C01AF69-DDB4-494E-A07E-8834EBF9C3FB}" srcOrd="1" destOrd="0" presId="urn:microsoft.com/office/officeart/2005/8/layout/pyramid1"/>
    <dgm:cxn modelId="{C3F7D07B-0E98-9948-8A0E-36CB524C3E82}" type="presParOf" srcId="{0E78A61A-EF36-CC4E-A5EC-C3184E8F2E13}" destId="{48757EE7-8855-3744-8B2C-273BCE2CF709}" srcOrd="2" destOrd="0" presId="urn:microsoft.com/office/officeart/2005/8/layout/pyramid1"/>
    <dgm:cxn modelId="{9A275202-E43C-234C-A646-70AAF79A2B41}" type="presParOf" srcId="{0E78A61A-EF36-CC4E-A5EC-C3184E8F2E13}" destId="{DB9CA5B4-F7AC-8241-9898-7696E5B120E1}" srcOrd="3" destOrd="0" presId="urn:microsoft.com/office/officeart/2005/8/layout/pyramid1"/>
    <dgm:cxn modelId="{5AADF22B-BE4A-774F-BFBB-65C5BE90D689}" type="presParOf" srcId="{DE57C3F2-F9F7-A14E-9896-EE3F798CDCCD}" destId="{C10A97D7-F872-6A4F-9306-25B818FA4C39}" srcOrd="1" destOrd="0" presId="urn:microsoft.com/office/officeart/2005/8/layout/pyramid1"/>
    <dgm:cxn modelId="{82DAEFEA-AE22-5845-B313-BF9931736B23}" type="presParOf" srcId="{C10A97D7-F872-6A4F-9306-25B818FA4C39}" destId="{47FBB00E-8821-C14E-93FC-79A1BBB5AF3A}" srcOrd="0" destOrd="0" presId="urn:microsoft.com/office/officeart/2005/8/layout/pyramid1"/>
    <dgm:cxn modelId="{25AD5E0C-DF77-AA45-9801-C4759C951EE7}" type="presParOf" srcId="{C10A97D7-F872-6A4F-9306-25B818FA4C39}" destId="{84923857-F2C1-874D-B1FC-9E241FFF13E4}" srcOrd="1" destOrd="0" presId="urn:microsoft.com/office/officeart/2005/8/layout/pyramid1"/>
    <dgm:cxn modelId="{11B286A3-B923-2E46-B7CA-EA7595A3B401}" type="presParOf" srcId="{C10A97D7-F872-6A4F-9306-25B818FA4C39}" destId="{C907C8C4-C49F-2A49-B2B1-005595364072}" srcOrd="2" destOrd="0" presId="urn:microsoft.com/office/officeart/2005/8/layout/pyramid1"/>
    <dgm:cxn modelId="{7A573CA9-D305-C840-965E-43FB67A8A3E0}" type="presParOf" srcId="{C10A97D7-F872-6A4F-9306-25B818FA4C39}" destId="{4480FC7B-798E-2D4C-BE08-59C5D8458F38}" srcOrd="3" destOrd="0" presId="urn:microsoft.com/office/officeart/2005/8/layout/pyramid1"/>
    <dgm:cxn modelId="{6257E35F-AEE1-7F4F-9E62-872279CDB655}" type="presParOf" srcId="{DE57C3F2-F9F7-A14E-9896-EE3F798CDCCD}" destId="{D67306E0-9B0B-3446-8079-DAB9865648E9}" srcOrd="2" destOrd="0" presId="urn:microsoft.com/office/officeart/2005/8/layout/pyramid1"/>
    <dgm:cxn modelId="{921ED017-F705-3C48-A495-F06CC41AA21B}" type="presParOf" srcId="{D67306E0-9B0B-3446-8079-DAB9865648E9}" destId="{1BCE300E-5EE1-D246-98A3-8907E9E95AAC}" srcOrd="0" destOrd="0" presId="urn:microsoft.com/office/officeart/2005/8/layout/pyramid1"/>
    <dgm:cxn modelId="{0D6394DE-91FC-0E4E-8364-D3238752C83A}" type="presParOf" srcId="{D67306E0-9B0B-3446-8079-DAB9865648E9}" destId="{7733BE2B-5C4A-1849-8610-AAD4782BAFA9}" srcOrd="1" destOrd="0" presId="urn:microsoft.com/office/officeart/2005/8/layout/pyramid1"/>
    <dgm:cxn modelId="{E26311D1-F95A-D340-B58C-EF35F00DB1F2}" type="presParOf" srcId="{D67306E0-9B0B-3446-8079-DAB9865648E9}" destId="{41D5EC8A-1018-424F-B563-D9326D02F04E}" srcOrd="2" destOrd="0" presId="urn:microsoft.com/office/officeart/2005/8/layout/pyramid1"/>
    <dgm:cxn modelId="{43F59EAE-7F91-C340-932F-1107B24EA416}" type="presParOf" srcId="{D67306E0-9B0B-3446-8079-DAB9865648E9}" destId="{D767CDE8-BDE3-F04E-9863-E4A2705EE508}" srcOrd="3" destOrd="0" presId="urn:microsoft.com/office/officeart/2005/8/layout/pyramid1"/>
    <dgm:cxn modelId="{A38EDBE7-1C13-0940-8D86-0B1E9BA420F7}" type="presParOf" srcId="{DE57C3F2-F9F7-A14E-9896-EE3F798CDCCD}" destId="{684146BB-54D9-6247-A9A5-138C2FA4DD45}" srcOrd="3" destOrd="0" presId="urn:microsoft.com/office/officeart/2005/8/layout/pyramid1"/>
    <dgm:cxn modelId="{4DFA31BA-49EF-044A-85F4-EFAD7FB3CD95}" type="presParOf" srcId="{684146BB-54D9-6247-A9A5-138C2FA4DD45}" destId="{99190AB9-CAD0-AE41-841D-C12956E4C3CC}" srcOrd="0" destOrd="0" presId="urn:microsoft.com/office/officeart/2005/8/layout/pyramid1"/>
    <dgm:cxn modelId="{125F3F35-DAD7-7E4B-9FD6-DEEDC2560A0C}" type="presParOf" srcId="{684146BB-54D9-6247-A9A5-138C2FA4DD45}" destId="{ABD4E215-6BC8-1446-A11E-959D31C2FD7A}" srcOrd="1" destOrd="0" presId="urn:microsoft.com/office/officeart/2005/8/layout/pyramid1"/>
    <dgm:cxn modelId="{0370CAA7-C192-744B-A843-4CA93454CECE}" type="presParOf" srcId="{684146BB-54D9-6247-A9A5-138C2FA4DD45}" destId="{59A62DC9-E694-A841-8492-77FD17DF3B48}" srcOrd="2" destOrd="0" presId="urn:microsoft.com/office/officeart/2005/8/layout/pyramid1"/>
    <dgm:cxn modelId="{68A18884-4292-424D-A9F7-55878E51A560}" type="presParOf" srcId="{684146BB-54D9-6247-A9A5-138C2FA4DD45}" destId="{92433481-29BD-984F-AEAC-CA9AF07973E3}" srcOrd="3" destOrd="0" presId="urn:microsoft.com/office/officeart/2005/8/layout/pyramid1"/>
    <dgm:cxn modelId="{A2776AC1-2AD5-B14E-8D47-634AE94DC95B}" type="presParOf" srcId="{DE57C3F2-F9F7-A14E-9896-EE3F798CDCCD}" destId="{847F58E1-BF4E-1340-B049-5194712D08AC}" srcOrd="4" destOrd="0" presId="urn:microsoft.com/office/officeart/2005/8/layout/pyramid1"/>
    <dgm:cxn modelId="{85736B43-D48B-934B-8729-A065B75258A6}" type="presParOf" srcId="{847F58E1-BF4E-1340-B049-5194712D08AC}" destId="{BB10ED6B-F55C-FB4F-B89A-20BD3B2996FC}" srcOrd="0" destOrd="0" presId="urn:microsoft.com/office/officeart/2005/8/layout/pyramid1"/>
    <dgm:cxn modelId="{6F51B943-038B-C148-A89B-817456EE9A5D}" type="presParOf" srcId="{847F58E1-BF4E-1340-B049-5194712D08AC}" destId="{5E90DB3E-DCE0-6242-B26A-C118EC7360D1}" srcOrd="1" destOrd="0" presId="urn:microsoft.com/office/officeart/2005/8/layout/pyramid1"/>
    <dgm:cxn modelId="{32881490-DE7F-DB4C-9330-DAC5B97496C4}" type="presParOf" srcId="{847F58E1-BF4E-1340-B049-5194712D08AC}" destId="{BD598DE9-06C2-2E45-BA14-B47A0B047329}" srcOrd="2" destOrd="0" presId="urn:microsoft.com/office/officeart/2005/8/layout/pyramid1"/>
    <dgm:cxn modelId="{0BC71538-C58A-0646-9825-43CC8A8050EE}" type="presParOf" srcId="{847F58E1-BF4E-1340-B049-5194712D08AC}" destId="{C6588A9E-5EFA-8C47-81F7-B8A80BC5C50C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578A04-FBE8-C042-94B0-19E29CD5B64E}" type="doc">
      <dgm:prSet loTypeId="urn:microsoft.com/office/officeart/2005/8/layout/pyramid1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4CEB43-CEAF-2D40-AA63-2EA4A57F2B23}">
      <dgm:prSet phldrT="[Text]" custT="1"/>
      <dgm:spPr/>
      <dgm:t>
        <a:bodyPr/>
        <a:lstStyle/>
        <a:p>
          <a:endParaRPr lang="en-US" sz="1000" dirty="0" smtClean="0"/>
        </a:p>
        <a:p>
          <a:r>
            <a:rPr lang="en-US" sz="1000" dirty="0" smtClean="0"/>
            <a:t>Out-</a:t>
          </a:r>
        </a:p>
        <a:p>
          <a:r>
            <a:rPr lang="en-US" sz="1000" dirty="0" smtClean="0"/>
            <a:t>source</a:t>
          </a:r>
          <a:endParaRPr lang="en-US" sz="1000" dirty="0"/>
        </a:p>
      </dgm:t>
    </dgm:pt>
    <dgm:pt modelId="{D20F2519-ECCB-8E46-A3EF-D75D022EF4D3}" type="parTrans" cxnId="{4ABC0E4E-031B-FF40-8702-40BFD5F6FA61}">
      <dgm:prSet/>
      <dgm:spPr/>
      <dgm:t>
        <a:bodyPr/>
        <a:lstStyle/>
        <a:p>
          <a:endParaRPr lang="en-US"/>
        </a:p>
      </dgm:t>
    </dgm:pt>
    <dgm:pt modelId="{06C07E91-A9F9-0C49-84A5-96969E4AD76C}" type="sibTrans" cxnId="{4ABC0E4E-031B-FF40-8702-40BFD5F6FA61}">
      <dgm:prSet/>
      <dgm:spPr/>
      <dgm:t>
        <a:bodyPr/>
        <a:lstStyle/>
        <a:p>
          <a:endParaRPr lang="en-US"/>
        </a:p>
      </dgm:t>
    </dgm:pt>
    <dgm:pt modelId="{18A8F465-321B-E240-8D4F-8640F4B38169}">
      <dgm:prSet phldrT="[Text]" custT="1"/>
      <dgm:spPr/>
      <dgm:t>
        <a:bodyPr/>
        <a:lstStyle/>
        <a:p>
          <a:r>
            <a:rPr lang="en-US" sz="1000" dirty="0" smtClean="0"/>
            <a:t>Sharp focus on 80/20 </a:t>
          </a:r>
          <a:endParaRPr lang="en-US" sz="1000" dirty="0"/>
        </a:p>
      </dgm:t>
    </dgm:pt>
    <dgm:pt modelId="{83A9B20C-3644-7D4B-859B-1324A606EE47}" type="parTrans" cxnId="{8A9EA2CB-ECD5-5F4D-89F3-4E91C75AB02F}">
      <dgm:prSet/>
      <dgm:spPr/>
      <dgm:t>
        <a:bodyPr/>
        <a:lstStyle/>
        <a:p>
          <a:endParaRPr lang="en-US"/>
        </a:p>
      </dgm:t>
    </dgm:pt>
    <dgm:pt modelId="{9B03A1F2-7795-C642-9523-9152A0D4CF8F}" type="sibTrans" cxnId="{8A9EA2CB-ECD5-5F4D-89F3-4E91C75AB02F}">
      <dgm:prSet/>
      <dgm:spPr/>
      <dgm:t>
        <a:bodyPr/>
        <a:lstStyle/>
        <a:p>
          <a:endParaRPr lang="en-US"/>
        </a:p>
      </dgm:t>
    </dgm:pt>
    <dgm:pt modelId="{886C678C-EDDF-144F-AFDA-2A4FA6545BB4}">
      <dgm:prSet phldrT="[Text]"/>
      <dgm:spPr/>
      <dgm:t>
        <a:bodyPr/>
        <a:lstStyle/>
        <a:p>
          <a:r>
            <a:rPr lang="en-US" dirty="0" smtClean="0"/>
            <a:t>Automate</a:t>
          </a:r>
          <a:endParaRPr lang="en-US" dirty="0"/>
        </a:p>
      </dgm:t>
    </dgm:pt>
    <dgm:pt modelId="{A2E3416C-5F07-D54F-A81C-BE0220D51F9C}" type="parTrans" cxnId="{3BF7AEBE-AC27-7048-ADFD-EE7AD19ACD77}">
      <dgm:prSet/>
      <dgm:spPr/>
      <dgm:t>
        <a:bodyPr/>
        <a:lstStyle/>
        <a:p>
          <a:endParaRPr lang="en-US"/>
        </a:p>
      </dgm:t>
    </dgm:pt>
    <dgm:pt modelId="{788AF8CD-DF02-0849-8976-D500227BE8DE}" type="sibTrans" cxnId="{3BF7AEBE-AC27-7048-ADFD-EE7AD19ACD77}">
      <dgm:prSet/>
      <dgm:spPr/>
      <dgm:t>
        <a:bodyPr/>
        <a:lstStyle/>
        <a:p>
          <a:endParaRPr lang="en-US"/>
        </a:p>
      </dgm:t>
    </dgm:pt>
    <dgm:pt modelId="{7FF9791C-4A39-3F4E-98D4-8FD7333398AB}">
      <dgm:prSet phldrT="[Text]" custT="1"/>
      <dgm:spPr/>
      <dgm:t>
        <a:bodyPr/>
        <a:lstStyle/>
        <a:p>
          <a:r>
            <a:rPr lang="en-US" sz="1000" dirty="0" smtClean="0"/>
            <a:t>Digitize all processes</a:t>
          </a:r>
          <a:endParaRPr lang="en-US" sz="1000" dirty="0"/>
        </a:p>
      </dgm:t>
    </dgm:pt>
    <dgm:pt modelId="{27766F83-36FB-334D-BEF4-CF6EF1DADAAA}" type="parTrans" cxnId="{B2320CF9-3E53-1C43-ABB4-F9A14B960241}">
      <dgm:prSet/>
      <dgm:spPr/>
      <dgm:t>
        <a:bodyPr/>
        <a:lstStyle/>
        <a:p>
          <a:endParaRPr lang="en-US"/>
        </a:p>
      </dgm:t>
    </dgm:pt>
    <dgm:pt modelId="{54D8CDF0-F27E-294F-BBB1-75937EA53768}" type="sibTrans" cxnId="{B2320CF9-3E53-1C43-ABB4-F9A14B960241}">
      <dgm:prSet/>
      <dgm:spPr/>
      <dgm:t>
        <a:bodyPr/>
        <a:lstStyle/>
        <a:p>
          <a:endParaRPr lang="en-US"/>
        </a:p>
      </dgm:t>
    </dgm:pt>
    <dgm:pt modelId="{CC710AA8-5572-DE4A-8DC3-ACAAFF3F39E2}">
      <dgm:prSet phldrT="[Text]" custT="1"/>
      <dgm:spPr/>
      <dgm:t>
        <a:bodyPr/>
        <a:lstStyle/>
        <a:p>
          <a:r>
            <a:rPr lang="en-US" sz="1000" dirty="0" smtClean="0"/>
            <a:t>Balance performance, complexity, reliability</a:t>
          </a:r>
          <a:endParaRPr lang="en-US" sz="1000" dirty="0"/>
        </a:p>
      </dgm:t>
    </dgm:pt>
    <dgm:pt modelId="{18063CD1-962D-524B-B1D2-AE67B44BB9D0}" type="parTrans" cxnId="{4B3D57BB-A862-F040-889C-BF2000EC6BA1}">
      <dgm:prSet/>
      <dgm:spPr/>
      <dgm:t>
        <a:bodyPr/>
        <a:lstStyle/>
        <a:p>
          <a:endParaRPr lang="en-US"/>
        </a:p>
      </dgm:t>
    </dgm:pt>
    <dgm:pt modelId="{44F83044-1AE3-2647-86A6-2AF4F9B55F8B}" type="sibTrans" cxnId="{4B3D57BB-A862-F040-889C-BF2000EC6BA1}">
      <dgm:prSet/>
      <dgm:spPr/>
      <dgm:t>
        <a:bodyPr/>
        <a:lstStyle/>
        <a:p>
          <a:endParaRPr lang="en-US"/>
        </a:p>
      </dgm:t>
    </dgm:pt>
    <dgm:pt modelId="{89E414AF-4057-E145-B2A2-E8CDA8AA983F}">
      <dgm:prSet custT="1"/>
      <dgm:spPr/>
      <dgm:t>
        <a:bodyPr/>
        <a:lstStyle/>
        <a:p>
          <a:r>
            <a:rPr lang="en-US" sz="1000" dirty="0" smtClean="0"/>
            <a:t>Pass costs onto users</a:t>
          </a:r>
          <a:endParaRPr lang="en-US" sz="1000" dirty="0"/>
        </a:p>
      </dgm:t>
    </dgm:pt>
    <dgm:pt modelId="{8C3ECF03-4865-AE45-93A7-B3580BE88CF5}" type="sibTrans" cxnId="{048913F0-2B8E-7A4C-9240-BCA89F443260}">
      <dgm:prSet/>
      <dgm:spPr/>
      <dgm:t>
        <a:bodyPr/>
        <a:lstStyle/>
        <a:p>
          <a:endParaRPr lang="en-US"/>
        </a:p>
      </dgm:t>
    </dgm:pt>
    <dgm:pt modelId="{BB7F5388-3D99-E348-8AE0-A2FD4E04DD32}" type="parTrans" cxnId="{048913F0-2B8E-7A4C-9240-BCA89F443260}">
      <dgm:prSet/>
      <dgm:spPr/>
      <dgm:t>
        <a:bodyPr/>
        <a:lstStyle/>
        <a:p>
          <a:endParaRPr lang="en-US"/>
        </a:p>
      </dgm:t>
    </dgm:pt>
    <dgm:pt modelId="{5FFD53BC-D0CA-7A4A-8FAB-FC4334850D06}">
      <dgm:prSet phldrT="[Text]" custT="1"/>
      <dgm:spPr/>
      <dgm:t>
        <a:bodyPr/>
        <a:lstStyle/>
        <a:p>
          <a:r>
            <a:rPr lang="en-US" sz="1800" dirty="0" smtClean="0"/>
            <a:t>Eliminate</a:t>
          </a:r>
          <a:endParaRPr lang="en-US" sz="1800" dirty="0"/>
        </a:p>
      </dgm:t>
    </dgm:pt>
    <dgm:pt modelId="{556F0CC1-13EA-464A-A269-9359B18C2785}" type="parTrans" cxnId="{CE06AA99-C0D5-764A-AC4B-3E233C60205A}">
      <dgm:prSet/>
      <dgm:spPr/>
      <dgm:t>
        <a:bodyPr/>
        <a:lstStyle/>
        <a:p>
          <a:endParaRPr lang="en-US"/>
        </a:p>
      </dgm:t>
    </dgm:pt>
    <dgm:pt modelId="{39006BB9-6D57-3E49-B721-5DA561E0F917}" type="sibTrans" cxnId="{CE06AA99-C0D5-764A-AC4B-3E233C60205A}">
      <dgm:prSet/>
      <dgm:spPr/>
      <dgm:t>
        <a:bodyPr/>
        <a:lstStyle/>
        <a:p>
          <a:endParaRPr lang="en-US"/>
        </a:p>
      </dgm:t>
    </dgm:pt>
    <dgm:pt modelId="{930592EE-B43F-1D46-9C84-10063E46BC71}">
      <dgm:prSet phldrT="[Text]" custT="1"/>
      <dgm:spPr/>
      <dgm:t>
        <a:bodyPr/>
        <a:lstStyle/>
        <a:p>
          <a:r>
            <a:rPr lang="en-US" sz="1000" dirty="0" smtClean="0"/>
            <a:t>Outsource all non-critical functions</a:t>
          </a:r>
          <a:endParaRPr lang="en-US" sz="1000" dirty="0"/>
        </a:p>
      </dgm:t>
    </dgm:pt>
    <dgm:pt modelId="{FFC47323-4238-9C46-9290-F44B7168712D}" type="parTrans" cxnId="{33B201F9-4B5F-6B4D-8249-3FD5E7C302AD}">
      <dgm:prSet/>
      <dgm:spPr/>
      <dgm:t>
        <a:bodyPr/>
        <a:lstStyle/>
        <a:p>
          <a:endParaRPr lang="en-US"/>
        </a:p>
      </dgm:t>
    </dgm:pt>
    <dgm:pt modelId="{E8215EFD-9059-C045-8630-DEB7C5B6ECCA}" type="sibTrans" cxnId="{33B201F9-4B5F-6B4D-8249-3FD5E7C302AD}">
      <dgm:prSet/>
      <dgm:spPr/>
      <dgm:t>
        <a:bodyPr/>
        <a:lstStyle/>
        <a:p>
          <a:endParaRPr lang="en-US"/>
        </a:p>
      </dgm:t>
    </dgm:pt>
    <dgm:pt modelId="{11AD9A61-6A94-0A47-9B13-020E48B8C533}">
      <dgm:prSet phldrT="[Text]" custT="1"/>
      <dgm:spPr/>
      <dgm:t>
        <a:bodyPr/>
        <a:lstStyle/>
        <a:p>
          <a:r>
            <a:rPr lang="en-US" sz="1000" dirty="0" smtClean="0"/>
            <a:t>Leverage specialist technologies</a:t>
          </a:r>
          <a:endParaRPr lang="en-US" sz="1000" dirty="0"/>
        </a:p>
      </dgm:t>
    </dgm:pt>
    <dgm:pt modelId="{B80F38CC-574F-354D-A1AC-A350E682F4A1}" type="parTrans" cxnId="{881BFA45-87F1-4349-AD75-084DFBCFA926}">
      <dgm:prSet/>
      <dgm:spPr/>
      <dgm:t>
        <a:bodyPr/>
        <a:lstStyle/>
        <a:p>
          <a:endParaRPr lang="en-US"/>
        </a:p>
      </dgm:t>
    </dgm:pt>
    <dgm:pt modelId="{990A250F-68D9-1649-8C56-9524A527E51F}" type="sibTrans" cxnId="{881BFA45-87F1-4349-AD75-084DFBCFA926}">
      <dgm:prSet/>
      <dgm:spPr/>
      <dgm:t>
        <a:bodyPr/>
        <a:lstStyle/>
        <a:p>
          <a:endParaRPr lang="en-US"/>
        </a:p>
      </dgm:t>
    </dgm:pt>
    <dgm:pt modelId="{410441CB-10AD-024B-9A0F-DA2FB151DA6F}">
      <dgm:prSet custT="1"/>
      <dgm:spPr/>
      <dgm:t>
        <a:bodyPr/>
        <a:lstStyle/>
        <a:p>
          <a:r>
            <a:rPr lang="en-US" sz="1000" dirty="0" smtClean="0"/>
            <a:t>Use open-source &amp; free  technology</a:t>
          </a:r>
          <a:endParaRPr lang="en-US" sz="1000" dirty="0"/>
        </a:p>
      </dgm:t>
    </dgm:pt>
    <dgm:pt modelId="{EE229440-DEE1-604B-94A3-3FC787543489}" type="parTrans" cxnId="{132A30C0-22DD-B04F-8997-7D0E627DA990}">
      <dgm:prSet/>
      <dgm:spPr/>
      <dgm:t>
        <a:bodyPr/>
        <a:lstStyle/>
        <a:p>
          <a:endParaRPr lang="en-US"/>
        </a:p>
      </dgm:t>
    </dgm:pt>
    <dgm:pt modelId="{13C85110-D3C2-554D-B560-7E6F17641A2C}" type="sibTrans" cxnId="{132A30C0-22DD-B04F-8997-7D0E627DA990}">
      <dgm:prSet/>
      <dgm:spPr/>
      <dgm:t>
        <a:bodyPr/>
        <a:lstStyle/>
        <a:p>
          <a:endParaRPr lang="en-US"/>
        </a:p>
      </dgm:t>
    </dgm:pt>
    <dgm:pt modelId="{FCF52EA1-5054-7D41-833B-5EDCE44257CC}">
      <dgm:prSet phldrT="[Text]" custT="1"/>
      <dgm:spPr/>
      <dgm:t>
        <a:bodyPr/>
        <a:lstStyle/>
        <a:p>
          <a:endParaRPr lang="en-US" sz="1000" dirty="0"/>
        </a:p>
      </dgm:t>
    </dgm:pt>
    <dgm:pt modelId="{512BE2FD-0A3E-634F-92DB-1062147927C1}" type="parTrans" cxnId="{D3941CA2-6EE9-D04F-9039-D06E337D53A2}">
      <dgm:prSet/>
      <dgm:spPr/>
      <dgm:t>
        <a:bodyPr/>
        <a:lstStyle/>
        <a:p>
          <a:endParaRPr lang="en-US"/>
        </a:p>
      </dgm:t>
    </dgm:pt>
    <dgm:pt modelId="{0614CD32-596E-B04B-9DD3-47BF003722A7}" type="sibTrans" cxnId="{D3941CA2-6EE9-D04F-9039-D06E337D53A2}">
      <dgm:prSet/>
      <dgm:spPr/>
      <dgm:t>
        <a:bodyPr/>
        <a:lstStyle/>
        <a:p>
          <a:endParaRPr lang="en-US"/>
        </a:p>
      </dgm:t>
    </dgm:pt>
    <dgm:pt modelId="{A6212448-30FB-3B48-A5DE-AC66C27AB7C5}">
      <dgm:prSet custT="1"/>
      <dgm:spPr/>
      <dgm:t>
        <a:bodyPr/>
        <a:lstStyle/>
        <a:p>
          <a:r>
            <a:rPr lang="en-US" sz="1000" dirty="0" smtClean="0"/>
            <a:t>Self-service everywhere</a:t>
          </a:r>
          <a:endParaRPr lang="en-US" sz="1000" dirty="0"/>
        </a:p>
      </dgm:t>
    </dgm:pt>
    <dgm:pt modelId="{D6CF70CC-5CB5-BD48-A4D3-4BFD77AFFAFF}" type="parTrans" cxnId="{67F1997F-B3F2-DD45-8400-697479D4AB70}">
      <dgm:prSet/>
      <dgm:spPr/>
      <dgm:t>
        <a:bodyPr/>
        <a:lstStyle/>
        <a:p>
          <a:endParaRPr lang="en-US"/>
        </a:p>
      </dgm:t>
    </dgm:pt>
    <dgm:pt modelId="{CC83D71B-449B-F74A-8C36-B5ADA96E136D}" type="sibTrans" cxnId="{67F1997F-B3F2-DD45-8400-697479D4AB70}">
      <dgm:prSet/>
      <dgm:spPr/>
      <dgm:t>
        <a:bodyPr/>
        <a:lstStyle/>
        <a:p>
          <a:endParaRPr lang="en-US"/>
        </a:p>
      </dgm:t>
    </dgm:pt>
    <dgm:pt modelId="{DE57C3F2-F9F7-A14E-9896-EE3F798CDCCD}" type="pres">
      <dgm:prSet presAssocID="{07578A04-FBE8-C042-94B0-19E29CD5B6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8A61A-EF36-CC4E-A5EC-C3184E8F2E13}" type="pres">
      <dgm:prSet presAssocID="{D34CEB43-CEAF-2D40-AA63-2EA4A57F2B23}" presName="Name8" presStyleCnt="0"/>
      <dgm:spPr/>
    </dgm:pt>
    <dgm:pt modelId="{EBF193BD-0AEB-2F4E-BE27-6E14204EC6AB}" type="pres">
      <dgm:prSet presAssocID="{D34CEB43-CEAF-2D40-AA63-2EA4A57F2B23}" presName="acctBkgd" presStyleLbl="alignAcc1" presStyleIdx="0" presStyleCnt="3" custLinFactNeighborX="0"/>
      <dgm:spPr/>
      <dgm:t>
        <a:bodyPr/>
        <a:lstStyle/>
        <a:p>
          <a:endParaRPr lang="en-US"/>
        </a:p>
      </dgm:t>
    </dgm:pt>
    <dgm:pt modelId="{3C01AF69-DDB4-494E-A07E-8834EBF9C3FB}" type="pres">
      <dgm:prSet presAssocID="{D34CEB43-CEAF-2D40-AA63-2EA4A57F2B23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57EE7-8855-3744-8B2C-273BCE2CF709}" type="pres">
      <dgm:prSet presAssocID="{D34CEB43-CEAF-2D40-AA63-2EA4A57F2B2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A5B4-F7AC-8241-9898-7696E5B120E1}" type="pres">
      <dgm:prSet presAssocID="{D34CEB43-CEAF-2D40-AA63-2EA4A57F2B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A97D7-F872-6A4F-9306-25B818FA4C39}" type="pres">
      <dgm:prSet presAssocID="{5FFD53BC-D0CA-7A4A-8FAB-FC4334850D06}" presName="Name8" presStyleCnt="0"/>
      <dgm:spPr/>
    </dgm:pt>
    <dgm:pt modelId="{47FBB00E-8821-C14E-93FC-79A1BBB5AF3A}" type="pres">
      <dgm:prSet presAssocID="{5FFD53BC-D0CA-7A4A-8FAB-FC4334850D06}" presName="acctBkgd" presStyleLbl="alignAcc1" presStyleIdx="1" presStyleCnt="3"/>
      <dgm:spPr/>
      <dgm:t>
        <a:bodyPr/>
        <a:lstStyle/>
        <a:p>
          <a:endParaRPr lang="en-US"/>
        </a:p>
      </dgm:t>
    </dgm:pt>
    <dgm:pt modelId="{84923857-F2C1-874D-B1FC-9E241FFF13E4}" type="pres">
      <dgm:prSet presAssocID="{5FFD53BC-D0CA-7A4A-8FAB-FC4334850D06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7C8C4-C49F-2A49-B2B1-005595364072}" type="pres">
      <dgm:prSet presAssocID="{5FFD53BC-D0CA-7A4A-8FAB-FC4334850D0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FC7B-798E-2D4C-BE08-59C5D8458F38}" type="pres">
      <dgm:prSet presAssocID="{5FFD53BC-D0CA-7A4A-8FAB-FC4334850D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146BB-54D9-6247-A9A5-138C2FA4DD45}" type="pres">
      <dgm:prSet presAssocID="{886C678C-EDDF-144F-AFDA-2A4FA6545BB4}" presName="Name8" presStyleCnt="0"/>
      <dgm:spPr/>
    </dgm:pt>
    <dgm:pt modelId="{99190AB9-CAD0-AE41-841D-C12956E4C3CC}" type="pres">
      <dgm:prSet presAssocID="{886C678C-EDDF-144F-AFDA-2A4FA6545BB4}" presName="acctBkgd" presStyleLbl="alignAcc1" presStyleIdx="2" presStyleCnt="3"/>
      <dgm:spPr/>
      <dgm:t>
        <a:bodyPr/>
        <a:lstStyle/>
        <a:p>
          <a:endParaRPr lang="en-US"/>
        </a:p>
      </dgm:t>
    </dgm:pt>
    <dgm:pt modelId="{ABD4E215-6BC8-1446-A11E-959D31C2FD7A}" type="pres">
      <dgm:prSet presAssocID="{886C678C-EDDF-144F-AFDA-2A4FA6545BB4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62DC9-E694-A841-8492-77FD17DF3B48}" type="pres">
      <dgm:prSet presAssocID="{886C678C-EDDF-144F-AFDA-2A4FA6545BB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33481-29BD-984F-AEAC-CA9AF07973E3}" type="pres">
      <dgm:prSet presAssocID="{886C678C-EDDF-144F-AFDA-2A4FA6545B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30246-09D6-E841-A2E1-9F366DE2E20D}" type="presOf" srcId="{930592EE-B43F-1D46-9C84-10063E46BC71}" destId="{EBF193BD-0AEB-2F4E-BE27-6E14204EC6AB}" srcOrd="0" destOrd="0" presId="urn:microsoft.com/office/officeart/2005/8/layout/pyramid1"/>
    <dgm:cxn modelId="{132A30C0-22DD-B04F-8997-7D0E627DA990}" srcId="{5FFD53BC-D0CA-7A4A-8FAB-FC4334850D06}" destId="{410441CB-10AD-024B-9A0F-DA2FB151DA6F}" srcOrd="2" destOrd="0" parTransId="{EE229440-DEE1-604B-94A3-3FC787543489}" sibTransId="{13C85110-D3C2-554D-B560-7E6F17641A2C}"/>
    <dgm:cxn modelId="{A0402C02-E442-C746-BE89-C1B2C4757B09}" type="presOf" srcId="{410441CB-10AD-024B-9A0F-DA2FB151DA6F}" destId="{47FBB00E-8821-C14E-93FC-79A1BBB5AF3A}" srcOrd="0" destOrd="2" presId="urn:microsoft.com/office/officeart/2005/8/layout/pyramid1"/>
    <dgm:cxn modelId="{FCC4C7AD-3A6E-7644-A089-D4099737159D}" type="presOf" srcId="{886C678C-EDDF-144F-AFDA-2A4FA6545BB4}" destId="{59A62DC9-E694-A841-8492-77FD17DF3B48}" srcOrd="0" destOrd="0" presId="urn:microsoft.com/office/officeart/2005/8/layout/pyramid1"/>
    <dgm:cxn modelId="{0FFA63EF-A882-6342-9CD3-039395146F5C}" type="presOf" srcId="{CC710AA8-5572-DE4A-8DC3-ACAAFF3F39E2}" destId="{ABD4E215-6BC8-1446-A11E-959D31C2FD7A}" srcOrd="1" destOrd="1" presId="urn:microsoft.com/office/officeart/2005/8/layout/pyramid1"/>
    <dgm:cxn modelId="{2AF1BB64-A361-624C-8BD5-8D740E2D9E31}" type="presOf" srcId="{D34CEB43-CEAF-2D40-AA63-2EA4A57F2B23}" destId="{DB9CA5B4-F7AC-8241-9898-7696E5B120E1}" srcOrd="1" destOrd="0" presId="urn:microsoft.com/office/officeart/2005/8/layout/pyramid1"/>
    <dgm:cxn modelId="{4B3D57BB-A862-F040-889C-BF2000EC6BA1}" srcId="{886C678C-EDDF-144F-AFDA-2A4FA6545BB4}" destId="{CC710AA8-5572-DE4A-8DC3-ACAAFF3F39E2}" srcOrd="1" destOrd="0" parTransId="{18063CD1-962D-524B-B1D2-AE67B44BB9D0}" sibTransId="{44F83044-1AE3-2647-86A6-2AF4F9B55F8B}"/>
    <dgm:cxn modelId="{8A985C16-63CD-D34F-A7B7-50A0AA0D6B1C}" type="presOf" srcId="{930592EE-B43F-1D46-9C84-10063E46BC71}" destId="{3C01AF69-DDB4-494E-A07E-8834EBF9C3FB}" srcOrd="1" destOrd="0" presId="urn:microsoft.com/office/officeart/2005/8/layout/pyramid1"/>
    <dgm:cxn modelId="{4AE4B40A-F086-DB42-8067-B94D27A7F83E}" type="presOf" srcId="{07578A04-FBE8-C042-94B0-19E29CD5B64E}" destId="{DE57C3F2-F9F7-A14E-9896-EE3F798CDCCD}" srcOrd="0" destOrd="0" presId="urn:microsoft.com/office/officeart/2005/8/layout/pyramid1"/>
    <dgm:cxn modelId="{9C7DFE31-1040-A642-9E30-ADA38647DC22}" type="presOf" srcId="{886C678C-EDDF-144F-AFDA-2A4FA6545BB4}" destId="{92433481-29BD-984F-AEAC-CA9AF07973E3}" srcOrd="1" destOrd="0" presId="urn:microsoft.com/office/officeart/2005/8/layout/pyramid1"/>
    <dgm:cxn modelId="{62927DA5-364E-8E45-BF5F-F7921A59611D}" type="presOf" srcId="{18A8F465-321B-E240-8D4F-8640F4B38169}" destId="{84923857-F2C1-874D-B1FC-9E241FFF13E4}" srcOrd="1" destOrd="0" presId="urn:microsoft.com/office/officeart/2005/8/layout/pyramid1"/>
    <dgm:cxn modelId="{513D9AA1-6A9A-8549-9476-2273D49E4BA4}" type="presOf" srcId="{410441CB-10AD-024B-9A0F-DA2FB151DA6F}" destId="{84923857-F2C1-874D-B1FC-9E241FFF13E4}" srcOrd="1" destOrd="2" presId="urn:microsoft.com/office/officeart/2005/8/layout/pyramid1"/>
    <dgm:cxn modelId="{34A9FFE6-C6D9-9944-A3A3-E4FF6A6CC55F}" type="presOf" srcId="{CC710AA8-5572-DE4A-8DC3-ACAAFF3F39E2}" destId="{99190AB9-CAD0-AE41-841D-C12956E4C3CC}" srcOrd="0" destOrd="1" presId="urn:microsoft.com/office/officeart/2005/8/layout/pyramid1"/>
    <dgm:cxn modelId="{33B201F9-4B5F-6B4D-8249-3FD5E7C302AD}" srcId="{D34CEB43-CEAF-2D40-AA63-2EA4A57F2B23}" destId="{930592EE-B43F-1D46-9C84-10063E46BC71}" srcOrd="0" destOrd="0" parTransId="{FFC47323-4238-9C46-9290-F44B7168712D}" sibTransId="{E8215EFD-9059-C045-8630-DEB7C5B6ECCA}"/>
    <dgm:cxn modelId="{B2320CF9-3E53-1C43-ABB4-F9A14B960241}" srcId="{886C678C-EDDF-144F-AFDA-2A4FA6545BB4}" destId="{7FF9791C-4A39-3F4E-98D4-8FD7333398AB}" srcOrd="0" destOrd="0" parTransId="{27766F83-36FB-334D-BEF4-CF6EF1DADAAA}" sibTransId="{54D8CDF0-F27E-294F-BBB1-75937EA53768}"/>
    <dgm:cxn modelId="{8A9EA2CB-ECD5-5F4D-89F3-4E91C75AB02F}" srcId="{5FFD53BC-D0CA-7A4A-8FAB-FC4334850D06}" destId="{18A8F465-321B-E240-8D4F-8640F4B38169}" srcOrd="0" destOrd="0" parTransId="{83A9B20C-3644-7D4B-859B-1324A606EE47}" sibTransId="{9B03A1F2-7795-C642-9523-9152A0D4CF8F}"/>
    <dgm:cxn modelId="{C56CDDDB-CE1D-544B-BC71-D6466B1C53E5}" type="presOf" srcId="{D34CEB43-CEAF-2D40-AA63-2EA4A57F2B23}" destId="{48757EE7-8855-3744-8B2C-273BCE2CF709}" srcOrd="0" destOrd="0" presId="urn:microsoft.com/office/officeart/2005/8/layout/pyramid1"/>
    <dgm:cxn modelId="{75C837DE-D3CD-554A-9B34-7215FB479E3A}" type="presOf" srcId="{FCF52EA1-5054-7D41-833B-5EDCE44257CC}" destId="{EBF193BD-0AEB-2F4E-BE27-6E14204EC6AB}" srcOrd="0" destOrd="2" presId="urn:microsoft.com/office/officeart/2005/8/layout/pyramid1"/>
    <dgm:cxn modelId="{6A0C9D16-A26E-4942-859F-756757E95685}" type="presOf" srcId="{89E414AF-4057-E145-B2A2-E8CDA8AA983F}" destId="{84923857-F2C1-874D-B1FC-9E241FFF13E4}" srcOrd="1" destOrd="1" presId="urn:microsoft.com/office/officeart/2005/8/layout/pyramid1"/>
    <dgm:cxn modelId="{BEB6C679-048E-B847-A8F0-9C45F4C7A254}" type="presOf" srcId="{FCF52EA1-5054-7D41-833B-5EDCE44257CC}" destId="{3C01AF69-DDB4-494E-A07E-8834EBF9C3FB}" srcOrd="1" destOrd="2" presId="urn:microsoft.com/office/officeart/2005/8/layout/pyramid1"/>
    <dgm:cxn modelId="{A7D00F59-3007-214D-85C9-732C471E03C8}" type="presOf" srcId="{A6212448-30FB-3B48-A5DE-AC66C27AB7C5}" destId="{84923857-F2C1-874D-B1FC-9E241FFF13E4}" srcOrd="1" destOrd="3" presId="urn:microsoft.com/office/officeart/2005/8/layout/pyramid1"/>
    <dgm:cxn modelId="{881BFA45-87F1-4349-AD75-084DFBCFA926}" srcId="{D34CEB43-CEAF-2D40-AA63-2EA4A57F2B23}" destId="{11AD9A61-6A94-0A47-9B13-020E48B8C533}" srcOrd="1" destOrd="0" parTransId="{B80F38CC-574F-354D-A1AC-A350E682F4A1}" sibTransId="{990A250F-68D9-1649-8C56-9524A527E51F}"/>
    <dgm:cxn modelId="{4F65B439-A9B3-484B-BBC6-9E13CDB55AD7}" type="presOf" srcId="{11AD9A61-6A94-0A47-9B13-020E48B8C533}" destId="{3C01AF69-DDB4-494E-A07E-8834EBF9C3FB}" srcOrd="1" destOrd="1" presId="urn:microsoft.com/office/officeart/2005/8/layout/pyramid1"/>
    <dgm:cxn modelId="{CE06AA99-C0D5-764A-AC4B-3E233C60205A}" srcId="{07578A04-FBE8-C042-94B0-19E29CD5B64E}" destId="{5FFD53BC-D0CA-7A4A-8FAB-FC4334850D06}" srcOrd="1" destOrd="0" parTransId="{556F0CC1-13EA-464A-A269-9359B18C2785}" sibTransId="{39006BB9-6D57-3E49-B721-5DA561E0F917}"/>
    <dgm:cxn modelId="{18A0E8C6-FDAB-954E-90FA-01DD5FE4B143}" type="presOf" srcId="{89E414AF-4057-E145-B2A2-E8CDA8AA983F}" destId="{47FBB00E-8821-C14E-93FC-79A1BBB5AF3A}" srcOrd="0" destOrd="1" presId="urn:microsoft.com/office/officeart/2005/8/layout/pyramid1"/>
    <dgm:cxn modelId="{6E65B426-BA64-884A-878D-D2238696FA72}" type="presOf" srcId="{5FFD53BC-D0CA-7A4A-8FAB-FC4334850D06}" destId="{C907C8C4-C49F-2A49-B2B1-005595364072}" srcOrd="0" destOrd="0" presId="urn:microsoft.com/office/officeart/2005/8/layout/pyramid1"/>
    <dgm:cxn modelId="{3BF7AEBE-AC27-7048-ADFD-EE7AD19ACD77}" srcId="{07578A04-FBE8-C042-94B0-19E29CD5B64E}" destId="{886C678C-EDDF-144F-AFDA-2A4FA6545BB4}" srcOrd="2" destOrd="0" parTransId="{A2E3416C-5F07-D54F-A81C-BE0220D51F9C}" sibTransId="{788AF8CD-DF02-0849-8976-D500227BE8DE}"/>
    <dgm:cxn modelId="{04A67954-07F4-A047-A23A-26AD58869559}" type="presOf" srcId="{11AD9A61-6A94-0A47-9B13-020E48B8C533}" destId="{EBF193BD-0AEB-2F4E-BE27-6E14204EC6AB}" srcOrd="0" destOrd="1" presId="urn:microsoft.com/office/officeart/2005/8/layout/pyramid1"/>
    <dgm:cxn modelId="{67F1997F-B3F2-DD45-8400-697479D4AB70}" srcId="{5FFD53BC-D0CA-7A4A-8FAB-FC4334850D06}" destId="{A6212448-30FB-3B48-A5DE-AC66C27AB7C5}" srcOrd="3" destOrd="0" parTransId="{D6CF70CC-5CB5-BD48-A4D3-4BFD77AFFAFF}" sibTransId="{CC83D71B-449B-F74A-8C36-B5ADA96E136D}"/>
    <dgm:cxn modelId="{D3941CA2-6EE9-D04F-9039-D06E337D53A2}" srcId="{D34CEB43-CEAF-2D40-AA63-2EA4A57F2B23}" destId="{FCF52EA1-5054-7D41-833B-5EDCE44257CC}" srcOrd="2" destOrd="0" parTransId="{512BE2FD-0A3E-634F-92DB-1062147927C1}" sibTransId="{0614CD32-596E-B04B-9DD3-47BF003722A7}"/>
    <dgm:cxn modelId="{8711DE1F-D051-D344-A1A2-01C8991728C3}" type="presOf" srcId="{A6212448-30FB-3B48-A5DE-AC66C27AB7C5}" destId="{47FBB00E-8821-C14E-93FC-79A1BBB5AF3A}" srcOrd="0" destOrd="3" presId="urn:microsoft.com/office/officeart/2005/8/layout/pyramid1"/>
    <dgm:cxn modelId="{D3586A2D-97C1-6043-B018-C0C0F3331B7C}" type="presOf" srcId="{7FF9791C-4A39-3F4E-98D4-8FD7333398AB}" destId="{ABD4E215-6BC8-1446-A11E-959D31C2FD7A}" srcOrd="1" destOrd="0" presId="urn:microsoft.com/office/officeart/2005/8/layout/pyramid1"/>
    <dgm:cxn modelId="{048913F0-2B8E-7A4C-9240-BCA89F443260}" srcId="{5FFD53BC-D0CA-7A4A-8FAB-FC4334850D06}" destId="{89E414AF-4057-E145-B2A2-E8CDA8AA983F}" srcOrd="1" destOrd="0" parTransId="{BB7F5388-3D99-E348-8AE0-A2FD4E04DD32}" sibTransId="{8C3ECF03-4865-AE45-93A7-B3580BE88CF5}"/>
    <dgm:cxn modelId="{C4F8F001-7827-E644-9EF7-0209A2189C1A}" type="presOf" srcId="{5FFD53BC-D0CA-7A4A-8FAB-FC4334850D06}" destId="{4480FC7B-798E-2D4C-BE08-59C5D8458F38}" srcOrd="1" destOrd="0" presId="urn:microsoft.com/office/officeart/2005/8/layout/pyramid1"/>
    <dgm:cxn modelId="{0EF242A5-CD45-3844-9E23-6BDE2F1582B0}" type="presOf" srcId="{18A8F465-321B-E240-8D4F-8640F4B38169}" destId="{47FBB00E-8821-C14E-93FC-79A1BBB5AF3A}" srcOrd="0" destOrd="0" presId="urn:microsoft.com/office/officeart/2005/8/layout/pyramid1"/>
    <dgm:cxn modelId="{4ABC0E4E-031B-FF40-8702-40BFD5F6FA61}" srcId="{07578A04-FBE8-C042-94B0-19E29CD5B64E}" destId="{D34CEB43-CEAF-2D40-AA63-2EA4A57F2B23}" srcOrd="0" destOrd="0" parTransId="{D20F2519-ECCB-8E46-A3EF-D75D022EF4D3}" sibTransId="{06C07E91-A9F9-0C49-84A5-96969E4AD76C}"/>
    <dgm:cxn modelId="{ECB7FE2D-BDA8-2147-A0B0-8288C8D54483}" type="presOf" srcId="{7FF9791C-4A39-3F4E-98D4-8FD7333398AB}" destId="{99190AB9-CAD0-AE41-841D-C12956E4C3CC}" srcOrd="0" destOrd="0" presId="urn:microsoft.com/office/officeart/2005/8/layout/pyramid1"/>
    <dgm:cxn modelId="{FEB091C0-B830-9747-9725-75018550F4BD}" type="presParOf" srcId="{DE57C3F2-F9F7-A14E-9896-EE3F798CDCCD}" destId="{0E78A61A-EF36-CC4E-A5EC-C3184E8F2E13}" srcOrd="0" destOrd="0" presId="urn:microsoft.com/office/officeart/2005/8/layout/pyramid1"/>
    <dgm:cxn modelId="{F1F220BA-28A1-5743-BE22-E2D2EB3B3589}" type="presParOf" srcId="{0E78A61A-EF36-CC4E-A5EC-C3184E8F2E13}" destId="{EBF193BD-0AEB-2F4E-BE27-6E14204EC6AB}" srcOrd="0" destOrd="0" presId="urn:microsoft.com/office/officeart/2005/8/layout/pyramid1"/>
    <dgm:cxn modelId="{84C12B11-75BA-9E4C-AD05-B1DAB2CD746E}" type="presParOf" srcId="{0E78A61A-EF36-CC4E-A5EC-C3184E8F2E13}" destId="{3C01AF69-DDB4-494E-A07E-8834EBF9C3FB}" srcOrd="1" destOrd="0" presId="urn:microsoft.com/office/officeart/2005/8/layout/pyramid1"/>
    <dgm:cxn modelId="{94209E39-3045-B242-89AA-62D824A2C501}" type="presParOf" srcId="{0E78A61A-EF36-CC4E-A5EC-C3184E8F2E13}" destId="{48757EE7-8855-3744-8B2C-273BCE2CF709}" srcOrd="2" destOrd="0" presId="urn:microsoft.com/office/officeart/2005/8/layout/pyramid1"/>
    <dgm:cxn modelId="{EDECAECD-DBC0-B544-8C31-A66BF6B119D7}" type="presParOf" srcId="{0E78A61A-EF36-CC4E-A5EC-C3184E8F2E13}" destId="{DB9CA5B4-F7AC-8241-9898-7696E5B120E1}" srcOrd="3" destOrd="0" presId="urn:microsoft.com/office/officeart/2005/8/layout/pyramid1"/>
    <dgm:cxn modelId="{ED8FE62D-589E-0D4C-A3FA-5133CD76ACB8}" type="presParOf" srcId="{DE57C3F2-F9F7-A14E-9896-EE3F798CDCCD}" destId="{C10A97D7-F872-6A4F-9306-25B818FA4C39}" srcOrd="1" destOrd="0" presId="urn:microsoft.com/office/officeart/2005/8/layout/pyramid1"/>
    <dgm:cxn modelId="{32DE7828-7594-0640-AC25-D17D7C8883A3}" type="presParOf" srcId="{C10A97D7-F872-6A4F-9306-25B818FA4C39}" destId="{47FBB00E-8821-C14E-93FC-79A1BBB5AF3A}" srcOrd="0" destOrd="0" presId="urn:microsoft.com/office/officeart/2005/8/layout/pyramid1"/>
    <dgm:cxn modelId="{FC4F4A92-9319-7947-AA23-80CE80D12401}" type="presParOf" srcId="{C10A97D7-F872-6A4F-9306-25B818FA4C39}" destId="{84923857-F2C1-874D-B1FC-9E241FFF13E4}" srcOrd="1" destOrd="0" presId="urn:microsoft.com/office/officeart/2005/8/layout/pyramid1"/>
    <dgm:cxn modelId="{8D0B018D-5C97-2E4B-8F2F-EDA103CD7810}" type="presParOf" srcId="{C10A97D7-F872-6A4F-9306-25B818FA4C39}" destId="{C907C8C4-C49F-2A49-B2B1-005595364072}" srcOrd="2" destOrd="0" presId="urn:microsoft.com/office/officeart/2005/8/layout/pyramid1"/>
    <dgm:cxn modelId="{5B72B50B-A4E0-0A43-86F4-AD75BB7872F9}" type="presParOf" srcId="{C10A97D7-F872-6A4F-9306-25B818FA4C39}" destId="{4480FC7B-798E-2D4C-BE08-59C5D8458F38}" srcOrd="3" destOrd="0" presId="urn:microsoft.com/office/officeart/2005/8/layout/pyramid1"/>
    <dgm:cxn modelId="{670578A2-693B-7142-A851-4FABC4338387}" type="presParOf" srcId="{DE57C3F2-F9F7-A14E-9896-EE3F798CDCCD}" destId="{684146BB-54D9-6247-A9A5-138C2FA4DD45}" srcOrd="2" destOrd="0" presId="urn:microsoft.com/office/officeart/2005/8/layout/pyramid1"/>
    <dgm:cxn modelId="{53B7AF76-4109-EF48-AEF1-8023E79163BD}" type="presParOf" srcId="{684146BB-54D9-6247-A9A5-138C2FA4DD45}" destId="{99190AB9-CAD0-AE41-841D-C12956E4C3CC}" srcOrd="0" destOrd="0" presId="urn:microsoft.com/office/officeart/2005/8/layout/pyramid1"/>
    <dgm:cxn modelId="{267964B8-88B0-244C-AE88-40EC56650F40}" type="presParOf" srcId="{684146BB-54D9-6247-A9A5-138C2FA4DD45}" destId="{ABD4E215-6BC8-1446-A11E-959D31C2FD7A}" srcOrd="1" destOrd="0" presId="urn:microsoft.com/office/officeart/2005/8/layout/pyramid1"/>
    <dgm:cxn modelId="{85207D7F-6574-9444-8D69-76CE0D653B45}" type="presParOf" srcId="{684146BB-54D9-6247-A9A5-138C2FA4DD45}" destId="{59A62DC9-E694-A841-8492-77FD17DF3B48}" srcOrd="2" destOrd="0" presId="urn:microsoft.com/office/officeart/2005/8/layout/pyramid1"/>
    <dgm:cxn modelId="{CD045949-953D-E94E-BE7E-BE2D05951EB1}" type="presParOf" srcId="{684146BB-54D9-6247-A9A5-138C2FA4DD45}" destId="{92433481-29BD-984F-AEAC-CA9AF07973E3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8B1A07-2BA2-2B43-84AB-F8125C35F1AE}" type="doc">
      <dgm:prSet loTypeId="urn:microsoft.com/office/officeart/2005/8/layout/funnel1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6970D4-C2D1-2D44-9BF3-C86411D42102}">
      <dgm:prSet phldrT="[Text]"/>
      <dgm:spPr/>
      <dgm:t>
        <a:bodyPr/>
        <a:lstStyle/>
        <a:p>
          <a:r>
            <a:rPr lang="en-US" dirty="0" smtClean="0"/>
            <a:t>Be Reasonable</a:t>
          </a:r>
          <a:endParaRPr lang="en-US" dirty="0"/>
        </a:p>
      </dgm:t>
    </dgm:pt>
    <dgm:pt modelId="{0FD34BFE-6E55-1148-85B0-B1DB0658A893}" type="parTrans" cxnId="{81252B69-FC5C-C44F-8A7C-B3CA89C9FDEF}">
      <dgm:prSet/>
      <dgm:spPr/>
      <dgm:t>
        <a:bodyPr/>
        <a:lstStyle/>
        <a:p>
          <a:endParaRPr lang="en-US"/>
        </a:p>
      </dgm:t>
    </dgm:pt>
    <dgm:pt modelId="{B0BA3D37-4DAA-4D47-900C-7117E3081EF4}" type="sibTrans" cxnId="{81252B69-FC5C-C44F-8A7C-B3CA89C9FDEF}">
      <dgm:prSet/>
      <dgm:spPr/>
      <dgm:t>
        <a:bodyPr/>
        <a:lstStyle/>
        <a:p>
          <a:endParaRPr lang="en-US"/>
        </a:p>
      </dgm:t>
    </dgm:pt>
    <dgm:pt modelId="{29CD55E1-B3EC-5A40-9405-4751DD677EB1}">
      <dgm:prSet phldrT="[Text]"/>
      <dgm:spPr/>
      <dgm:t>
        <a:bodyPr/>
        <a:lstStyle/>
        <a:p>
          <a:r>
            <a:rPr lang="en-US" dirty="0" smtClean="0"/>
            <a:t>Demonstrate Value</a:t>
          </a:r>
          <a:endParaRPr lang="en-US" dirty="0"/>
        </a:p>
      </dgm:t>
    </dgm:pt>
    <dgm:pt modelId="{361F656E-D184-7646-A69D-11A9C2516403}" type="parTrans" cxnId="{4DCB0B30-581D-A64F-B25F-D6866E2BEED3}">
      <dgm:prSet/>
      <dgm:spPr/>
      <dgm:t>
        <a:bodyPr/>
        <a:lstStyle/>
        <a:p>
          <a:endParaRPr lang="en-US"/>
        </a:p>
      </dgm:t>
    </dgm:pt>
    <dgm:pt modelId="{E60B5862-05EE-4448-84F7-82D866CC15A7}" type="sibTrans" cxnId="{4DCB0B30-581D-A64F-B25F-D6866E2BEED3}">
      <dgm:prSet/>
      <dgm:spPr/>
      <dgm:t>
        <a:bodyPr/>
        <a:lstStyle/>
        <a:p>
          <a:endParaRPr lang="en-US"/>
        </a:p>
      </dgm:t>
    </dgm:pt>
    <dgm:pt modelId="{8A7A091D-6C9B-3247-93C0-01C0EEE52AC2}">
      <dgm:prSet phldrT="[Text]"/>
      <dgm:spPr/>
      <dgm:t>
        <a:bodyPr/>
        <a:lstStyle/>
        <a:p>
          <a:r>
            <a:rPr lang="en-US" dirty="0" smtClean="0"/>
            <a:t>Make It Easy</a:t>
          </a:r>
          <a:endParaRPr lang="en-US" dirty="0"/>
        </a:p>
      </dgm:t>
    </dgm:pt>
    <dgm:pt modelId="{75F11757-A8A9-7640-9BFD-467E319A962E}" type="parTrans" cxnId="{50A2A808-9C05-1645-B1B3-E2B3FF7559BE}">
      <dgm:prSet/>
      <dgm:spPr/>
      <dgm:t>
        <a:bodyPr/>
        <a:lstStyle/>
        <a:p>
          <a:endParaRPr lang="en-US"/>
        </a:p>
      </dgm:t>
    </dgm:pt>
    <dgm:pt modelId="{087D302E-028B-504C-B990-25CC9EF8D73F}" type="sibTrans" cxnId="{50A2A808-9C05-1645-B1B3-E2B3FF7559BE}">
      <dgm:prSet/>
      <dgm:spPr/>
      <dgm:t>
        <a:bodyPr/>
        <a:lstStyle/>
        <a:p>
          <a:endParaRPr lang="en-US"/>
        </a:p>
      </dgm:t>
    </dgm:pt>
    <dgm:pt modelId="{1137BE99-ECA6-1140-B6FF-D634AA410432}">
      <dgm:prSet phldrT="[Text]" custT="1"/>
      <dgm:spPr/>
      <dgm:t>
        <a:bodyPr/>
        <a:lstStyle/>
        <a:p>
          <a:r>
            <a:rPr lang="en-US" sz="2400" dirty="0" smtClean="0"/>
            <a:t>Conversion</a:t>
          </a:r>
        </a:p>
        <a:p>
          <a:r>
            <a:rPr lang="en-US" sz="1400" dirty="0" smtClean="0"/>
            <a:t>Typically 2 to 8%</a:t>
          </a:r>
          <a:endParaRPr lang="en-US" sz="1400" dirty="0"/>
        </a:p>
      </dgm:t>
    </dgm:pt>
    <dgm:pt modelId="{33E399FA-63F7-4343-B629-3634D2E87D00}" type="parTrans" cxnId="{1FE6BB0E-46F0-E645-BE1F-A72F89871BD9}">
      <dgm:prSet/>
      <dgm:spPr/>
      <dgm:t>
        <a:bodyPr/>
        <a:lstStyle/>
        <a:p>
          <a:endParaRPr lang="en-US"/>
        </a:p>
      </dgm:t>
    </dgm:pt>
    <dgm:pt modelId="{47646B8D-1305-5043-A3E6-2D0948575C53}" type="sibTrans" cxnId="{1FE6BB0E-46F0-E645-BE1F-A72F89871BD9}">
      <dgm:prSet/>
      <dgm:spPr/>
      <dgm:t>
        <a:bodyPr/>
        <a:lstStyle/>
        <a:p>
          <a:endParaRPr lang="en-US"/>
        </a:p>
      </dgm:t>
    </dgm:pt>
    <dgm:pt modelId="{9B95B2DA-1A52-B347-B859-D14594803F9E}" type="pres">
      <dgm:prSet presAssocID="{388B1A07-2BA2-2B43-84AB-F8125C35F1A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D9291-C435-634B-8211-2348A7179ACD}" type="pres">
      <dgm:prSet presAssocID="{388B1A07-2BA2-2B43-84AB-F8125C35F1AE}" presName="ellipse" presStyleLbl="trBgShp" presStyleIdx="0" presStyleCnt="1"/>
      <dgm:spPr/>
    </dgm:pt>
    <dgm:pt modelId="{F023C42B-2B4B-0740-A4F5-2FB97ACAB6D3}" type="pres">
      <dgm:prSet presAssocID="{388B1A07-2BA2-2B43-84AB-F8125C35F1AE}" presName="arrow1" presStyleLbl="fgShp" presStyleIdx="0" presStyleCnt="1"/>
      <dgm:spPr/>
    </dgm:pt>
    <dgm:pt modelId="{D0975E94-868A-7E49-88F6-44CCABCE5D57}" type="pres">
      <dgm:prSet presAssocID="{388B1A07-2BA2-2B43-84AB-F8125C35F1A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BA158-D96E-1D41-A52A-947FC6B9D5B8}" type="pres">
      <dgm:prSet presAssocID="{8A7A091D-6C9B-3247-93C0-01C0EEE52AC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0A2F7-0C18-5F48-B114-C03FD0A6EAEB}" type="pres">
      <dgm:prSet presAssocID="{0B6970D4-C2D1-2D44-9BF3-C86411D4210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85E20-A7B6-C94A-85FF-632069C5C13E}" type="pres">
      <dgm:prSet presAssocID="{1137BE99-ECA6-1140-B6FF-D634AA41043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AC457-5DA0-7644-B553-C90C931820F6}" type="pres">
      <dgm:prSet presAssocID="{388B1A07-2BA2-2B43-84AB-F8125C35F1AE}" presName="funnel" presStyleLbl="trAlignAcc1" presStyleIdx="0" presStyleCnt="1"/>
      <dgm:spPr/>
    </dgm:pt>
  </dgm:ptLst>
  <dgm:cxnLst>
    <dgm:cxn modelId="{3E9B466D-3862-D74A-856D-89FD06FF616D}" type="presOf" srcId="{8A7A091D-6C9B-3247-93C0-01C0EEE52AC2}" destId="{7AC0A2F7-0C18-5F48-B114-C03FD0A6EAEB}" srcOrd="0" destOrd="0" presId="urn:microsoft.com/office/officeart/2005/8/layout/funnel1"/>
    <dgm:cxn modelId="{81252B69-FC5C-C44F-8A7C-B3CA89C9FDEF}" srcId="{388B1A07-2BA2-2B43-84AB-F8125C35F1AE}" destId="{0B6970D4-C2D1-2D44-9BF3-C86411D42102}" srcOrd="2" destOrd="0" parTransId="{0FD34BFE-6E55-1148-85B0-B1DB0658A893}" sibTransId="{B0BA3D37-4DAA-4D47-900C-7117E3081EF4}"/>
    <dgm:cxn modelId="{BBA98838-5F97-5940-BB82-0E690A4D557B}" type="presOf" srcId="{0B6970D4-C2D1-2D44-9BF3-C86411D42102}" destId="{B35BA158-D96E-1D41-A52A-947FC6B9D5B8}" srcOrd="0" destOrd="0" presId="urn:microsoft.com/office/officeart/2005/8/layout/funnel1"/>
    <dgm:cxn modelId="{50A2A808-9C05-1645-B1B3-E2B3FF7559BE}" srcId="{388B1A07-2BA2-2B43-84AB-F8125C35F1AE}" destId="{8A7A091D-6C9B-3247-93C0-01C0EEE52AC2}" srcOrd="1" destOrd="0" parTransId="{75F11757-A8A9-7640-9BFD-467E319A962E}" sibTransId="{087D302E-028B-504C-B990-25CC9EF8D73F}"/>
    <dgm:cxn modelId="{54E0DAAC-B4CA-474B-ADDE-E16FEB500DB3}" type="presOf" srcId="{29CD55E1-B3EC-5A40-9405-4751DD677EB1}" destId="{45685E20-A7B6-C94A-85FF-632069C5C13E}" srcOrd="0" destOrd="0" presId="urn:microsoft.com/office/officeart/2005/8/layout/funnel1"/>
    <dgm:cxn modelId="{EF04DFC1-D8D8-8B4F-B79A-BEF713F8449A}" type="presOf" srcId="{1137BE99-ECA6-1140-B6FF-D634AA410432}" destId="{D0975E94-868A-7E49-88F6-44CCABCE5D57}" srcOrd="0" destOrd="0" presId="urn:microsoft.com/office/officeart/2005/8/layout/funnel1"/>
    <dgm:cxn modelId="{C7FD4213-7E3F-DB48-8281-1FCD78B8A056}" type="presOf" srcId="{388B1A07-2BA2-2B43-84AB-F8125C35F1AE}" destId="{9B95B2DA-1A52-B347-B859-D14594803F9E}" srcOrd="0" destOrd="0" presId="urn:microsoft.com/office/officeart/2005/8/layout/funnel1"/>
    <dgm:cxn modelId="{4DCB0B30-581D-A64F-B25F-D6866E2BEED3}" srcId="{388B1A07-2BA2-2B43-84AB-F8125C35F1AE}" destId="{29CD55E1-B3EC-5A40-9405-4751DD677EB1}" srcOrd="0" destOrd="0" parTransId="{361F656E-D184-7646-A69D-11A9C2516403}" sibTransId="{E60B5862-05EE-4448-84F7-82D866CC15A7}"/>
    <dgm:cxn modelId="{1FE6BB0E-46F0-E645-BE1F-A72F89871BD9}" srcId="{388B1A07-2BA2-2B43-84AB-F8125C35F1AE}" destId="{1137BE99-ECA6-1140-B6FF-D634AA410432}" srcOrd="3" destOrd="0" parTransId="{33E399FA-63F7-4343-B629-3634D2E87D00}" sibTransId="{47646B8D-1305-5043-A3E6-2D0948575C53}"/>
    <dgm:cxn modelId="{07A6EC66-28BE-3842-9D28-79677537143E}" type="presParOf" srcId="{9B95B2DA-1A52-B347-B859-D14594803F9E}" destId="{735D9291-C435-634B-8211-2348A7179ACD}" srcOrd="0" destOrd="0" presId="urn:microsoft.com/office/officeart/2005/8/layout/funnel1"/>
    <dgm:cxn modelId="{D02BDAC3-0398-534F-92AE-E0A44BDB5790}" type="presParOf" srcId="{9B95B2DA-1A52-B347-B859-D14594803F9E}" destId="{F023C42B-2B4B-0740-A4F5-2FB97ACAB6D3}" srcOrd="1" destOrd="0" presId="urn:microsoft.com/office/officeart/2005/8/layout/funnel1"/>
    <dgm:cxn modelId="{48DC9C30-E448-9341-B285-590E8C5D7774}" type="presParOf" srcId="{9B95B2DA-1A52-B347-B859-D14594803F9E}" destId="{D0975E94-868A-7E49-88F6-44CCABCE5D57}" srcOrd="2" destOrd="0" presId="urn:microsoft.com/office/officeart/2005/8/layout/funnel1"/>
    <dgm:cxn modelId="{76DB3479-38C8-414F-98FA-8366533CAABB}" type="presParOf" srcId="{9B95B2DA-1A52-B347-B859-D14594803F9E}" destId="{B35BA158-D96E-1D41-A52A-947FC6B9D5B8}" srcOrd="3" destOrd="0" presId="urn:microsoft.com/office/officeart/2005/8/layout/funnel1"/>
    <dgm:cxn modelId="{CC0DC79E-918D-5A45-9BEF-8F16291F92ED}" type="presParOf" srcId="{9B95B2DA-1A52-B347-B859-D14594803F9E}" destId="{7AC0A2F7-0C18-5F48-B114-C03FD0A6EAEB}" srcOrd="4" destOrd="0" presId="urn:microsoft.com/office/officeart/2005/8/layout/funnel1"/>
    <dgm:cxn modelId="{E1BD750C-8FB7-E54C-9EB7-D4C2D178DF0F}" type="presParOf" srcId="{9B95B2DA-1A52-B347-B859-D14594803F9E}" destId="{45685E20-A7B6-C94A-85FF-632069C5C13E}" srcOrd="5" destOrd="0" presId="urn:microsoft.com/office/officeart/2005/8/layout/funnel1"/>
    <dgm:cxn modelId="{78670537-E94B-454F-A39B-3D66E560A91A}" type="presParOf" srcId="{9B95B2DA-1A52-B347-B859-D14594803F9E}" destId="{979AC457-5DA0-7644-B553-C90C931820F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6C504-F5CF-1147-8E4C-B479F798ECE3}">
      <dsp:nvSpPr>
        <dsp:cNvPr id="0" name=""/>
        <dsp:cNvSpPr/>
      </dsp:nvSpPr>
      <dsp:spPr>
        <a:xfrm>
          <a:off x="645566" y="643197"/>
          <a:ext cx="2359152" cy="81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0EE3A-725F-AE42-933A-AE4764C0EE2D}">
      <dsp:nvSpPr>
        <dsp:cNvPr id="0" name=""/>
        <dsp:cNvSpPr/>
      </dsp:nvSpPr>
      <dsp:spPr>
        <a:xfrm>
          <a:off x="1600200" y="2649391"/>
          <a:ext cx="457200" cy="292608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10158A5-DF53-7847-B51F-782AD2EE631E}">
      <dsp:nvSpPr>
        <dsp:cNvPr id="0" name=""/>
        <dsp:cNvSpPr/>
      </dsp:nvSpPr>
      <dsp:spPr>
        <a:xfrm>
          <a:off x="731520" y="2883477"/>
          <a:ext cx="219456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Profits $$$</a:t>
          </a:r>
          <a:endParaRPr lang="en-US" sz="1900" kern="1200" dirty="0"/>
        </a:p>
      </dsp:txBody>
      <dsp:txXfrm>
        <a:off x="731520" y="2883477"/>
        <a:ext cx="2194560" cy="548640"/>
      </dsp:txXfrm>
    </dsp:sp>
    <dsp:sp modelId="{F56B5731-F4A4-2648-B637-A7B20C711EE5}">
      <dsp:nvSpPr>
        <dsp:cNvPr id="0" name=""/>
        <dsp:cNvSpPr/>
      </dsp:nvSpPr>
      <dsp:spPr>
        <a:xfrm>
          <a:off x="1882110" y="1914394"/>
          <a:ext cx="65285" cy="45723"/>
        </a:xfrm>
        <a:prstGeom prst="ellipse">
          <a:avLst/>
        </a:prstGeom>
        <a:noFill/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91671" y="1921090"/>
        <a:ext cx="46163" cy="32331"/>
      </dsp:txXfrm>
    </dsp:sp>
    <dsp:sp modelId="{6AAC2E69-FF16-E842-84C7-D936EF9BEBB5}">
      <dsp:nvSpPr>
        <dsp:cNvPr id="0" name=""/>
        <dsp:cNvSpPr/>
      </dsp:nvSpPr>
      <dsp:spPr>
        <a:xfrm>
          <a:off x="885365" y="785205"/>
          <a:ext cx="1055347" cy="10692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Multi-Sided Markets</a:t>
          </a:r>
          <a:endParaRPr lang="en-US" sz="1500" kern="1200" dirty="0"/>
        </a:p>
      </dsp:txBody>
      <dsp:txXfrm>
        <a:off x="1039917" y="941800"/>
        <a:ext cx="746243" cy="756106"/>
      </dsp:txXfrm>
    </dsp:sp>
    <dsp:sp modelId="{F91D9990-114B-154B-B3B4-3A9870E9C1CD}">
      <dsp:nvSpPr>
        <dsp:cNvPr id="0" name=""/>
        <dsp:cNvSpPr/>
      </dsp:nvSpPr>
      <dsp:spPr>
        <a:xfrm>
          <a:off x="1755495" y="734335"/>
          <a:ext cx="1072292" cy="10719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Pay for Access</a:t>
          </a:r>
          <a:endParaRPr lang="en-US" sz="1400" kern="1200" dirty="0"/>
        </a:p>
      </dsp:txBody>
      <dsp:txXfrm>
        <a:off x="1912529" y="891317"/>
        <a:ext cx="758224" cy="757974"/>
      </dsp:txXfrm>
    </dsp:sp>
    <dsp:sp modelId="{CCB87AE4-22DB-4449-B2ED-A7CF45D3308B}">
      <dsp:nvSpPr>
        <dsp:cNvPr id="0" name=""/>
        <dsp:cNvSpPr/>
      </dsp:nvSpPr>
      <dsp:spPr>
        <a:xfrm>
          <a:off x="552224" y="542982"/>
          <a:ext cx="2553151" cy="20475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A3D5-C0BE-674D-B7C5-CC5433A0CD5A}">
      <dsp:nvSpPr>
        <dsp:cNvPr id="0" name=""/>
        <dsp:cNvSpPr/>
      </dsp:nvSpPr>
      <dsp:spPr>
        <a:xfrm>
          <a:off x="943349" y="0"/>
          <a:ext cx="5695201" cy="39534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DA22FF-EDF6-894F-8F6E-8D4015729BF4}">
      <dsp:nvSpPr>
        <dsp:cNvPr id="0" name=""/>
        <dsp:cNvSpPr/>
      </dsp:nvSpPr>
      <dsp:spPr>
        <a:xfrm>
          <a:off x="2081279" y="256973"/>
          <a:ext cx="1581374" cy="15813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Convenience- &amp; Time-Savvy Sellers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5% of customers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2% of ads</a:t>
          </a:r>
          <a:endParaRPr lang="en-US" sz="1200" kern="1200" dirty="0"/>
        </a:p>
      </dsp:txBody>
      <dsp:txXfrm>
        <a:off x="2158475" y="334169"/>
        <a:ext cx="1426982" cy="1426982"/>
      </dsp:txXfrm>
    </dsp:sp>
    <dsp:sp modelId="{E0DFD456-D2AA-3942-A8EC-EFE33A318FB6}">
      <dsp:nvSpPr>
        <dsp:cNvPr id="0" name=""/>
        <dsp:cNvSpPr/>
      </dsp:nvSpPr>
      <dsp:spPr>
        <a:xfrm>
          <a:off x="3929320" y="256973"/>
          <a:ext cx="1581374" cy="15813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Trade &amp; Professional Sellers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10% of customers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40% of ads</a:t>
          </a:r>
          <a:endParaRPr lang="en-US" sz="1200" kern="1200" dirty="0"/>
        </a:p>
      </dsp:txBody>
      <dsp:txXfrm>
        <a:off x="4006516" y="334169"/>
        <a:ext cx="1426982" cy="1426982"/>
      </dsp:txXfrm>
    </dsp:sp>
    <dsp:sp modelId="{21B94C1F-B0CD-354F-BCBB-790C8A367FA9}">
      <dsp:nvSpPr>
        <dsp:cNvPr id="0" name=""/>
        <dsp:cNvSpPr/>
      </dsp:nvSpPr>
      <dsp:spPr>
        <a:xfrm>
          <a:off x="2071205" y="2115088"/>
          <a:ext cx="1581374" cy="15813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Cost-Sensitive Occasional Sellers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75% of customers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18% of ads</a:t>
          </a:r>
          <a:endParaRPr lang="en-US" sz="1200" kern="1200" dirty="0"/>
        </a:p>
      </dsp:txBody>
      <dsp:txXfrm>
        <a:off x="2148401" y="2192284"/>
        <a:ext cx="1426982" cy="1426982"/>
      </dsp:txXfrm>
    </dsp:sp>
    <dsp:sp modelId="{EB36DBCA-E108-374C-BC54-9D7FA15B1C02}">
      <dsp:nvSpPr>
        <dsp:cNvPr id="0" name=""/>
        <dsp:cNvSpPr/>
      </dsp:nvSpPr>
      <dsp:spPr>
        <a:xfrm>
          <a:off x="3929320" y="2115088"/>
          <a:ext cx="1581374" cy="15813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Spammers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10% of users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40% of ads</a:t>
          </a:r>
          <a:endParaRPr lang="en-US" sz="1200" kern="1200" dirty="0"/>
        </a:p>
      </dsp:txBody>
      <dsp:txXfrm>
        <a:off x="4006516" y="2192284"/>
        <a:ext cx="1426982" cy="142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6C504-F5CF-1147-8E4C-B479F798ECE3}">
      <dsp:nvSpPr>
        <dsp:cNvPr id="0" name=""/>
        <dsp:cNvSpPr/>
      </dsp:nvSpPr>
      <dsp:spPr>
        <a:xfrm>
          <a:off x="645566" y="637098"/>
          <a:ext cx="2359152" cy="81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0EE3A-725F-AE42-933A-AE4764C0EE2D}">
      <dsp:nvSpPr>
        <dsp:cNvPr id="0" name=""/>
        <dsp:cNvSpPr/>
      </dsp:nvSpPr>
      <dsp:spPr>
        <a:xfrm>
          <a:off x="1600200" y="2643292"/>
          <a:ext cx="457200" cy="292608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10158A5-DF53-7847-B51F-782AD2EE631E}">
      <dsp:nvSpPr>
        <dsp:cNvPr id="0" name=""/>
        <dsp:cNvSpPr/>
      </dsp:nvSpPr>
      <dsp:spPr>
        <a:xfrm>
          <a:off x="731520" y="2877378"/>
          <a:ext cx="219456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Profits ?</a:t>
          </a:r>
          <a:endParaRPr lang="en-US" sz="1900" kern="1200" dirty="0"/>
        </a:p>
      </dsp:txBody>
      <dsp:txXfrm>
        <a:off x="731520" y="2877378"/>
        <a:ext cx="2194560" cy="548640"/>
      </dsp:txXfrm>
    </dsp:sp>
    <dsp:sp modelId="{D3296BD8-7E38-A242-B5F5-5DC7EE0FBE31}">
      <dsp:nvSpPr>
        <dsp:cNvPr id="0" name=""/>
        <dsp:cNvSpPr/>
      </dsp:nvSpPr>
      <dsp:spPr>
        <a:xfrm>
          <a:off x="1564139" y="1576503"/>
          <a:ext cx="701227" cy="7093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Freemium</a:t>
          </a:r>
          <a:endParaRPr lang="en-US" sz="800" kern="1200" dirty="0"/>
        </a:p>
      </dsp:txBody>
      <dsp:txXfrm>
        <a:off x="1666831" y="1680379"/>
        <a:ext cx="495843" cy="501557"/>
      </dsp:txXfrm>
    </dsp:sp>
    <dsp:sp modelId="{4774D71E-6991-EA47-B769-9B403B780E12}">
      <dsp:nvSpPr>
        <dsp:cNvPr id="0" name=""/>
        <dsp:cNvSpPr/>
      </dsp:nvSpPr>
      <dsp:spPr>
        <a:xfrm>
          <a:off x="980401" y="959232"/>
          <a:ext cx="690957" cy="7090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Multi-Sided Markets</a:t>
          </a:r>
          <a:endParaRPr lang="en-US" sz="800" kern="1200" dirty="0"/>
        </a:p>
      </dsp:txBody>
      <dsp:txXfrm>
        <a:off x="1081589" y="1063069"/>
        <a:ext cx="488581" cy="501371"/>
      </dsp:txXfrm>
    </dsp:sp>
    <dsp:sp modelId="{CCB87AE4-22DB-4449-B2ED-A7CF45D3308B}">
      <dsp:nvSpPr>
        <dsp:cNvPr id="0" name=""/>
        <dsp:cNvSpPr/>
      </dsp:nvSpPr>
      <dsp:spPr>
        <a:xfrm>
          <a:off x="571977" y="549081"/>
          <a:ext cx="2513645" cy="202312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8DB35-CD8B-1A41-9C59-F0C20520239A}">
      <dsp:nvSpPr>
        <dsp:cNvPr id="0" name=""/>
        <dsp:cNvSpPr/>
      </dsp:nvSpPr>
      <dsp:spPr>
        <a:xfrm>
          <a:off x="1568916" y="329"/>
          <a:ext cx="2958166" cy="1053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Sellers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(Free | Paying 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599778" y="31191"/>
        <a:ext cx="2896442" cy="991979"/>
      </dsp:txXfrm>
    </dsp:sp>
    <dsp:sp modelId="{C0BA3032-90FC-0043-8780-94DB40269936}">
      <dsp:nvSpPr>
        <dsp:cNvPr id="0" name=""/>
        <dsp:cNvSpPr/>
      </dsp:nvSpPr>
      <dsp:spPr>
        <a:xfrm rot="5400000">
          <a:off x="2499306" y="1555501"/>
          <a:ext cx="1097387" cy="3687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09945" y="1629260"/>
        <a:ext cx="876109" cy="221278"/>
      </dsp:txXfrm>
    </dsp:sp>
    <dsp:sp modelId="{E9A87C73-9E0F-8E46-A9F4-8762A735CD20}">
      <dsp:nvSpPr>
        <dsp:cNvPr id="0" name=""/>
        <dsp:cNvSpPr/>
      </dsp:nvSpPr>
      <dsp:spPr>
        <a:xfrm>
          <a:off x="600879" y="2425766"/>
          <a:ext cx="4894240" cy="1053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Buyers</a:t>
          </a:r>
          <a:r>
            <a:rPr lang="en-US" sz="1800" kern="1200" dirty="0" smtClean="0"/>
            <a:t> (Readers)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31741" y="2456628"/>
        <a:ext cx="4832516" cy="991979"/>
      </dsp:txXfrm>
    </dsp:sp>
    <dsp:sp modelId="{017BEE96-D3C1-7447-A6F9-17AC35EB7218}">
      <dsp:nvSpPr>
        <dsp:cNvPr id="0" name=""/>
        <dsp:cNvSpPr/>
      </dsp:nvSpPr>
      <dsp:spPr>
        <a:xfrm rot="16200000">
          <a:off x="2499306" y="1555501"/>
          <a:ext cx="1097387" cy="3687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09945" y="1629260"/>
        <a:ext cx="876109" cy="221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8DB35-CD8B-1A41-9C59-F0C20520239A}">
      <dsp:nvSpPr>
        <dsp:cNvPr id="0" name=""/>
        <dsp:cNvSpPr/>
      </dsp:nvSpPr>
      <dsp:spPr>
        <a:xfrm>
          <a:off x="1568916" y="329"/>
          <a:ext cx="2958166" cy="1053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Sellers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(Free | Paying 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599778" y="31191"/>
        <a:ext cx="2896442" cy="991979"/>
      </dsp:txXfrm>
    </dsp:sp>
    <dsp:sp modelId="{C0BA3032-90FC-0043-8780-94DB40269936}">
      <dsp:nvSpPr>
        <dsp:cNvPr id="0" name=""/>
        <dsp:cNvSpPr/>
      </dsp:nvSpPr>
      <dsp:spPr>
        <a:xfrm rot="5400000">
          <a:off x="2499306" y="1555501"/>
          <a:ext cx="1097387" cy="3687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09945" y="1629260"/>
        <a:ext cx="876109" cy="221278"/>
      </dsp:txXfrm>
    </dsp:sp>
    <dsp:sp modelId="{E9A87C73-9E0F-8E46-A9F4-8762A735CD20}">
      <dsp:nvSpPr>
        <dsp:cNvPr id="0" name=""/>
        <dsp:cNvSpPr/>
      </dsp:nvSpPr>
      <dsp:spPr>
        <a:xfrm>
          <a:off x="600879" y="2425766"/>
          <a:ext cx="4894240" cy="1053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Buyers</a:t>
          </a:r>
          <a:r>
            <a:rPr lang="en-US" sz="1800" kern="1200" dirty="0" smtClean="0"/>
            <a:t> (Visitors)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31741" y="2456628"/>
        <a:ext cx="4832516" cy="991979"/>
      </dsp:txXfrm>
    </dsp:sp>
    <dsp:sp modelId="{017BEE96-D3C1-7447-A6F9-17AC35EB7218}">
      <dsp:nvSpPr>
        <dsp:cNvPr id="0" name=""/>
        <dsp:cNvSpPr/>
      </dsp:nvSpPr>
      <dsp:spPr>
        <a:xfrm rot="16200000">
          <a:off x="2499306" y="1555501"/>
          <a:ext cx="1097387" cy="3687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09945" y="1629260"/>
        <a:ext cx="876109" cy="221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EAA1-17DC-C642-B79C-5E8BA31BFD68}">
      <dsp:nvSpPr>
        <dsp:cNvPr id="0" name=""/>
        <dsp:cNvSpPr/>
      </dsp:nvSpPr>
      <dsp:spPr>
        <a:xfrm>
          <a:off x="2108041" y="1394460"/>
          <a:ext cx="1704340" cy="1704340"/>
        </a:xfrm>
        <a:prstGeom prst="gear9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CFU</a:t>
          </a:r>
          <a:endParaRPr lang="en-US" sz="2300" kern="1200" dirty="0"/>
        </a:p>
      </dsp:txBody>
      <dsp:txXfrm>
        <a:off x="2450689" y="1793694"/>
        <a:ext cx="1019044" cy="876065"/>
      </dsp:txXfrm>
    </dsp:sp>
    <dsp:sp modelId="{D74B89D5-7751-D24C-BB96-76DC4E996097}">
      <dsp:nvSpPr>
        <dsp:cNvPr id="0" name=""/>
        <dsp:cNvSpPr/>
      </dsp:nvSpPr>
      <dsp:spPr>
        <a:xfrm>
          <a:off x="1116425" y="991616"/>
          <a:ext cx="1239520" cy="1239520"/>
        </a:xfrm>
        <a:prstGeom prst="gear6">
          <a:avLst/>
        </a:prstGeom>
        <a:gradFill rotWithShape="0">
          <a:gsLst>
            <a:gs pos="0">
              <a:schemeClr val="accent3">
                <a:shade val="50000"/>
                <a:hueOff val="508388"/>
                <a:satOff val="-14914"/>
                <a:lumOff val="32094"/>
                <a:alphaOff val="0"/>
                <a:shade val="30000"/>
                <a:satMod val="100000"/>
              </a:schemeClr>
            </a:gs>
            <a:gs pos="80000">
              <a:schemeClr val="accent3">
                <a:shade val="50000"/>
                <a:hueOff val="508388"/>
                <a:satOff val="-14914"/>
                <a:lumOff val="32094"/>
                <a:alphaOff val="0"/>
                <a:shade val="90000"/>
                <a:satMod val="100000"/>
              </a:schemeClr>
            </a:gs>
            <a:gs pos="100000">
              <a:schemeClr val="accent3">
                <a:shade val="50000"/>
                <a:hueOff val="508388"/>
                <a:satOff val="-14914"/>
                <a:lumOff val="3209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RPU</a:t>
          </a:r>
          <a:endParaRPr lang="en-US" sz="2300" kern="1200" dirty="0"/>
        </a:p>
      </dsp:txBody>
      <dsp:txXfrm>
        <a:off x="1428478" y="1305555"/>
        <a:ext cx="615414" cy="611642"/>
      </dsp:txXfrm>
    </dsp:sp>
    <dsp:sp modelId="{52E1C7B1-2FDF-294B-A889-D777ADAEF656}">
      <dsp:nvSpPr>
        <dsp:cNvPr id="0" name=""/>
        <dsp:cNvSpPr/>
      </dsp:nvSpPr>
      <dsp:spPr>
        <a:xfrm rot="20700000">
          <a:off x="1810683" y="136473"/>
          <a:ext cx="1214476" cy="1214476"/>
        </a:xfrm>
        <a:prstGeom prst="gear6">
          <a:avLst/>
        </a:prstGeom>
        <a:gradFill rotWithShape="0">
          <a:gsLst>
            <a:gs pos="0">
              <a:schemeClr val="accent3">
                <a:shade val="50000"/>
                <a:hueOff val="508388"/>
                <a:satOff val="-14914"/>
                <a:lumOff val="32094"/>
                <a:alphaOff val="0"/>
                <a:shade val="30000"/>
                <a:satMod val="100000"/>
              </a:schemeClr>
            </a:gs>
            <a:gs pos="80000">
              <a:schemeClr val="accent3">
                <a:shade val="50000"/>
                <a:hueOff val="508388"/>
                <a:satOff val="-14914"/>
                <a:lumOff val="32094"/>
                <a:alphaOff val="0"/>
                <a:shade val="90000"/>
                <a:satMod val="100000"/>
              </a:schemeClr>
            </a:gs>
            <a:gs pos="100000">
              <a:schemeClr val="accent3">
                <a:shade val="50000"/>
                <a:hueOff val="508388"/>
                <a:satOff val="-14914"/>
                <a:lumOff val="3209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</a:t>
          </a:r>
          <a:endParaRPr lang="en-US" sz="2300" kern="1200" dirty="0"/>
        </a:p>
      </dsp:txBody>
      <dsp:txXfrm rot="-20700000">
        <a:off x="2077053" y="402844"/>
        <a:ext cx="681736" cy="681736"/>
      </dsp:txXfrm>
    </dsp:sp>
    <dsp:sp modelId="{DE2C1FA4-7B70-EA40-9975-92F2595FBCBC}">
      <dsp:nvSpPr>
        <dsp:cNvPr id="0" name=""/>
        <dsp:cNvSpPr/>
      </dsp:nvSpPr>
      <dsp:spPr>
        <a:xfrm>
          <a:off x="1965347" y="1143832"/>
          <a:ext cx="2181555" cy="2181555"/>
        </a:xfrm>
        <a:prstGeom prst="circularArrow">
          <a:avLst>
            <a:gd name="adj1" fmla="val 4688"/>
            <a:gd name="adj2" fmla="val 299029"/>
            <a:gd name="adj3" fmla="val 2482758"/>
            <a:gd name="adj4" fmla="val 15935216"/>
            <a:gd name="adj5" fmla="val 5469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F371D9-527B-7E4E-955D-7A36CE7140A8}">
      <dsp:nvSpPr>
        <dsp:cNvPr id="0" name=""/>
        <dsp:cNvSpPr/>
      </dsp:nvSpPr>
      <dsp:spPr>
        <a:xfrm>
          <a:off x="896908" y="722058"/>
          <a:ext cx="1585036" cy="15850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shade val="90000"/>
                <a:hueOff val="526257"/>
                <a:satOff val="-13502"/>
                <a:lumOff val="26069"/>
                <a:alphaOff val="0"/>
                <a:shade val="30000"/>
                <a:satMod val="100000"/>
              </a:schemeClr>
            </a:gs>
            <a:gs pos="80000">
              <a:schemeClr val="accent3">
                <a:shade val="90000"/>
                <a:hueOff val="526257"/>
                <a:satOff val="-13502"/>
                <a:lumOff val="26069"/>
                <a:alphaOff val="0"/>
                <a:shade val="90000"/>
                <a:satMod val="100000"/>
              </a:schemeClr>
            </a:gs>
            <a:gs pos="100000">
              <a:schemeClr val="accent3">
                <a:shade val="90000"/>
                <a:hueOff val="526257"/>
                <a:satOff val="-13502"/>
                <a:lumOff val="26069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580D7E-A7C2-0049-AD06-6E13B43FD7BE}">
      <dsp:nvSpPr>
        <dsp:cNvPr id="0" name=""/>
        <dsp:cNvSpPr/>
      </dsp:nvSpPr>
      <dsp:spPr>
        <a:xfrm>
          <a:off x="1529762" y="-124840"/>
          <a:ext cx="1708988" cy="17089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shade val="90000"/>
                <a:hueOff val="526257"/>
                <a:satOff val="-13502"/>
                <a:lumOff val="26069"/>
                <a:alphaOff val="0"/>
                <a:shade val="30000"/>
                <a:satMod val="100000"/>
              </a:schemeClr>
            </a:gs>
            <a:gs pos="80000">
              <a:schemeClr val="accent3">
                <a:shade val="90000"/>
                <a:hueOff val="526257"/>
                <a:satOff val="-13502"/>
                <a:lumOff val="26069"/>
                <a:alphaOff val="0"/>
                <a:shade val="90000"/>
                <a:satMod val="100000"/>
              </a:schemeClr>
            </a:gs>
            <a:gs pos="100000">
              <a:schemeClr val="accent3">
                <a:shade val="90000"/>
                <a:hueOff val="526257"/>
                <a:satOff val="-13502"/>
                <a:lumOff val="26069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E0A52-9B2F-9841-8F00-36B71ABD5A7B}">
      <dsp:nvSpPr>
        <dsp:cNvPr id="0" name=""/>
        <dsp:cNvSpPr/>
      </dsp:nvSpPr>
      <dsp:spPr>
        <a:xfrm>
          <a:off x="1275" y="365631"/>
          <a:ext cx="1690008" cy="16900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User Acquisition Costs</a:t>
          </a:r>
          <a:endParaRPr lang="en-US" sz="1900" kern="1200" dirty="0"/>
        </a:p>
      </dsp:txBody>
      <dsp:txXfrm>
        <a:off x="248771" y="613127"/>
        <a:ext cx="1195016" cy="1195016"/>
      </dsp:txXfrm>
    </dsp:sp>
    <dsp:sp modelId="{B7C5F269-B153-7D4E-8A33-3178F2B89280}">
      <dsp:nvSpPr>
        <dsp:cNvPr id="0" name=""/>
        <dsp:cNvSpPr/>
      </dsp:nvSpPr>
      <dsp:spPr>
        <a:xfrm>
          <a:off x="1828512" y="720533"/>
          <a:ext cx="980204" cy="980204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58438" y="1095363"/>
        <a:ext cx="720352" cy="230544"/>
      </dsp:txXfrm>
    </dsp:sp>
    <dsp:sp modelId="{E1618EA6-32FB-6E48-8504-F49094F7D544}">
      <dsp:nvSpPr>
        <dsp:cNvPr id="0" name=""/>
        <dsp:cNvSpPr/>
      </dsp:nvSpPr>
      <dsp:spPr>
        <a:xfrm>
          <a:off x="2945945" y="365631"/>
          <a:ext cx="1690008" cy="16900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User Servicing Costs</a:t>
          </a:r>
          <a:endParaRPr lang="en-US" sz="1900" kern="1200" dirty="0"/>
        </a:p>
      </dsp:txBody>
      <dsp:txXfrm>
        <a:off x="3193441" y="613127"/>
        <a:ext cx="1195016" cy="1195016"/>
      </dsp:txXfrm>
    </dsp:sp>
    <dsp:sp modelId="{79D91C5C-0563-5849-B438-8E4BA7581D72}">
      <dsp:nvSpPr>
        <dsp:cNvPr id="0" name=""/>
        <dsp:cNvSpPr/>
      </dsp:nvSpPr>
      <dsp:spPr>
        <a:xfrm>
          <a:off x="4773182" y="720533"/>
          <a:ext cx="980204" cy="980204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03108" y="922455"/>
        <a:ext cx="720352" cy="576360"/>
      </dsp:txXfrm>
    </dsp:sp>
    <dsp:sp modelId="{7FDAC663-81A7-F948-BDDA-1102A6B7FE8C}">
      <dsp:nvSpPr>
        <dsp:cNvPr id="0" name=""/>
        <dsp:cNvSpPr/>
      </dsp:nvSpPr>
      <dsp:spPr>
        <a:xfrm>
          <a:off x="5891891" y="365631"/>
          <a:ext cx="1690008" cy="16900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Total Cost / Free User</a:t>
          </a:r>
          <a:endParaRPr lang="en-US" sz="1900" kern="1200" dirty="0"/>
        </a:p>
      </dsp:txBody>
      <dsp:txXfrm>
        <a:off x="6139387" y="613127"/>
        <a:ext cx="1195016" cy="1195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193BD-0AEB-2F4E-BE27-6E14204EC6AB}">
      <dsp:nvSpPr>
        <dsp:cNvPr id="0" name=""/>
        <dsp:cNvSpPr/>
      </dsp:nvSpPr>
      <dsp:spPr>
        <a:xfrm rot="10800000">
          <a:off x="1483525" y="0"/>
          <a:ext cx="2879783" cy="756993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Can be cheaper than SEM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Good for very large scale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Super fast</a:t>
          </a:r>
          <a:endParaRPr lang="en-US" sz="1000" kern="1200" dirty="0"/>
        </a:p>
      </dsp:txBody>
      <dsp:txXfrm rot="10800000">
        <a:off x="1780230" y="0"/>
        <a:ext cx="2583078" cy="756993"/>
      </dsp:txXfrm>
    </dsp:sp>
    <dsp:sp modelId="{48757EE7-8855-3744-8B2C-273BCE2CF709}">
      <dsp:nvSpPr>
        <dsp:cNvPr id="0" name=""/>
        <dsp:cNvSpPr/>
      </dsp:nvSpPr>
      <dsp:spPr>
        <a:xfrm>
          <a:off x="1186820" y="0"/>
          <a:ext cx="593410" cy="756993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TV</a:t>
          </a:r>
          <a:endParaRPr lang="en-US" sz="1400" kern="1200" dirty="0"/>
        </a:p>
      </dsp:txBody>
      <dsp:txXfrm>
        <a:off x="1186820" y="0"/>
        <a:ext cx="593410" cy="756993"/>
      </dsp:txXfrm>
    </dsp:sp>
    <dsp:sp modelId="{47FBB00E-8821-C14E-93FC-79A1BBB5AF3A}">
      <dsp:nvSpPr>
        <dsp:cNvPr id="0" name=""/>
        <dsp:cNvSpPr/>
      </dsp:nvSpPr>
      <dsp:spPr>
        <a:xfrm rot="10800000">
          <a:off x="1780230" y="756993"/>
          <a:ext cx="2583078" cy="756993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25217"/>
              <a:satOff val="4290"/>
              <a:lumOff val="441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Expensive  (CPA = $0.5-1.2)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ROI constant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Fast</a:t>
          </a:r>
          <a:endParaRPr lang="en-US" sz="1000" kern="1200" dirty="0"/>
        </a:p>
      </dsp:txBody>
      <dsp:txXfrm rot="10800000">
        <a:off x="2076935" y="756993"/>
        <a:ext cx="2286373" cy="756993"/>
      </dsp:txXfrm>
    </dsp:sp>
    <dsp:sp modelId="{C907C8C4-C49F-2A49-B2B1-005595364072}">
      <dsp:nvSpPr>
        <dsp:cNvPr id="0" name=""/>
        <dsp:cNvSpPr/>
      </dsp:nvSpPr>
      <dsp:spPr>
        <a:xfrm>
          <a:off x="890115" y="756993"/>
          <a:ext cx="1186820" cy="756993"/>
        </a:xfrm>
        <a:prstGeom prst="trapezoid">
          <a:avLst>
            <a:gd name="adj" fmla="val 39195"/>
          </a:avLst>
        </a:prstGeom>
        <a:gradFill rotWithShape="0">
          <a:gsLst>
            <a:gs pos="0">
              <a:schemeClr val="accent4">
                <a:hueOff val="425217"/>
                <a:satOff val="4290"/>
                <a:lumOff val="441"/>
                <a:alphaOff val="0"/>
                <a:shade val="30000"/>
                <a:satMod val="100000"/>
              </a:schemeClr>
            </a:gs>
            <a:gs pos="80000">
              <a:schemeClr val="accent4">
                <a:hueOff val="425217"/>
                <a:satOff val="4290"/>
                <a:lumOff val="441"/>
                <a:alphaOff val="0"/>
                <a:shade val="90000"/>
                <a:satMod val="100000"/>
              </a:schemeClr>
            </a:gs>
            <a:gs pos="100000">
              <a:schemeClr val="accent4">
                <a:hueOff val="425217"/>
                <a:satOff val="4290"/>
                <a:lumOff val="441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SEM</a:t>
          </a:r>
          <a:endParaRPr lang="en-US" sz="1800" kern="1200" dirty="0"/>
        </a:p>
      </dsp:txBody>
      <dsp:txXfrm>
        <a:off x="1097808" y="756993"/>
        <a:ext cx="771433" cy="756993"/>
      </dsp:txXfrm>
    </dsp:sp>
    <dsp:sp modelId="{1BCE300E-5EE1-D246-98A3-8907E9E95AAC}">
      <dsp:nvSpPr>
        <dsp:cNvPr id="0" name=""/>
        <dsp:cNvSpPr/>
      </dsp:nvSpPr>
      <dsp:spPr>
        <a:xfrm rot="10800000">
          <a:off x="2076935" y="1513987"/>
          <a:ext cx="2286373" cy="756993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50433"/>
              <a:satOff val="8579"/>
              <a:lumOff val="883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Ideally no cash involved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Time &amp; effort to establish and manage</a:t>
          </a:r>
          <a:endParaRPr lang="en-US" sz="1000" kern="1200" dirty="0"/>
        </a:p>
      </dsp:txBody>
      <dsp:txXfrm rot="10800000">
        <a:off x="2373640" y="1513987"/>
        <a:ext cx="1989668" cy="756993"/>
      </dsp:txXfrm>
    </dsp:sp>
    <dsp:sp modelId="{41D5EC8A-1018-424F-B563-D9326D02F04E}">
      <dsp:nvSpPr>
        <dsp:cNvPr id="0" name=""/>
        <dsp:cNvSpPr/>
      </dsp:nvSpPr>
      <dsp:spPr>
        <a:xfrm>
          <a:off x="593410" y="1513987"/>
          <a:ext cx="1780230" cy="756993"/>
        </a:xfrm>
        <a:prstGeom prst="trapezoid">
          <a:avLst>
            <a:gd name="adj" fmla="val 39195"/>
          </a:avLst>
        </a:prstGeom>
        <a:gradFill rotWithShape="0">
          <a:gsLst>
            <a:gs pos="0">
              <a:schemeClr val="accent4">
                <a:hueOff val="850433"/>
                <a:satOff val="8579"/>
                <a:lumOff val="883"/>
                <a:alphaOff val="0"/>
                <a:shade val="30000"/>
                <a:satMod val="100000"/>
              </a:schemeClr>
            </a:gs>
            <a:gs pos="80000">
              <a:schemeClr val="accent4">
                <a:hueOff val="850433"/>
                <a:satOff val="8579"/>
                <a:lumOff val="883"/>
                <a:alphaOff val="0"/>
                <a:shade val="90000"/>
                <a:satMod val="100000"/>
              </a:schemeClr>
            </a:gs>
            <a:gs pos="100000">
              <a:schemeClr val="accent4">
                <a:hueOff val="850433"/>
                <a:satOff val="8579"/>
                <a:lumOff val="883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Partnerships</a:t>
          </a:r>
          <a:endParaRPr lang="en-US" sz="1600" kern="1200" dirty="0"/>
        </a:p>
      </dsp:txBody>
      <dsp:txXfrm>
        <a:off x="904950" y="1513987"/>
        <a:ext cx="1157149" cy="756993"/>
      </dsp:txXfrm>
    </dsp:sp>
    <dsp:sp modelId="{99190AB9-CAD0-AE41-841D-C12956E4C3CC}">
      <dsp:nvSpPr>
        <dsp:cNvPr id="0" name=""/>
        <dsp:cNvSpPr/>
      </dsp:nvSpPr>
      <dsp:spPr>
        <a:xfrm rot="10800000">
          <a:off x="2373640" y="2270980"/>
          <a:ext cx="1989668" cy="756993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75650"/>
              <a:satOff val="12869"/>
              <a:lumOff val="1324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Very Cheap (CPA = $0.01)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ROI grows over time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Slow</a:t>
          </a:r>
          <a:endParaRPr lang="en-US" sz="1000" kern="1200" dirty="0"/>
        </a:p>
      </dsp:txBody>
      <dsp:txXfrm rot="10800000">
        <a:off x="2670345" y="2270980"/>
        <a:ext cx="1692963" cy="756993"/>
      </dsp:txXfrm>
    </dsp:sp>
    <dsp:sp modelId="{59A62DC9-E694-A841-8492-77FD17DF3B48}">
      <dsp:nvSpPr>
        <dsp:cNvPr id="0" name=""/>
        <dsp:cNvSpPr/>
      </dsp:nvSpPr>
      <dsp:spPr>
        <a:xfrm>
          <a:off x="296705" y="2270980"/>
          <a:ext cx="2373640" cy="756993"/>
        </a:xfrm>
        <a:prstGeom prst="trapezoid">
          <a:avLst>
            <a:gd name="adj" fmla="val 39195"/>
          </a:avLst>
        </a:prstGeom>
        <a:gradFill rotWithShape="0">
          <a:gsLst>
            <a:gs pos="0">
              <a:schemeClr val="accent4">
                <a:hueOff val="1275650"/>
                <a:satOff val="12869"/>
                <a:lumOff val="1324"/>
                <a:alphaOff val="0"/>
                <a:shade val="30000"/>
                <a:satMod val="100000"/>
              </a:schemeClr>
            </a:gs>
            <a:gs pos="80000">
              <a:schemeClr val="accent4">
                <a:hueOff val="1275650"/>
                <a:satOff val="12869"/>
                <a:lumOff val="1324"/>
                <a:alphaOff val="0"/>
                <a:shade val="90000"/>
                <a:satMod val="100000"/>
              </a:schemeClr>
            </a:gs>
            <a:gs pos="100000">
              <a:schemeClr val="accent4">
                <a:hueOff val="1275650"/>
                <a:satOff val="12869"/>
                <a:lumOff val="132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SEO</a:t>
          </a:r>
          <a:endParaRPr lang="en-US" sz="1600" kern="1200" dirty="0"/>
        </a:p>
      </dsp:txBody>
      <dsp:txXfrm>
        <a:off x="712092" y="2270980"/>
        <a:ext cx="1542866" cy="756993"/>
      </dsp:txXfrm>
    </dsp:sp>
    <dsp:sp modelId="{BB10ED6B-F55C-FB4F-B89A-20BD3B2996FC}">
      <dsp:nvSpPr>
        <dsp:cNvPr id="0" name=""/>
        <dsp:cNvSpPr/>
      </dsp:nvSpPr>
      <dsp:spPr>
        <a:xfrm rot="10800000">
          <a:off x="2670345" y="3027974"/>
          <a:ext cx="1692963" cy="756993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00866"/>
              <a:satOff val="17158"/>
              <a:lumOff val="1765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Free (CPA = 0)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Organic growth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Greatest asset</a:t>
          </a:r>
          <a:endParaRPr lang="en-US" sz="1000" kern="1200" dirty="0"/>
        </a:p>
      </dsp:txBody>
      <dsp:txXfrm rot="10800000">
        <a:off x="2967050" y="3027974"/>
        <a:ext cx="1396258" cy="756993"/>
      </dsp:txXfrm>
    </dsp:sp>
    <dsp:sp modelId="{BD598DE9-06C2-2E45-BA14-B47A0B047329}">
      <dsp:nvSpPr>
        <dsp:cNvPr id="0" name=""/>
        <dsp:cNvSpPr/>
      </dsp:nvSpPr>
      <dsp:spPr>
        <a:xfrm>
          <a:off x="0" y="3027974"/>
          <a:ext cx="2967050" cy="756993"/>
        </a:xfrm>
        <a:prstGeom prst="trapezoid">
          <a:avLst>
            <a:gd name="adj" fmla="val 39195"/>
          </a:avLst>
        </a:prstGeom>
        <a:gradFill rotWithShape="0">
          <a:gsLst>
            <a:gs pos="0">
              <a:schemeClr val="accent4">
                <a:hueOff val="1700866"/>
                <a:satOff val="17158"/>
                <a:lumOff val="1765"/>
                <a:alphaOff val="0"/>
                <a:shade val="30000"/>
                <a:satMod val="100000"/>
              </a:schemeClr>
            </a:gs>
            <a:gs pos="80000">
              <a:schemeClr val="accent4">
                <a:hueOff val="1700866"/>
                <a:satOff val="17158"/>
                <a:lumOff val="1765"/>
                <a:alphaOff val="0"/>
                <a:shade val="90000"/>
                <a:satMod val="100000"/>
              </a:schemeClr>
            </a:gs>
            <a:gs pos="100000">
              <a:schemeClr val="accent4">
                <a:hueOff val="1700866"/>
                <a:satOff val="17158"/>
                <a:lumOff val="1765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Repeat Visitors (Core) x </a:t>
          </a:r>
          <a:r>
            <a:rPr lang="en-US" sz="1600" kern="1200" dirty="0" err="1" smtClean="0"/>
            <a:t>WoM</a:t>
          </a:r>
          <a:endParaRPr lang="en-US" sz="1600" kern="1200" dirty="0"/>
        </a:p>
      </dsp:txBody>
      <dsp:txXfrm>
        <a:off x="519233" y="3027974"/>
        <a:ext cx="1928582" cy="7569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193BD-0AEB-2F4E-BE27-6E14204EC6AB}">
      <dsp:nvSpPr>
        <dsp:cNvPr id="0" name=""/>
        <dsp:cNvSpPr/>
      </dsp:nvSpPr>
      <dsp:spPr>
        <a:xfrm rot="10800000">
          <a:off x="1483525" y="0"/>
          <a:ext cx="2879783" cy="1261656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Outsource all non-critical functions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Leverage specialist technologies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 rot="10800000">
        <a:off x="1978033" y="0"/>
        <a:ext cx="2385275" cy="1261656"/>
      </dsp:txXfrm>
    </dsp:sp>
    <dsp:sp modelId="{48757EE7-8855-3744-8B2C-273BCE2CF709}">
      <dsp:nvSpPr>
        <dsp:cNvPr id="0" name=""/>
        <dsp:cNvSpPr/>
      </dsp:nvSpPr>
      <dsp:spPr>
        <a:xfrm>
          <a:off x="989016" y="0"/>
          <a:ext cx="989016" cy="1261656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source</a:t>
          </a:r>
          <a:endParaRPr lang="en-US" sz="1000" kern="1200" dirty="0"/>
        </a:p>
      </dsp:txBody>
      <dsp:txXfrm>
        <a:off x="989016" y="0"/>
        <a:ext cx="989016" cy="1261656"/>
      </dsp:txXfrm>
    </dsp:sp>
    <dsp:sp modelId="{47FBB00E-8821-C14E-93FC-79A1BBB5AF3A}">
      <dsp:nvSpPr>
        <dsp:cNvPr id="0" name=""/>
        <dsp:cNvSpPr/>
      </dsp:nvSpPr>
      <dsp:spPr>
        <a:xfrm rot="10800000">
          <a:off x="1978033" y="1261656"/>
          <a:ext cx="2385275" cy="1261656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697806"/>
              <a:satOff val="4655"/>
              <a:lumOff val="-1668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Sharp focus on 80/20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Pass costs onto users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 open-source &amp; free  technology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Self-service everywhere</a:t>
          </a:r>
          <a:endParaRPr lang="en-US" sz="1000" kern="1200" dirty="0"/>
        </a:p>
      </dsp:txBody>
      <dsp:txXfrm rot="10800000">
        <a:off x="2472541" y="1261656"/>
        <a:ext cx="1890767" cy="1261656"/>
      </dsp:txXfrm>
    </dsp:sp>
    <dsp:sp modelId="{C907C8C4-C49F-2A49-B2B1-005595364072}">
      <dsp:nvSpPr>
        <dsp:cNvPr id="0" name=""/>
        <dsp:cNvSpPr/>
      </dsp:nvSpPr>
      <dsp:spPr>
        <a:xfrm>
          <a:off x="494508" y="1261656"/>
          <a:ext cx="1978033" cy="1261656"/>
        </a:xfrm>
        <a:prstGeom prst="trapezoid">
          <a:avLst>
            <a:gd name="adj" fmla="val 39195"/>
          </a:avLst>
        </a:prstGeom>
        <a:gradFill rotWithShape="0">
          <a:gsLst>
            <a:gs pos="0">
              <a:schemeClr val="accent2">
                <a:hueOff val="3697806"/>
                <a:satOff val="4655"/>
                <a:lumOff val="-1668"/>
                <a:alphaOff val="0"/>
                <a:shade val="30000"/>
                <a:satMod val="100000"/>
              </a:schemeClr>
            </a:gs>
            <a:gs pos="80000">
              <a:schemeClr val="accent2">
                <a:hueOff val="3697806"/>
                <a:satOff val="4655"/>
                <a:lumOff val="-1668"/>
                <a:alphaOff val="0"/>
                <a:shade val="90000"/>
                <a:satMod val="100000"/>
              </a:schemeClr>
            </a:gs>
            <a:gs pos="100000">
              <a:schemeClr val="accent2">
                <a:hueOff val="3697806"/>
                <a:satOff val="4655"/>
                <a:lumOff val="-1668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Eliminate</a:t>
          </a:r>
          <a:endParaRPr lang="en-US" sz="1800" kern="1200" dirty="0"/>
        </a:p>
      </dsp:txBody>
      <dsp:txXfrm>
        <a:off x="840664" y="1261656"/>
        <a:ext cx="1285721" cy="1261656"/>
      </dsp:txXfrm>
    </dsp:sp>
    <dsp:sp modelId="{99190AB9-CAD0-AE41-841D-C12956E4C3CC}">
      <dsp:nvSpPr>
        <dsp:cNvPr id="0" name=""/>
        <dsp:cNvSpPr/>
      </dsp:nvSpPr>
      <dsp:spPr>
        <a:xfrm rot="10800000">
          <a:off x="2472541" y="2523312"/>
          <a:ext cx="1890767" cy="1261656"/>
        </a:xfrm>
        <a:prstGeom prst="nonIsoscelesTrapezoid">
          <a:avLst>
            <a:gd name="adj1" fmla="val 0"/>
            <a:gd name="adj2" fmla="val 391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395611"/>
              <a:satOff val="9310"/>
              <a:lumOff val="-3335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Digitize all processes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Balance performance, complexity, reliability</a:t>
          </a:r>
          <a:endParaRPr lang="en-US" sz="1000" kern="1200" dirty="0"/>
        </a:p>
      </dsp:txBody>
      <dsp:txXfrm rot="10800000">
        <a:off x="2967050" y="2523312"/>
        <a:ext cx="1396258" cy="1261656"/>
      </dsp:txXfrm>
    </dsp:sp>
    <dsp:sp modelId="{59A62DC9-E694-A841-8492-77FD17DF3B48}">
      <dsp:nvSpPr>
        <dsp:cNvPr id="0" name=""/>
        <dsp:cNvSpPr/>
      </dsp:nvSpPr>
      <dsp:spPr>
        <a:xfrm>
          <a:off x="0" y="2523312"/>
          <a:ext cx="2967050" cy="1261656"/>
        </a:xfrm>
        <a:prstGeom prst="trapezoid">
          <a:avLst>
            <a:gd name="adj" fmla="val 39195"/>
          </a:avLst>
        </a:prstGeom>
        <a:gradFill rotWithShape="0">
          <a:gsLst>
            <a:gs pos="0">
              <a:schemeClr val="accent2">
                <a:hueOff val="7395611"/>
                <a:satOff val="9310"/>
                <a:lumOff val="-3335"/>
                <a:alphaOff val="0"/>
                <a:shade val="30000"/>
                <a:satMod val="100000"/>
              </a:schemeClr>
            </a:gs>
            <a:gs pos="80000">
              <a:schemeClr val="accent2">
                <a:hueOff val="7395611"/>
                <a:satOff val="9310"/>
                <a:lumOff val="-3335"/>
                <a:alphaOff val="0"/>
                <a:shade val="90000"/>
                <a:satMod val="100000"/>
              </a:schemeClr>
            </a:gs>
            <a:gs pos="100000">
              <a:schemeClr val="accent2">
                <a:hueOff val="7395611"/>
                <a:satOff val="9310"/>
                <a:lumOff val="-3335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Automate</a:t>
          </a:r>
          <a:endParaRPr lang="en-US" sz="3400" kern="1200" dirty="0"/>
        </a:p>
      </dsp:txBody>
      <dsp:txXfrm>
        <a:off x="519233" y="2523312"/>
        <a:ext cx="1928582" cy="1261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9291-C435-634B-8211-2348A7179ACD}">
      <dsp:nvSpPr>
        <dsp:cNvPr id="0" name=""/>
        <dsp:cNvSpPr/>
      </dsp:nvSpPr>
      <dsp:spPr>
        <a:xfrm>
          <a:off x="763152" y="443000"/>
          <a:ext cx="2788856" cy="96853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3C42B-2B4B-0740-A4F5-2FB97ACAB6D3}">
      <dsp:nvSpPr>
        <dsp:cNvPr id="0" name=""/>
        <dsp:cNvSpPr/>
      </dsp:nvSpPr>
      <dsp:spPr>
        <a:xfrm>
          <a:off x="1891666" y="2814609"/>
          <a:ext cx="540476" cy="345904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0975E94-868A-7E49-88F6-44CCABCE5D57}">
      <dsp:nvSpPr>
        <dsp:cNvPr id="0" name=""/>
        <dsp:cNvSpPr/>
      </dsp:nvSpPr>
      <dsp:spPr>
        <a:xfrm>
          <a:off x="864761" y="3091333"/>
          <a:ext cx="2594285" cy="64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Conversion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Typically 2 to 8%</a:t>
          </a:r>
          <a:endParaRPr lang="en-US" sz="1400" kern="1200" dirty="0"/>
        </a:p>
      </dsp:txBody>
      <dsp:txXfrm>
        <a:off x="864761" y="3091333"/>
        <a:ext cx="2594285" cy="648571"/>
      </dsp:txXfrm>
    </dsp:sp>
    <dsp:sp modelId="{B35BA158-D96E-1D41-A52A-947FC6B9D5B8}">
      <dsp:nvSpPr>
        <dsp:cNvPr id="0" name=""/>
        <dsp:cNvSpPr/>
      </dsp:nvSpPr>
      <dsp:spPr>
        <a:xfrm>
          <a:off x="1777085" y="1486335"/>
          <a:ext cx="972857" cy="9728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Be Reasonable</a:t>
          </a:r>
          <a:endParaRPr lang="en-US" sz="900" kern="1200" dirty="0"/>
        </a:p>
      </dsp:txBody>
      <dsp:txXfrm>
        <a:off x="1919557" y="1628807"/>
        <a:ext cx="687913" cy="687913"/>
      </dsp:txXfrm>
    </dsp:sp>
    <dsp:sp modelId="{7AC0A2F7-0C18-5F48-B114-C03FD0A6EAEB}">
      <dsp:nvSpPr>
        <dsp:cNvPr id="0" name=""/>
        <dsp:cNvSpPr/>
      </dsp:nvSpPr>
      <dsp:spPr>
        <a:xfrm>
          <a:off x="1080952" y="756476"/>
          <a:ext cx="972857" cy="972857"/>
        </a:xfrm>
        <a:prstGeom prst="ellipse">
          <a:avLst/>
        </a:prstGeom>
        <a:gradFill rotWithShape="0">
          <a:gsLst>
            <a:gs pos="0">
              <a:schemeClr val="accent2">
                <a:hueOff val="3697806"/>
                <a:satOff val="4655"/>
                <a:lumOff val="-1668"/>
                <a:alphaOff val="0"/>
                <a:shade val="30000"/>
                <a:satMod val="100000"/>
              </a:schemeClr>
            </a:gs>
            <a:gs pos="80000">
              <a:schemeClr val="accent2">
                <a:hueOff val="3697806"/>
                <a:satOff val="4655"/>
                <a:lumOff val="-1668"/>
                <a:alphaOff val="0"/>
                <a:shade val="90000"/>
                <a:satMod val="100000"/>
              </a:schemeClr>
            </a:gs>
            <a:gs pos="100000">
              <a:schemeClr val="accent2">
                <a:hueOff val="3697806"/>
                <a:satOff val="4655"/>
                <a:lumOff val="-1668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Make It Easy</a:t>
          </a:r>
          <a:endParaRPr lang="en-US" sz="900" kern="1200" dirty="0"/>
        </a:p>
      </dsp:txBody>
      <dsp:txXfrm>
        <a:off x="1223424" y="898948"/>
        <a:ext cx="687913" cy="687913"/>
      </dsp:txXfrm>
    </dsp:sp>
    <dsp:sp modelId="{45685E20-A7B6-C94A-85FF-632069C5C13E}">
      <dsp:nvSpPr>
        <dsp:cNvPr id="0" name=""/>
        <dsp:cNvSpPr/>
      </dsp:nvSpPr>
      <dsp:spPr>
        <a:xfrm>
          <a:off x="2075428" y="521261"/>
          <a:ext cx="972857" cy="972857"/>
        </a:xfrm>
        <a:prstGeom prst="ellipse">
          <a:avLst/>
        </a:prstGeom>
        <a:gradFill rotWithShape="0">
          <a:gsLst>
            <a:gs pos="0">
              <a:schemeClr val="accent2">
                <a:hueOff val="7395611"/>
                <a:satOff val="9310"/>
                <a:lumOff val="-3335"/>
                <a:alphaOff val="0"/>
                <a:shade val="30000"/>
                <a:satMod val="100000"/>
              </a:schemeClr>
            </a:gs>
            <a:gs pos="80000">
              <a:schemeClr val="accent2">
                <a:hueOff val="7395611"/>
                <a:satOff val="9310"/>
                <a:lumOff val="-3335"/>
                <a:alphaOff val="0"/>
                <a:shade val="90000"/>
                <a:satMod val="100000"/>
              </a:schemeClr>
            </a:gs>
            <a:gs pos="100000">
              <a:schemeClr val="accent2">
                <a:hueOff val="7395611"/>
                <a:satOff val="9310"/>
                <a:lumOff val="-3335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Demonstrate Value</a:t>
          </a:r>
          <a:endParaRPr lang="en-US" sz="900" kern="1200" dirty="0"/>
        </a:p>
      </dsp:txBody>
      <dsp:txXfrm>
        <a:off x="2217900" y="663733"/>
        <a:ext cx="687913" cy="687913"/>
      </dsp:txXfrm>
    </dsp:sp>
    <dsp:sp modelId="{979AC457-5DA0-7644-B553-C90C931820F6}">
      <dsp:nvSpPr>
        <dsp:cNvPr id="0" name=""/>
        <dsp:cNvSpPr/>
      </dsp:nvSpPr>
      <dsp:spPr>
        <a:xfrm>
          <a:off x="648571" y="324095"/>
          <a:ext cx="3026666" cy="24213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FE342-2896-1147-B8D4-2F593DE9C9A6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3450A-0FB2-BF4C-91EB-C940B4A23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print classifieds non-paying sellers are subsidized by display advertising and copy sales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450A-0FB2-BF4C-91EB-C940B4A234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online classifieds there is no revenue from visitors (no payment</a:t>
            </a:r>
            <a:r>
              <a:rPr lang="en-US" baseline="0" dirty="0" smtClean="0"/>
              <a:t> for access)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Reduced revenue from online ads is needed to subsidize marketing costs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Costs are reduced in all 3 aspects, but mostly in sales force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Costs of servicing non-paying sellers are need to be covered by paying sellers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450A-0FB2-BF4C-91EB-C940B4A23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Demonstrate value</a:t>
            </a:r>
          </a:p>
          <a:p>
            <a:r>
              <a:rPr lang="en-US" b="0" dirty="0" smtClean="0"/>
              <a:t>Be reasonable</a:t>
            </a:r>
          </a:p>
          <a:p>
            <a:pPr lvl="1"/>
            <a:r>
              <a:rPr lang="en-US" b="0" dirty="0" smtClean="0"/>
              <a:t>Charge for things that have obvious costs to you AND user</a:t>
            </a:r>
          </a:p>
          <a:p>
            <a:pPr lvl="1"/>
            <a:r>
              <a:rPr lang="en-US" b="0" dirty="0" smtClean="0"/>
              <a:t>Price proportionate to value to customer, not your costs</a:t>
            </a:r>
          </a:p>
          <a:p>
            <a:r>
              <a:rPr lang="en-US" b="0" dirty="0" smtClean="0"/>
              <a:t>Make it easy</a:t>
            </a:r>
          </a:p>
          <a:p>
            <a:pPr lvl="1"/>
            <a:r>
              <a:rPr lang="en-US" b="0" dirty="0" smtClean="0"/>
              <a:t>No more than 3 options at a time</a:t>
            </a:r>
          </a:p>
          <a:p>
            <a:pPr lvl="1"/>
            <a:r>
              <a:rPr lang="en-US" b="0" dirty="0" smtClean="0"/>
              <a:t>Payment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450A-0FB2-BF4C-91EB-C940B4A234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value</a:t>
            </a:r>
          </a:p>
          <a:p>
            <a:r>
              <a:rPr lang="en-US" dirty="0" smtClean="0"/>
              <a:t>Segment customers</a:t>
            </a:r>
          </a:p>
          <a:p>
            <a:r>
              <a:rPr lang="en-US" dirty="0" smtClean="0"/>
              <a:t>Manage limited capacity</a:t>
            </a:r>
          </a:p>
          <a:p>
            <a:r>
              <a:rPr lang="en-US" dirty="0" smtClean="0"/>
              <a:t>Clear difference in value </a:t>
            </a:r>
            <a:r>
              <a:rPr lang="en-US" dirty="0" err="1" smtClean="0"/>
              <a:t>vs</a:t>
            </a:r>
            <a:r>
              <a:rPr lang="en-US" dirty="0" smtClean="0"/>
              <a:t> free</a:t>
            </a:r>
          </a:p>
          <a:p>
            <a:pPr lvl="1"/>
            <a:r>
              <a:rPr lang="en-US" dirty="0" smtClean="0"/>
              <a:t>Priority process</a:t>
            </a:r>
          </a:p>
          <a:p>
            <a:pPr lvl="1"/>
            <a:r>
              <a:rPr lang="en-US" dirty="0" smtClean="0"/>
              <a:t>Save time/effort</a:t>
            </a:r>
          </a:p>
          <a:p>
            <a:pPr lvl="1"/>
            <a:r>
              <a:rPr lang="en-US" dirty="0" smtClean="0"/>
              <a:t>Greater reach</a:t>
            </a:r>
          </a:p>
          <a:p>
            <a:pPr lvl="1"/>
            <a:r>
              <a:rPr lang="en-US" dirty="0" smtClean="0"/>
              <a:t>More information about buyers</a:t>
            </a:r>
          </a:p>
          <a:p>
            <a:pPr lvl="1"/>
            <a:r>
              <a:rPr lang="en-US" dirty="0" smtClean="0"/>
              <a:t>Increased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450A-0FB2-BF4C-91EB-C940B4A234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3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28/04/2011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.png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kalabin" TargetMode="External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konstantin@topinternetproject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980811"/>
            <a:ext cx="7542212" cy="1013012"/>
          </a:xfrm>
        </p:spPr>
        <p:txBody>
          <a:bodyPr/>
          <a:lstStyle/>
          <a:p>
            <a:r>
              <a:rPr lang="en-US" sz="4800" dirty="0" smtClean="0"/>
              <a:t>Making Money From Free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318070"/>
            <a:ext cx="7542212" cy="1030942"/>
          </a:xfrm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CCE8FC"/>
                </a:solidFill>
              </a:rPr>
              <a:t>Konstantin </a:t>
            </a:r>
            <a:r>
              <a:rPr lang="en-US" dirty="0" err="1" smtClean="0">
                <a:solidFill>
                  <a:srgbClr val="CCE8FC"/>
                </a:solidFill>
              </a:rPr>
              <a:t>Kalabin</a:t>
            </a:r>
            <a:r>
              <a:rPr lang="en-US" dirty="0" smtClean="0">
                <a:solidFill>
                  <a:srgbClr val="CCE8FC"/>
                </a:solidFill>
              </a:rPr>
              <a:t>, Top Internet Projects</a:t>
            </a:r>
          </a:p>
          <a:p>
            <a:endParaRPr lang="en-US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ICMA Conference, Nice, April 2011</a:t>
            </a: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2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Little Experiment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01" y="2193083"/>
            <a:ext cx="4033000" cy="148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23" y="4408317"/>
            <a:ext cx="4033000" cy="148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01" y="4408317"/>
            <a:ext cx="4033000" cy="148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223" y="2193083"/>
            <a:ext cx="4033001" cy="148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55902" y="1777812"/>
            <a:ext cx="25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Original situation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223" y="1777812"/>
            <a:ext cx="40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Double revenue per paying user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02" y="4019662"/>
            <a:ext cx="40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Double conversion rate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222" y="4019662"/>
            <a:ext cx="40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Halve costs per free user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81177" y="3602970"/>
            <a:ext cx="1978878" cy="858646"/>
            <a:chOff x="3581177" y="3602970"/>
            <a:chExt cx="1978878" cy="858646"/>
          </a:xfrm>
        </p:grpSpPr>
        <p:sp>
          <p:nvSpPr>
            <p:cNvPr id="15" name="Left-Right Arrow 14"/>
            <p:cNvSpPr/>
            <p:nvPr/>
          </p:nvSpPr>
          <p:spPr>
            <a:xfrm rot="18768506">
              <a:off x="4122998" y="3917839"/>
              <a:ext cx="858646" cy="228908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177" y="3865773"/>
              <a:ext cx="1978878" cy="307777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shade val="30000"/>
                    <a:satMod val="100000"/>
                    <a:alpha val="34000"/>
                  </a:schemeClr>
                </a:gs>
                <a:gs pos="80000">
                  <a:schemeClr val="dk1">
                    <a:shade val="90000"/>
                    <a:satMod val="100000"/>
                    <a:alpha val="34000"/>
                  </a:schemeClr>
                </a:gs>
                <a:gs pos="100000">
                  <a:schemeClr val="dk1">
                    <a:tint val="90000"/>
                    <a:shade val="100000"/>
                    <a:satMod val="1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Negative Correlation</a:t>
              </a:r>
              <a:endPara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20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Magic Formula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50680" y="1927577"/>
            <a:ext cx="5598003" cy="1813843"/>
            <a:chOff x="983368" y="1773150"/>
            <a:chExt cx="5598003" cy="1813843"/>
          </a:xfrm>
        </p:grpSpPr>
        <p:sp>
          <p:nvSpPr>
            <p:cNvPr id="5" name="TextBox 4"/>
            <p:cNvSpPr txBox="1"/>
            <p:nvPr/>
          </p:nvSpPr>
          <p:spPr>
            <a:xfrm>
              <a:off x="1991448" y="1773150"/>
              <a:ext cx="21283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CFU</a:t>
              </a:r>
              <a:endPara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5611" y="2755996"/>
              <a:ext cx="15404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CPU</a:t>
              </a:r>
              <a:endPara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65001" y="2324023"/>
              <a:ext cx="11163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CR</a:t>
              </a:r>
              <a:endPara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1210" y="2739522"/>
              <a:ext cx="1644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R</a:t>
              </a:r>
              <a:r>
                <a:rPr lang="en-US" sz="4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PU</a:t>
              </a:r>
              <a:endPara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904884" y="3155020"/>
              <a:ext cx="301454" cy="205833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5" name="Minus 14"/>
            <p:cNvSpPr/>
            <p:nvPr/>
          </p:nvSpPr>
          <p:spPr>
            <a:xfrm>
              <a:off x="983368" y="2640251"/>
              <a:ext cx="4144486" cy="205833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 flipH="1">
              <a:off x="5091009" y="2476812"/>
              <a:ext cx="257553" cy="525419"/>
            </a:xfrm>
            <a:prstGeom prst="chevron">
              <a:avLst>
                <a:gd name="adj" fmla="val 666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16139" y="4542386"/>
            <a:ext cx="6311958" cy="1335356"/>
            <a:chOff x="1116139" y="4628150"/>
            <a:chExt cx="6311958" cy="1335356"/>
          </a:xfrm>
        </p:grpSpPr>
        <p:grpSp>
          <p:nvGrpSpPr>
            <p:cNvPr id="19" name="Group 18"/>
            <p:cNvGrpSpPr/>
            <p:nvPr/>
          </p:nvGrpSpPr>
          <p:grpSpPr>
            <a:xfrm>
              <a:off x="1116139" y="4628150"/>
              <a:ext cx="6311958" cy="840729"/>
              <a:chOff x="648827" y="2191180"/>
              <a:chExt cx="6311958" cy="84072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726478" y="2191180"/>
                <a:ext cx="23932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Cost per Free User</a:t>
                </a:r>
                <a:endPara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65001" y="2324023"/>
                <a:ext cx="14957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Conversion Rate, %</a:t>
                </a:r>
                <a:endPara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Minus 24"/>
              <p:cNvSpPr/>
              <p:nvPr/>
            </p:nvSpPr>
            <p:spPr>
              <a:xfrm>
                <a:off x="648827" y="2640251"/>
                <a:ext cx="4668853" cy="205833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 flipH="1">
                <a:off x="5091009" y="2493286"/>
                <a:ext cx="252329" cy="525419"/>
              </a:xfrm>
              <a:prstGeom prst="chevron">
                <a:avLst>
                  <a:gd name="adj" fmla="val 66696"/>
                </a:avLst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667794" y="5255620"/>
              <a:ext cx="3540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Contribution ( Revenue – Cost) per Paying User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2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3 Levers of </a:t>
            </a:r>
            <a:r>
              <a:rPr lang="en-US" sz="4000" dirty="0" err="1" smtClean="0"/>
              <a:t>Freemium</a:t>
            </a:r>
            <a:r>
              <a:rPr lang="en-US" sz="4000" dirty="0" smtClean="0"/>
              <a:t>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per free user (CFU)</a:t>
            </a:r>
          </a:p>
          <a:p>
            <a:r>
              <a:rPr lang="en-US" dirty="0" smtClean="0"/>
              <a:t>Revenue per paying user (RPU)</a:t>
            </a:r>
          </a:p>
          <a:p>
            <a:r>
              <a:rPr lang="en-US" dirty="0" smtClean="0"/>
              <a:t>Conversion rate (CR)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8867894"/>
              </p:ext>
            </p:extLst>
          </p:nvPr>
        </p:nvGraphicFramePr>
        <p:xfrm>
          <a:off x="3835400" y="2950366"/>
          <a:ext cx="4525963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21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Cost / Free </a:t>
            </a:r>
            <a:r>
              <a:rPr lang="en-US" sz="4000" dirty="0" smtClean="0"/>
              <a:t>User: Minimize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68263"/>
              </p:ext>
            </p:extLst>
          </p:nvPr>
        </p:nvGraphicFramePr>
        <p:xfrm>
          <a:off x="779462" y="3616491"/>
          <a:ext cx="7581900" cy="242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610412" y="2162101"/>
            <a:ext cx="3930736" cy="1098691"/>
          </a:xfrm>
          <a:prstGeom prst="wedgeRoundRectCallout">
            <a:avLst>
              <a:gd name="adj1" fmla="val 1731"/>
              <a:gd name="adj2" fmla="val 7350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 of </a:t>
            </a:r>
            <a:r>
              <a:rPr lang="en-US" dirty="0" err="1"/>
              <a:t>f</a:t>
            </a:r>
            <a:r>
              <a:rPr lang="en-US" dirty="0" err="1" smtClean="0"/>
              <a:t>reemium</a:t>
            </a:r>
            <a:r>
              <a:rPr lang="en-US" dirty="0" smtClean="0"/>
              <a:t> businesses fail because of prohibitively high costs of free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3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37" y="346323"/>
            <a:ext cx="7628487" cy="883405"/>
          </a:xfrm>
        </p:spPr>
        <p:txBody>
          <a:bodyPr/>
          <a:lstStyle/>
          <a:p>
            <a:r>
              <a:rPr lang="en-US" sz="4000" dirty="0" smtClean="0"/>
              <a:t>Cost / Free User: Acquisition</a:t>
            </a:r>
            <a:endParaRPr lang="en-US" sz="4000" dirty="0"/>
          </a:p>
        </p:txBody>
      </p:sp>
      <p:pic>
        <p:nvPicPr>
          <p:cNvPr id="6" name="Picture Placeholder 5" descr="happy-customer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r="4672" b="11692"/>
          <a:stretch/>
        </p:blipFill>
        <p:spPr>
          <a:xfrm>
            <a:off x="1342773" y="2860953"/>
            <a:ext cx="2432886" cy="2432886"/>
          </a:xfrm>
        </p:spPr>
      </p:pic>
      <p:sp>
        <p:nvSpPr>
          <p:cNvPr id="7" name="Oval Callout 6"/>
          <p:cNvSpPr/>
          <p:nvPr/>
        </p:nvSpPr>
        <p:spPr>
          <a:xfrm>
            <a:off x="450670" y="1925132"/>
            <a:ext cx="1800342" cy="851709"/>
          </a:xfrm>
          <a:prstGeom prst="wedgeEllipseCallout">
            <a:avLst>
              <a:gd name="adj1" fmla="val 40790"/>
              <a:gd name="adj2" fmla="val 785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Will I use this service again?</a:t>
            </a:r>
            <a:endParaRPr lang="en-US" sz="1400" dirty="0"/>
          </a:p>
        </p:txBody>
      </p:sp>
      <p:sp>
        <p:nvSpPr>
          <p:cNvPr id="8" name="Oval Callout 7"/>
          <p:cNvSpPr/>
          <p:nvPr/>
        </p:nvSpPr>
        <p:spPr>
          <a:xfrm>
            <a:off x="2666989" y="1880057"/>
            <a:ext cx="2146989" cy="851709"/>
          </a:xfrm>
          <a:prstGeom prst="wedgeEllipseCallout">
            <a:avLst>
              <a:gd name="adj1" fmla="val -34377"/>
              <a:gd name="adj2" fmla="val 821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I recommend it to my friends?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03658428"/>
              </p:ext>
            </p:extLst>
          </p:nvPr>
        </p:nvGraphicFramePr>
        <p:xfrm>
          <a:off x="4199429" y="1976480"/>
          <a:ext cx="4363309" cy="378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4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ntro-content-right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b="3275"/>
          <a:stretch/>
        </p:blipFill>
        <p:spPr>
          <a:xfrm>
            <a:off x="1131650" y="2785838"/>
            <a:ext cx="2671043" cy="26710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37" y="346323"/>
            <a:ext cx="7628487" cy="883405"/>
          </a:xfrm>
        </p:spPr>
        <p:txBody>
          <a:bodyPr/>
          <a:lstStyle/>
          <a:p>
            <a:r>
              <a:rPr lang="en-US" sz="4000" dirty="0" smtClean="0"/>
              <a:t>Cost / Free User: Servicing</a:t>
            </a:r>
            <a:endParaRPr lang="en-US" sz="4000" dirty="0"/>
          </a:p>
        </p:txBody>
      </p:sp>
      <p:sp>
        <p:nvSpPr>
          <p:cNvPr id="7" name="Oval Callout 6"/>
          <p:cNvSpPr/>
          <p:nvPr/>
        </p:nvSpPr>
        <p:spPr>
          <a:xfrm>
            <a:off x="362837" y="1769180"/>
            <a:ext cx="1978884" cy="851709"/>
          </a:xfrm>
          <a:prstGeom prst="wedgeEllipseCallout">
            <a:avLst>
              <a:gd name="adj1" fmla="val 40790"/>
              <a:gd name="adj2" fmla="val 785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Will they enjoy using our service again?</a:t>
            </a:r>
            <a:endParaRPr lang="en-US" sz="1400" dirty="0"/>
          </a:p>
        </p:txBody>
      </p:sp>
      <p:sp>
        <p:nvSpPr>
          <p:cNvPr id="8" name="Oval Callout 7"/>
          <p:cNvSpPr/>
          <p:nvPr/>
        </p:nvSpPr>
        <p:spPr>
          <a:xfrm>
            <a:off x="2757699" y="1769180"/>
            <a:ext cx="2146989" cy="851709"/>
          </a:xfrm>
          <a:prstGeom prst="wedgeEllipseCallout">
            <a:avLst>
              <a:gd name="adj1" fmla="val -31440"/>
              <a:gd name="adj2" fmla="val 8233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they still recommend us to their friends?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31528316"/>
              </p:ext>
            </p:extLst>
          </p:nvPr>
        </p:nvGraphicFramePr>
        <p:xfrm>
          <a:off x="4199429" y="1976480"/>
          <a:ext cx="4363309" cy="378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36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76" y="107577"/>
            <a:ext cx="7581901" cy="1653988"/>
          </a:xfrm>
        </p:spPr>
        <p:txBody>
          <a:bodyPr/>
          <a:lstStyle/>
          <a:p>
            <a:r>
              <a:rPr lang="en-US" sz="4000" dirty="0" smtClean="0"/>
              <a:t>Conversion Rate: Maximize</a:t>
            </a:r>
            <a:endParaRPr lang="en-US" sz="4000" dirty="0"/>
          </a:p>
        </p:txBody>
      </p:sp>
      <p:pic>
        <p:nvPicPr>
          <p:cNvPr id="11" name="Picture 10" descr="Screen shot 2011-04-11 at 14.1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35" y="2574319"/>
            <a:ext cx="2280330" cy="13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Down Arrow Callout 11"/>
          <p:cNvSpPr/>
          <p:nvPr/>
        </p:nvSpPr>
        <p:spPr>
          <a:xfrm>
            <a:off x="2358442" y="1582518"/>
            <a:ext cx="2066156" cy="86685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Dominate niche demand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4599333" y="1582518"/>
            <a:ext cx="2082918" cy="86685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Charge for really important features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271" y="5029113"/>
            <a:ext cx="3274294" cy="66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45" y="2594674"/>
            <a:ext cx="2313456" cy="196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923037" y="3480639"/>
            <a:ext cx="123055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00000"/>
                  <a:alpha val="73000"/>
                </a:schemeClr>
              </a:gs>
              <a:gs pos="80000">
                <a:schemeClr val="accent1">
                  <a:shade val="90000"/>
                  <a:satMod val="100000"/>
                  <a:alpha val="73000"/>
                </a:schemeClr>
              </a:gs>
              <a:gs pos="100000">
                <a:schemeClr val="accent1">
                  <a:tint val="90000"/>
                  <a:shade val="100000"/>
                  <a:satMod val="150000"/>
                  <a:alpha val="7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Hmmm?…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3037" y="4240382"/>
            <a:ext cx="1230555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00000"/>
                  <a:alpha val="62000"/>
                </a:schemeClr>
              </a:gs>
              <a:gs pos="80000">
                <a:schemeClr val="accent2">
                  <a:shade val="90000"/>
                  <a:satMod val="100000"/>
                  <a:alpha val="62000"/>
                </a:schemeClr>
              </a:gs>
              <a:gs pos="100000">
                <a:schemeClr val="accent2">
                  <a:tint val="90000"/>
                  <a:shade val="100000"/>
                  <a:satMod val="1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Easy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037" y="2728207"/>
            <a:ext cx="1230555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00000"/>
                  <a:alpha val="61000"/>
                </a:schemeClr>
              </a:gs>
              <a:gs pos="80000">
                <a:schemeClr val="accent4">
                  <a:shade val="90000"/>
                  <a:satMod val="100000"/>
                  <a:alpha val="61000"/>
                </a:schemeClr>
              </a:gs>
              <a:gs pos="100000">
                <a:schemeClr val="accent4">
                  <a:tint val="90000"/>
                  <a:shade val="100000"/>
                  <a:satMod val="150000"/>
                  <a:alpha val="6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Ouch!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11812" y="5210626"/>
            <a:ext cx="185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10 </a:t>
            </a:r>
            <a:r>
              <a:rPr lang="en-US" sz="1400" dirty="0" err="1" smtClean="0">
                <a:solidFill>
                  <a:schemeClr val="accent4"/>
                </a:solidFill>
              </a:rPr>
              <a:t>mins</a:t>
            </a:r>
            <a:r>
              <a:rPr lang="en-US" sz="1400" dirty="0" smtClean="0">
                <a:solidFill>
                  <a:schemeClr val="accent4"/>
                </a:solidFill>
              </a:rPr>
              <a:t> of time </a:t>
            </a:r>
            <a:r>
              <a:rPr lang="en-US" sz="1400" dirty="0" err="1" smtClean="0">
                <a:solidFill>
                  <a:schemeClr val="accent4"/>
                </a:solidFill>
              </a:rPr>
              <a:t>vs</a:t>
            </a:r>
            <a:r>
              <a:rPr lang="en-US" sz="1400" dirty="0" smtClean="0">
                <a:solidFill>
                  <a:schemeClr val="accent4"/>
                </a:solidFill>
              </a:rPr>
              <a:t> £5?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35126" y="2574319"/>
            <a:ext cx="143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Page views go up after paying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5494271" y="5719194"/>
            <a:ext cx="3274294" cy="72564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Charge for things that have obvious costs </a:t>
            </a:r>
            <a:r>
              <a:rPr lang="en-US" b="0" dirty="0" smtClean="0"/>
              <a:t>(print ads, private numbers, larger photos)</a:t>
            </a:r>
            <a:endParaRPr lang="en-US" b="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Price proportionate to value to </a:t>
            </a:r>
            <a:r>
              <a:rPr lang="en-US" b="0" dirty="0" smtClean="0"/>
              <a:t>customer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46446" y="4854087"/>
            <a:ext cx="2767278" cy="112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6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100" b="0" u="sng" dirty="0" smtClean="0"/>
              <a:t>Never</a:t>
            </a:r>
            <a:r>
              <a:rPr lang="en-US" sz="1100" b="0" dirty="0" smtClean="0"/>
              <a:t> more than 3 options at a time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100" b="0" dirty="0" smtClean="0"/>
              <a:t>Provide all popular payment methods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100" b="0" dirty="0" smtClean="0"/>
              <a:t>Know which option you want the user to choose and make it clear why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01287" y="3957097"/>
            <a:ext cx="2767278" cy="807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6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6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100" b="0" dirty="0" smtClean="0"/>
              <a:t>Analyze response from each upsell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100" b="0" dirty="0" smtClean="0"/>
              <a:t>Communicate the effects to user in their terms (“sell twice faster”)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962975"/>
              </p:ext>
            </p:extLst>
          </p:nvPr>
        </p:nvGraphicFramePr>
        <p:xfrm>
          <a:off x="2358442" y="2332406"/>
          <a:ext cx="43238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852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 animBg="1"/>
      <p:bldP spid="24" grpId="0" animBg="1"/>
      <p:bldP spid="25" grpId="0" animBg="1"/>
      <p:bldP spid="28" grpId="0"/>
      <p:bldP spid="29" grpId="0"/>
      <p:bldP spid="30" grpId="0" build="p"/>
      <p:bldP spid="32" grpId="0" build="p"/>
      <p:bldP spid="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24" y="104338"/>
            <a:ext cx="7819482" cy="1653988"/>
          </a:xfrm>
        </p:spPr>
        <p:txBody>
          <a:bodyPr/>
          <a:lstStyle/>
          <a:p>
            <a:r>
              <a:rPr lang="en-US" sz="4000" dirty="0" smtClean="0"/>
              <a:t>Revenue / Paying User: Increase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23619" y="2473680"/>
            <a:ext cx="5861045" cy="3267159"/>
            <a:chOff x="723619" y="2473680"/>
            <a:chExt cx="5861045" cy="3267159"/>
          </a:xfrm>
        </p:grpSpPr>
        <p:grpSp>
          <p:nvGrpSpPr>
            <p:cNvPr id="15" name="Group 14"/>
            <p:cNvGrpSpPr/>
            <p:nvPr/>
          </p:nvGrpSpPr>
          <p:grpSpPr>
            <a:xfrm>
              <a:off x="723619" y="2473680"/>
              <a:ext cx="5861045" cy="2495900"/>
              <a:chOff x="488627" y="2492364"/>
              <a:chExt cx="6246713" cy="266181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897" y="2492364"/>
                <a:ext cx="6222443" cy="12676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897" y="3951591"/>
                <a:ext cx="6222443" cy="120259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 rot="19531010">
                <a:off x="508404" y="4545355"/>
                <a:ext cx="11191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accent3"/>
                    </a:solidFill>
                  </a:rPr>
                  <a:t>Car Accessories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9531010">
                <a:off x="488627" y="3040299"/>
                <a:ext cx="11191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accent3"/>
                    </a:solidFill>
                  </a:rPr>
                  <a:t>Cars for Sale</a:t>
                </a:r>
                <a:r>
                  <a:rPr lang="en-US" sz="11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1100" dirty="0" smtClean="0">
                    <a:solidFill>
                      <a:schemeClr val="accent3"/>
                    </a:solidFill>
                  </a:rPr>
                  <a:t>- Audi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4916" y="5171640"/>
              <a:ext cx="4020419" cy="569199"/>
            </a:xfrm>
            <a:prstGeom prst="rect">
              <a:avLst/>
            </a:prstGeom>
          </p:spPr>
        </p:pic>
      </p:grpSp>
      <p:sp>
        <p:nvSpPr>
          <p:cNvPr id="18" name="Line Callout 2 17"/>
          <p:cNvSpPr/>
          <p:nvPr/>
        </p:nvSpPr>
        <p:spPr>
          <a:xfrm>
            <a:off x="7068550" y="5304029"/>
            <a:ext cx="1410856" cy="409552"/>
          </a:xfrm>
          <a:prstGeom prst="borderCallout2">
            <a:avLst>
              <a:gd name="adj1" fmla="val 46718"/>
              <a:gd name="adj2" fmla="val 325"/>
              <a:gd name="adj3" fmla="val 46718"/>
              <a:gd name="adj4" fmla="val -27205"/>
              <a:gd name="adj5" fmla="val 47092"/>
              <a:gd name="adj6" fmla="val -23150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Play on urgency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068550" y="4449429"/>
            <a:ext cx="1410856" cy="409552"/>
            <a:chOff x="7068550" y="4449429"/>
            <a:chExt cx="1410856" cy="409552"/>
          </a:xfrm>
        </p:grpSpPr>
        <p:sp>
          <p:nvSpPr>
            <p:cNvPr id="17" name="Line Callout 2 16"/>
            <p:cNvSpPr/>
            <p:nvPr/>
          </p:nvSpPr>
          <p:spPr>
            <a:xfrm>
              <a:off x="7068550" y="4449429"/>
              <a:ext cx="1410856" cy="409552"/>
            </a:xfrm>
            <a:prstGeom prst="borderCallout2">
              <a:avLst>
                <a:gd name="adj1" fmla="val 32294"/>
                <a:gd name="adj2" fmla="val 848"/>
                <a:gd name="adj3" fmla="val 32294"/>
                <a:gd name="adj4" fmla="val -13075"/>
                <a:gd name="adj5" fmla="val 32667"/>
                <a:gd name="adj6" fmla="val -39433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Increased reach</a:t>
              </a:r>
            </a:p>
          </p:txBody>
        </p:sp>
        <p:sp>
          <p:nvSpPr>
            <p:cNvPr id="20" name="Line Callout 2 19"/>
            <p:cNvSpPr/>
            <p:nvPr/>
          </p:nvSpPr>
          <p:spPr>
            <a:xfrm>
              <a:off x="7068550" y="4449429"/>
              <a:ext cx="1410856" cy="409552"/>
            </a:xfrm>
            <a:prstGeom prst="borderCallout2">
              <a:avLst>
                <a:gd name="adj1" fmla="val 32294"/>
                <a:gd name="adj2" fmla="val 325"/>
                <a:gd name="adj3" fmla="val 32294"/>
                <a:gd name="adj4" fmla="val -13598"/>
                <a:gd name="adj5" fmla="val -295474"/>
                <a:gd name="adj6" fmla="val -42572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Increased reach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68550" y="3137721"/>
            <a:ext cx="1410856" cy="917917"/>
            <a:chOff x="7068550" y="3137721"/>
            <a:chExt cx="1410856" cy="917917"/>
          </a:xfrm>
        </p:grpSpPr>
        <p:sp>
          <p:nvSpPr>
            <p:cNvPr id="14" name="Line Callout 2 13"/>
            <p:cNvSpPr/>
            <p:nvPr/>
          </p:nvSpPr>
          <p:spPr>
            <a:xfrm>
              <a:off x="7068550" y="3137721"/>
              <a:ext cx="1410856" cy="917917"/>
            </a:xfrm>
            <a:prstGeom prst="borderCallout2">
              <a:avLst>
                <a:gd name="adj1" fmla="val 52127"/>
                <a:gd name="adj2" fmla="val 325"/>
                <a:gd name="adj3" fmla="val 52127"/>
                <a:gd name="adj4" fmla="val -13598"/>
                <a:gd name="adj5" fmla="val 105477"/>
                <a:gd name="adj6" fmla="val -37863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Vary prices by category based on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avg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item price or category demand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Line Callout 2 20"/>
            <p:cNvSpPr/>
            <p:nvPr/>
          </p:nvSpPr>
          <p:spPr>
            <a:xfrm>
              <a:off x="7068550" y="3137721"/>
              <a:ext cx="1410856" cy="917917"/>
            </a:xfrm>
            <a:prstGeom prst="borderCallout2">
              <a:avLst>
                <a:gd name="adj1" fmla="val 52127"/>
                <a:gd name="adj2" fmla="val 325"/>
                <a:gd name="adj3" fmla="val 52127"/>
                <a:gd name="adj4" fmla="val -13598"/>
                <a:gd name="adj5" fmla="val -42541"/>
                <a:gd name="adj6" fmla="val -3838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Vary prices by category based on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avg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item price or category demand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38693" y="1999306"/>
            <a:ext cx="2219488" cy="275234"/>
            <a:chOff x="4181090" y="1999306"/>
            <a:chExt cx="2219488" cy="275234"/>
          </a:xfrm>
        </p:grpSpPr>
        <p:sp>
          <p:nvSpPr>
            <p:cNvPr id="19" name="Line Callout 2 18"/>
            <p:cNvSpPr/>
            <p:nvPr/>
          </p:nvSpPr>
          <p:spPr>
            <a:xfrm>
              <a:off x="4181090" y="1999306"/>
              <a:ext cx="2219488" cy="275234"/>
            </a:xfrm>
            <a:prstGeom prst="borderCallout2">
              <a:avLst>
                <a:gd name="adj1" fmla="val 52127"/>
                <a:gd name="adj2" fmla="val 325"/>
                <a:gd name="adj3" fmla="val 57494"/>
                <a:gd name="adj4" fmla="val -22248"/>
                <a:gd name="adj5" fmla="val 276113"/>
                <a:gd name="adj6" fmla="val -58183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Sell benefits not features</a:t>
              </a:r>
            </a:p>
          </p:txBody>
        </p:sp>
        <p:sp>
          <p:nvSpPr>
            <p:cNvPr id="22" name="Line Callout 2 21"/>
            <p:cNvSpPr/>
            <p:nvPr/>
          </p:nvSpPr>
          <p:spPr>
            <a:xfrm>
              <a:off x="4181090" y="1999306"/>
              <a:ext cx="2219488" cy="275234"/>
            </a:xfrm>
            <a:prstGeom prst="borderCallout2">
              <a:avLst>
                <a:gd name="adj1" fmla="val 52127"/>
                <a:gd name="adj2" fmla="val 325"/>
                <a:gd name="adj3" fmla="val 52127"/>
                <a:gd name="adj4" fmla="val -22248"/>
                <a:gd name="adj5" fmla="val 442450"/>
                <a:gd name="adj6" fmla="val -3655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Sell benefits not features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68550" y="2009127"/>
            <a:ext cx="1410856" cy="752201"/>
            <a:chOff x="7068550" y="2009127"/>
            <a:chExt cx="1410856" cy="752201"/>
          </a:xfrm>
        </p:grpSpPr>
        <p:sp>
          <p:nvSpPr>
            <p:cNvPr id="13" name="Line Callout 2 12"/>
            <p:cNvSpPr/>
            <p:nvPr/>
          </p:nvSpPr>
          <p:spPr>
            <a:xfrm>
              <a:off x="7068550" y="2009127"/>
              <a:ext cx="1410856" cy="752201"/>
            </a:xfrm>
            <a:prstGeom prst="borderCallout2">
              <a:avLst>
                <a:gd name="adj1" fmla="val 52127"/>
                <a:gd name="adj2" fmla="val 325"/>
                <a:gd name="adj3" fmla="val 52127"/>
                <a:gd name="adj4" fmla="val -57561"/>
                <a:gd name="adj5" fmla="val 154711"/>
                <a:gd name="adj6" fmla="val -84443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Manage limited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capacity – charge per time period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Line Callout 2 22"/>
            <p:cNvSpPr/>
            <p:nvPr/>
          </p:nvSpPr>
          <p:spPr>
            <a:xfrm>
              <a:off x="7068550" y="2009127"/>
              <a:ext cx="1410856" cy="752201"/>
            </a:xfrm>
            <a:prstGeom prst="borderCallout2">
              <a:avLst>
                <a:gd name="adj1" fmla="val 52127"/>
                <a:gd name="adj2" fmla="val 325"/>
                <a:gd name="adj3" fmla="val 53109"/>
                <a:gd name="adj4" fmla="val -58607"/>
                <a:gd name="adj5" fmla="val 94830"/>
                <a:gd name="adj6" fmla="val -8130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Manage limited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capacity – charge per time period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4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Cost / Paying User: Optimize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CPU can be several times CFU, but usually 2x-3x</a:t>
            </a:r>
          </a:p>
          <a:p>
            <a:r>
              <a:rPr lang="en-US" dirty="0" smtClean="0"/>
              <a:t>Acquisition Costs</a:t>
            </a:r>
          </a:p>
          <a:p>
            <a:pPr lvl="1"/>
            <a:r>
              <a:rPr lang="en-US" dirty="0" smtClean="0"/>
              <a:t>SEM optimized based on lifetime value just like in </a:t>
            </a:r>
            <a:r>
              <a:rPr lang="en-US" dirty="0" err="1" smtClean="0"/>
              <a:t>eCommerce</a:t>
            </a:r>
            <a:endParaRPr lang="en-US" dirty="0" smtClean="0"/>
          </a:p>
          <a:p>
            <a:r>
              <a:rPr lang="en-US" dirty="0" smtClean="0"/>
              <a:t>Servicing Costs</a:t>
            </a:r>
          </a:p>
          <a:p>
            <a:pPr lvl="1"/>
            <a:r>
              <a:rPr lang="en-US" dirty="0" smtClean="0"/>
              <a:t>Hosting costs much higher due to volumes</a:t>
            </a:r>
          </a:p>
          <a:p>
            <a:pPr lvl="1"/>
            <a:r>
              <a:rPr lang="en-US" dirty="0" smtClean="0"/>
              <a:t>Support includes higher human involvement</a:t>
            </a:r>
          </a:p>
          <a:p>
            <a:pPr lvl="1"/>
            <a:r>
              <a:rPr lang="en-US" dirty="0" smtClean="0"/>
              <a:t>Payment processing costs (incl. fraud)</a:t>
            </a:r>
          </a:p>
          <a:p>
            <a:pPr lvl="1"/>
            <a:r>
              <a:rPr lang="en-US" dirty="0" smtClean="0"/>
              <a:t>Refunds</a:t>
            </a:r>
          </a:p>
        </p:txBody>
      </p:sp>
    </p:spTree>
    <p:extLst>
      <p:ext uri="{BB962C8B-B14F-4D97-AF65-F5344CB8AC3E}">
        <p14:creationId xmlns:p14="http://schemas.microsoft.com/office/powerpoint/2010/main" val="197487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56954"/>
              </p:ext>
            </p:extLst>
          </p:nvPr>
        </p:nvGraphicFramePr>
        <p:xfrm>
          <a:off x="382429" y="2041749"/>
          <a:ext cx="7581901" cy="395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User Segments &amp; Strategies</a:t>
            </a:r>
            <a:endParaRPr lang="en-US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24677" y="2119258"/>
            <a:ext cx="4834304" cy="1870201"/>
            <a:chOff x="2621709" y="1761565"/>
            <a:chExt cx="4905283" cy="2068734"/>
          </a:xfrm>
        </p:grpSpPr>
        <p:sp>
          <p:nvSpPr>
            <p:cNvPr id="12" name="Rounded Rectangle 11"/>
            <p:cNvSpPr/>
            <p:nvPr/>
          </p:nvSpPr>
          <p:spPr>
            <a:xfrm>
              <a:off x="2621709" y="1761565"/>
              <a:ext cx="4905283" cy="206873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00000"/>
                    <a:alpha val="21000"/>
                  </a:schemeClr>
                </a:gs>
                <a:gs pos="80000">
                  <a:schemeClr val="accent1">
                    <a:shade val="90000"/>
                    <a:satMod val="100000"/>
                    <a:alpha val="21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alpha val="21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0438" y="2527529"/>
              <a:ext cx="1009122" cy="64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80% of Revenue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9104" y="2119258"/>
            <a:ext cx="1864301" cy="4158774"/>
            <a:chOff x="4586137" y="1855477"/>
            <a:chExt cx="1864301" cy="4291133"/>
          </a:xfrm>
        </p:grpSpPr>
        <p:sp>
          <p:nvSpPr>
            <p:cNvPr id="16" name="Rounded Rectangle 15"/>
            <p:cNvSpPr/>
            <p:nvPr/>
          </p:nvSpPr>
          <p:spPr>
            <a:xfrm>
              <a:off x="4586137" y="1855477"/>
              <a:ext cx="1864301" cy="4291133"/>
            </a:xfrm>
            <a:prstGeom prst="roundRect">
              <a:avLst>
                <a:gd name="adj" fmla="val 10841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00000"/>
                    <a:alpha val="25000"/>
                  </a:schemeClr>
                </a:gs>
                <a:gs pos="80000">
                  <a:schemeClr val="accent4">
                    <a:shade val="90000"/>
                    <a:satMod val="100000"/>
                    <a:alpha val="25000"/>
                  </a:schemeClr>
                </a:gs>
                <a:gs pos="100000">
                  <a:schemeClr val="accent4">
                    <a:tint val="90000"/>
                    <a:shade val="100000"/>
                    <a:satMod val="150000"/>
                    <a:alpha val="25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66185" y="5666747"/>
              <a:ext cx="1281888" cy="34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80% of Costs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97911" y="1701410"/>
            <a:ext cx="6567995" cy="4447663"/>
            <a:chOff x="1994944" y="1542249"/>
            <a:chExt cx="6567995" cy="4447663"/>
          </a:xfrm>
        </p:grpSpPr>
        <p:sp>
          <p:nvSpPr>
            <p:cNvPr id="5" name="TextBox 4"/>
            <p:cNvSpPr txBox="1"/>
            <p:nvPr/>
          </p:nvSpPr>
          <p:spPr>
            <a:xfrm>
              <a:off x="7526992" y="3567328"/>
              <a:ext cx="1035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DF8CD"/>
                  </a:solidFill>
                </a:rPr>
                <a:t>Volume or Frequency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9512" y="1542249"/>
              <a:ext cx="1823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DF8CD"/>
                  </a:solidFill>
                </a:rPr>
                <a:t>Likelihood of paying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69505" y="3959974"/>
              <a:ext cx="62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94944" y="3959974"/>
              <a:ext cx="62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9372" y="5682135"/>
              <a:ext cx="62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9372" y="1542249"/>
              <a:ext cx="62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Max</a:t>
              </a:r>
            </a:p>
          </p:txBody>
        </p:sp>
      </p:grpSp>
      <p:sp>
        <p:nvSpPr>
          <p:cNvPr id="24" name="Line Callout 2 23"/>
          <p:cNvSpPr/>
          <p:nvPr/>
        </p:nvSpPr>
        <p:spPr>
          <a:xfrm>
            <a:off x="425737" y="4540238"/>
            <a:ext cx="1410856" cy="953545"/>
          </a:xfrm>
          <a:prstGeom prst="borderCallout2">
            <a:avLst>
              <a:gd name="adj1" fmla="val 33093"/>
              <a:gd name="adj2" fmla="val 100287"/>
              <a:gd name="adj3" fmla="val 33247"/>
              <a:gd name="adj4" fmla="val 121952"/>
              <a:gd name="adj5" fmla="val 33804"/>
              <a:gd name="adj6" fmla="val 1552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Impress: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Fast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Simple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It works!</a:t>
            </a:r>
          </a:p>
        </p:txBody>
      </p:sp>
      <p:sp>
        <p:nvSpPr>
          <p:cNvPr id="25" name="Line Callout 2 24"/>
          <p:cNvSpPr/>
          <p:nvPr/>
        </p:nvSpPr>
        <p:spPr>
          <a:xfrm>
            <a:off x="7342336" y="4540238"/>
            <a:ext cx="1410856" cy="953545"/>
          </a:xfrm>
          <a:prstGeom prst="borderCallout2">
            <a:avLst>
              <a:gd name="adj1" fmla="val 32294"/>
              <a:gd name="adj2" fmla="val 325"/>
              <a:gd name="adj3" fmla="val 32294"/>
              <a:gd name="adj4" fmla="val -30869"/>
              <a:gd name="adj5" fmla="val 32258"/>
              <a:gd name="adj6" fmla="val -11322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Minimize impact: </a:t>
            </a:r>
            <a:r>
              <a:rPr lang="en-US" sz="1200" dirty="0" smtClean="0">
                <a:solidFill>
                  <a:schemeClr val="tx1"/>
                </a:solidFill>
              </a:rPr>
              <a:t>Delete at source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 refunds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Block access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6" name="Line Callout 2 25"/>
          <p:cNvSpPr/>
          <p:nvPr/>
        </p:nvSpPr>
        <p:spPr>
          <a:xfrm>
            <a:off x="7342336" y="2303907"/>
            <a:ext cx="1410856" cy="1147201"/>
          </a:xfrm>
          <a:prstGeom prst="borderCallout2">
            <a:avLst>
              <a:gd name="adj1" fmla="val 33581"/>
              <a:gd name="adj2" fmla="val 325"/>
              <a:gd name="adj3" fmla="val 33581"/>
              <a:gd name="adj4" fmla="val -31392"/>
              <a:gd name="adj5" fmla="val 32902"/>
              <a:gd name="adj6" fmla="val -1147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Harvest &amp; Learn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Analyze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Segment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Optimize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27" name="Line Callout 2 26"/>
          <p:cNvSpPr/>
          <p:nvPr/>
        </p:nvSpPr>
        <p:spPr>
          <a:xfrm>
            <a:off x="425737" y="2334941"/>
            <a:ext cx="1410856" cy="953545"/>
          </a:xfrm>
          <a:prstGeom prst="borderCallout2">
            <a:avLst>
              <a:gd name="adj1" fmla="val 33093"/>
              <a:gd name="adj2" fmla="val 100287"/>
              <a:gd name="adj3" fmla="val 33247"/>
              <a:gd name="adj4" fmla="val 121952"/>
              <a:gd name="adj5" fmla="val 33804"/>
              <a:gd name="adj6" fmla="val 15106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Delight: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Win trust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Support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Beat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4181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1067389"/>
          </a:xfrm>
        </p:spPr>
        <p:txBody>
          <a:bodyPr>
            <a:normAutofit/>
          </a:bodyPr>
          <a:lstStyle/>
          <a:p>
            <a:r>
              <a:rPr lang="en-GB" dirty="0" smtClean="0"/>
              <a:t>How it all started…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77240" y="5180983"/>
            <a:ext cx="7585710" cy="8298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Quality of your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business (and life)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defined </a:t>
            </a:r>
          </a:p>
          <a:p>
            <a:r>
              <a:rPr lang="en-US" i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</a:t>
            </a:r>
            <a:r>
              <a:rPr lang="en-US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nly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by the quality of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questions you ask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Placeholder 3" descr="26356_1225000386907_1285936931_30539754_1758247_n (1)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loud Callout 4"/>
          <p:cNvSpPr/>
          <p:nvPr/>
        </p:nvSpPr>
        <p:spPr>
          <a:xfrm>
            <a:off x="5839591" y="576501"/>
            <a:ext cx="2156748" cy="1086805"/>
          </a:xfrm>
          <a:prstGeom prst="cloudCallout">
            <a:avLst>
              <a:gd name="adj1" fmla="val -37224"/>
              <a:gd name="adj2" fmla="val 6250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Why?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27355" y="609600"/>
            <a:ext cx="2156748" cy="1086805"/>
          </a:xfrm>
          <a:prstGeom prst="cloudCallout">
            <a:avLst>
              <a:gd name="adj1" fmla="val 46553"/>
              <a:gd name="adj2" fmla="val 52861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How?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784914" y="2650927"/>
            <a:ext cx="2578036" cy="1086805"/>
          </a:xfrm>
          <a:prstGeom prst="cloudCallout">
            <a:avLst>
              <a:gd name="adj1" fmla="val -49414"/>
              <a:gd name="adj2" fmla="val -483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Why not?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704" y="2815217"/>
            <a:ext cx="3011448" cy="922514"/>
            <a:chOff x="379704" y="2815217"/>
            <a:chExt cx="3011448" cy="922514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79704" y="2815217"/>
              <a:ext cx="3011448" cy="922514"/>
            </a:xfrm>
            <a:prstGeom prst="wedgeRoundRectCallout">
              <a:avLst>
                <a:gd name="adj1" fmla="val 71527"/>
                <a:gd name="adj2" fmla="val -43451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pic>
          <p:nvPicPr>
            <p:cNvPr id="3" name="Picture 2" descr="Screen shot 2011-04-28 at 10.23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50" y="2860431"/>
              <a:ext cx="2778995" cy="72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59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10673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Making money from free </a:t>
            </a:r>
            <a:br>
              <a:rPr lang="en-GB" dirty="0" smtClean="0"/>
            </a:br>
            <a:r>
              <a:rPr lang="en-GB" dirty="0" smtClean="0"/>
              <a:t>is </a:t>
            </a:r>
            <a:r>
              <a:rPr lang="en-GB" u="sng" dirty="0" smtClean="0"/>
              <a:t>not</a:t>
            </a:r>
            <a:r>
              <a:rPr lang="en-GB" dirty="0" smtClean="0"/>
              <a:t> rocket science!</a:t>
            </a:r>
            <a:endParaRPr lang="en-US" dirty="0"/>
          </a:p>
        </p:txBody>
      </p:sp>
      <p:pic>
        <p:nvPicPr>
          <p:cNvPr id="7" name="Picture Placeholder 6" descr="GagarinFinalCoinImage (Chris)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383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77240" y="5180983"/>
            <a:ext cx="7585710" cy="82985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But it’s not far off…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1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400"/>
            <a:ext cx="7585710" cy="734757"/>
          </a:xfrm>
        </p:spPr>
        <p:txBody>
          <a:bodyPr>
            <a:normAutofit/>
          </a:bodyPr>
          <a:lstStyle/>
          <a:p>
            <a:r>
              <a:rPr lang="en-GB" sz="4000" dirty="0" smtClean="0"/>
              <a:t>Your Questions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77240" y="4908831"/>
            <a:ext cx="7585710" cy="1102003"/>
          </a:xfrm>
        </p:spPr>
        <p:txBody>
          <a:bodyPr/>
          <a:lstStyle/>
          <a:p>
            <a:r>
              <a:rPr lang="en-US" dirty="0">
                <a:hlinkClick r:id="rId2"/>
              </a:rPr>
              <a:t>k</a:t>
            </a:r>
            <a:r>
              <a:rPr lang="en-US" dirty="0" smtClean="0">
                <a:hlinkClick r:id="rId2"/>
              </a:rPr>
              <a:t>onstantin@topinternetprojects.com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www.linkedin.com/in/kalabin</a:t>
            </a:r>
            <a:endParaRPr lang="en-US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konstantin.kalabin</a:t>
            </a:r>
            <a:endParaRPr lang="en-US" dirty="0"/>
          </a:p>
        </p:txBody>
      </p:sp>
      <p:pic>
        <p:nvPicPr>
          <p:cNvPr id="10" name="Picture Placeholder 9" descr="big-big-ears.jpg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5185"/>
          <a:stretch/>
        </p:blipFill>
        <p:spPr>
          <a:xfrm>
            <a:off x="3101975" y="457200"/>
            <a:ext cx="2940050" cy="2940050"/>
          </a:xfrm>
        </p:spPr>
      </p:pic>
    </p:spTree>
    <p:extLst>
      <p:ext uri="{BB962C8B-B14F-4D97-AF65-F5344CB8AC3E}">
        <p14:creationId xmlns:p14="http://schemas.microsoft.com/office/powerpoint/2010/main" val="168603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5437757" cy="3953436"/>
          </a:xfrm>
        </p:spPr>
        <p:txBody>
          <a:bodyPr/>
          <a:lstStyle/>
          <a:p>
            <a:r>
              <a:rPr lang="en-US" dirty="0" smtClean="0"/>
              <a:t>Media </a:t>
            </a:r>
            <a:r>
              <a:rPr lang="en-US" dirty="0"/>
              <a:t>b</a:t>
            </a:r>
            <a:r>
              <a:rPr lang="en-US" dirty="0" smtClean="0"/>
              <a:t>usiness model disruption</a:t>
            </a:r>
          </a:p>
          <a:p>
            <a:r>
              <a:rPr lang="en-US" dirty="0" err="1" smtClean="0"/>
              <a:t>Freemium</a:t>
            </a:r>
            <a:r>
              <a:rPr lang="en-US" dirty="0" smtClean="0"/>
              <a:t> model in classifieds</a:t>
            </a:r>
          </a:p>
          <a:p>
            <a:r>
              <a:rPr lang="en-US" dirty="0" smtClean="0"/>
              <a:t>The Magic Formula</a:t>
            </a:r>
          </a:p>
          <a:p>
            <a:r>
              <a:rPr lang="en-US" dirty="0" smtClean="0"/>
              <a:t>Applying the </a:t>
            </a:r>
            <a:r>
              <a:rPr lang="en-US" dirty="0"/>
              <a:t>M</a:t>
            </a:r>
            <a:r>
              <a:rPr lang="en-US" dirty="0" smtClean="0"/>
              <a:t>agic Formula</a:t>
            </a:r>
          </a:p>
          <a:p>
            <a:r>
              <a:rPr lang="en-US" dirty="0" smtClean="0"/>
              <a:t>Customer segmentation</a:t>
            </a:r>
            <a:endParaRPr lang="en-US" dirty="0"/>
          </a:p>
        </p:txBody>
      </p:sp>
      <p:pic>
        <p:nvPicPr>
          <p:cNvPr id="4" name="Picture 3" descr="Screen shot 2011-04-12 at 00.10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19" y="2008118"/>
            <a:ext cx="2448858" cy="330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0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48" y="107577"/>
            <a:ext cx="7787314" cy="1653988"/>
          </a:xfrm>
        </p:spPr>
        <p:txBody>
          <a:bodyPr/>
          <a:lstStyle/>
          <a:p>
            <a:r>
              <a:rPr lang="en-US" sz="4000" dirty="0" smtClean="0"/>
              <a:t>Media Business Models Disruption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7081278"/>
              </p:ext>
            </p:extLst>
          </p:nvPr>
        </p:nvGraphicFramePr>
        <p:xfrm>
          <a:off x="542887" y="2538663"/>
          <a:ext cx="36576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0823635"/>
              </p:ext>
            </p:extLst>
          </p:nvPr>
        </p:nvGraphicFramePr>
        <p:xfrm>
          <a:off x="4952791" y="2538663"/>
          <a:ext cx="36576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655" y="2082334"/>
            <a:ext cx="21898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Print Media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4887" y="2082334"/>
            <a:ext cx="21898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Online Media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3164" y="2729938"/>
            <a:ext cx="1880162" cy="2937687"/>
            <a:chOff x="3673164" y="3054839"/>
            <a:chExt cx="1880162" cy="2937687"/>
          </a:xfrm>
        </p:grpSpPr>
        <p:sp>
          <p:nvSpPr>
            <p:cNvPr id="10" name="Striped Right Arrow 9"/>
            <p:cNvSpPr/>
            <p:nvPr/>
          </p:nvSpPr>
          <p:spPr>
            <a:xfrm>
              <a:off x="4111881" y="3810347"/>
              <a:ext cx="926624" cy="996169"/>
            </a:xfrm>
            <a:prstGeom prst="striped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19449" y="4946086"/>
              <a:ext cx="1296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Digital access </a:t>
              </a:r>
              <a:r>
                <a:rPr lang="en-US" sz="1400" dirty="0"/>
                <a:t>c</a:t>
              </a:r>
              <a:r>
                <a:rPr lang="en-US" sz="1400" dirty="0" smtClean="0"/>
                <a:t>osts -&gt; 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9449" y="3054839"/>
              <a:ext cx="1296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Technology</a:t>
              </a:r>
            </a:p>
            <a:p>
              <a:pPr algn="ctr"/>
              <a:r>
                <a:rPr lang="en-US" sz="1400" dirty="0"/>
                <a:t>s</a:t>
              </a:r>
              <a:r>
                <a:rPr lang="en-US" sz="1400" dirty="0" smtClean="0"/>
                <a:t>tep-change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3164" y="5469306"/>
              <a:ext cx="1880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Digital production </a:t>
              </a:r>
              <a:r>
                <a:rPr lang="en-US" sz="1400" dirty="0"/>
                <a:t>c</a:t>
              </a:r>
              <a:r>
                <a:rPr lang="en-US" sz="1400" dirty="0" smtClean="0"/>
                <a:t>osts reduced, but ≠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1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a Multi-Sided Market?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“Multi-Sided Market” is  a business model in which several different types of users exchange goods, services or information.</a:t>
            </a:r>
          </a:p>
          <a:p>
            <a:r>
              <a:rPr lang="en-US" dirty="0" smtClean="0"/>
              <a:t>Network effects are an integral characteristic</a:t>
            </a:r>
          </a:p>
          <a:p>
            <a:pPr lvl="1"/>
            <a:r>
              <a:rPr lang="en-US" dirty="0" smtClean="0"/>
              <a:t>Cross-side (buyers/sellers) is most common, must be +</a:t>
            </a:r>
          </a:p>
          <a:p>
            <a:pPr lvl="1"/>
            <a:r>
              <a:rPr lang="en-US" dirty="0" smtClean="0"/>
              <a:t>Same side (users/users), can be + or -</a:t>
            </a:r>
          </a:p>
          <a:p>
            <a:r>
              <a:rPr lang="en-US" dirty="0" smtClean="0"/>
              <a:t>Tend to be “winner takes all” markets</a:t>
            </a:r>
          </a:p>
          <a:p>
            <a:r>
              <a:rPr lang="en-US" dirty="0" smtClean="0"/>
              <a:t>Usually </a:t>
            </a:r>
            <a:r>
              <a:rPr lang="en-US" dirty="0"/>
              <a:t>one side is subsidized by others to achieve wide </a:t>
            </a:r>
            <a:r>
              <a:rPr lang="en-US" dirty="0" smtClean="0"/>
              <a:t>adoption</a:t>
            </a:r>
          </a:p>
          <a:p>
            <a:r>
              <a:rPr lang="en-US" dirty="0" smtClean="0"/>
              <a:t>Multi-sided markets examples</a:t>
            </a:r>
          </a:p>
          <a:p>
            <a:pPr lvl="1"/>
            <a:r>
              <a:rPr lang="en-US" dirty="0" smtClean="0"/>
              <a:t>Telephone Networks, All Newspapers, Visa, Game Consoles, Google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4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18194" y="2655363"/>
            <a:ext cx="8229941" cy="3479800"/>
            <a:chOff x="318194" y="2655363"/>
            <a:chExt cx="8229941" cy="3479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18194" y="2655363"/>
              <a:ext cx="8229941" cy="3479800"/>
              <a:chOff x="318194" y="2774514"/>
              <a:chExt cx="8229941" cy="3479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18194" y="2774514"/>
                <a:ext cx="8198567" cy="3479800"/>
                <a:chOff x="318194" y="2774514"/>
                <a:chExt cx="8198567" cy="34798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18194" y="2774514"/>
                  <a:ext cx="7223041" cy="3479800"/>
                  <a:chOff x="318194" y="2774514"/>
                  <a:chExt cx="7223041" cy="3479800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18194" y="2774514"/>
                    <a:ext cx="6096000" cy="3479800"/>
                    <a:chOff x="1270000" y="2692400"/>
                    <a:chExt cx="6096000" cy="3479800"/>
                  </a:xfrm>
                </p:grpSpPr>
                <p:graphicFrame>
                  <p:nvGraphicFramePr>
                    <p:cNvPr id="6" name="Diagram 5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1951115413"/>
                        </p:ext>
                      </p:extLst>
                    </p:nvPr>
                  </p:nvGraphicFramePr>
                  <p:xfrm>
                    <a:off x="1270000" y="2692400"/>
                    <a:ext cx="6096000" cy="3479800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3" r:lo="rId4" r:qs="rId5" r:cs="rId6"/>
                    </a:graphicData>
                  </a:graphic>
                </p:graphicFrame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4974243" y="3867056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11" name="Left-Right Arrow 10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2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4581762" y="3867055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14" name="Left-Right Arrow 13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5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271946" y="3867055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17" name="Left-Right Arrow 16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8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3714502" y="3867055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20" name="Left-Right Arrow 19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21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5031472" y="3894613"/>
                    <a:ext cx="1227998" cy="1280912"/>
                    <a:chOff x="5784062" y="3812499"/>
                    <a:chExt cx="1227998" cy="1280912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6187644" y="3824433"/>
                      <a:ext cx="382632" cy="1253535"/>
                      <a:chOff x="1793672" y="1552320"/>
                      <a:chExt cx="315143" cy="375159"/>
                    </a:xfrm>
                  </p:grpSpPr>
                  <p:sp>
                    <p:nvSpPr>
                      <p:cNvPr id="35" name="Left-Right Arrow 34"/>
                      <p:cNvSpPr/>
                      <p:nvPr/>
                    </p:nvSpPr>
                    <p:spPr>
                      <a:xfrm rot="18000000">
                        <a:off x="1763664" y="1582328"/>
                        <a:ext cx="375159" cy="315143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36" name="Left-Right Arrow 4"/>
                      <p:cNvSpPr/>
                      <p:nvPr/>
                    </p:nvSpPr>
                    <p:spPr>
                      <a:xfrm rot="18000000">
                        <a:off x="1858207" y="1645357"/>
                        <a:ext cx="186073" cy="189085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577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300" kern="120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784062" y="3812499"/>
                      <a:ext cx="382632" cy="1253535"/>
                      <a:chOff x="1793672" y="1552320"/>
                      <a:chExt cx="315143" cy="375159"/>
                    </a:xfrm>
                  </p:grpSpPr>
                  <p:sp>
                    <p:nvSpPr>
                      <p:cNvPr id="38" name="Left-Right Arrow 34"/>
                      <p:cNvSpPr/>
                      <p:nvPr/>
                    </p:nvSpPr>
                    <p:spPr>
                      <a:xfrm rot="18000000">
                        <a:off x="1763664" y="1582328"/>
                        <a:ext cx="375159" cy="315143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39" name="Left-Right Arrow 4"/>
                      <p:cNvSpPr/>
                      <p:nvPr/>
                    </p:nvSpPr>
                    <p:spPr>
                      <a:xfrm rot="18000000">
                        <a:off x="1858207" y="1645357"/>
                        <a:ext cx="186073" cy="189085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577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300" kern="1200"/>
                      </a:p>
                    </p:txBody>
                  </p:sp>
                </p:grp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6629428" y="3839876"/>
                      <a:ext cx="382632" cy="1253535"/>
                      <a:chOff x="1793672" y="1552320"/>
                      <a:chExt cx="315143" cy="375159"/>
                    </a:xfrm>
                  </p:grpSpPr>
                  <p:sp>
                    <p:nvSpPr>
                      <p:cNvPr id="41" name="Left-Right Arrow 34"/>
                      <p:cNvSpPr/>
                      <p:nvPr/>
                    </p:nvSpPr>
                    <p:spPr>
                      <a:xfrm rot="18000000">
                        <a:off x="1763664" y="1582328"/>
                        <a:ext cx="375159" cy="315143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42" name="Left-Right Arrow 4"/>
                      <p:cNvSpPr/>
                      <p:nvPr/>
                    </p:nvSpPr>
                    <p:spPr>
                      <a:xfrm rot="18000000">
                        <a:off x="1858207" y="1645357"/>
                        <a:ext cx="186073" cy="189085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577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300" kern="1200"/>
                      </a:p>
                    </p:txBody>
                  </p:sp>
                </p:grpSp>
              </p:grp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2518120" y="4343943"/>
                    <a:ext cx="1578076" cy="308319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Very Strong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2645458" y="5852103"/>
                    <a:ext cx="1450737" cy="32834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Neutral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2455776" y="3475966"/>
                    <a:ext cx="1819534" cy="30176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Strongly Negative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6277614" y="3502944"/>
                    <a:ext cx="1263621" cy="30176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Negative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4967944" y="4343943"/>
                    <a:ext cx="1551545" cy="308319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Very Strong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291947" y="2774514"/>
                  <a:ext cx="3224814" cy="1048596"/>
                  <a:chOff x="388351" y="2578132"/>
                  <a:chExt cx="2886732" cy="900410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88351" y="2578132"/>
                    <a:ext cx="2886732" cy="900410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Rounded Rectangle 4"/>
                  <p:cNvSpPr/>
                  <p:nvPr/>
                </p:nvSpPr>
                <p:spPr>
                  <a:xfrm>
                    <a:off x="414723" y="2604504"/>
                    <a:ext cx="2833988" cy="84766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8590" tIns="148590" rIns="148590" bIns="148590" numCol="1" spcCol="1270" anchor="ctr" anchorCtr="0">
                    <a:noAutofit/>
                  </a:bodyPr>
                  <a:lstStyle/>
                  <a:p>
                    <a:pPr lvl="0" algn="ctr" defTabSz="1733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b="1" kern="1200" dirty="0" smtClean="0"/>
                      <a:t>Advertisers </a:t>
                    </a:r>
                  </a:p>
                  <a:p>
                    <a:pPr lvl="0" algn="ctr" defTabSz="1733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kern="1200" dirty="0" smtClean="0"/>
                      <a:t>(Display)</a:t>
                    </a:r>
                  </a:p>
                  <a:p>
                    <a:pPr lvl="0" algn="ctr" defTabSz="1733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kern="1200" dirty="0"/>
                  </a:p>
                </p:txBody>
              </p:sp>
            </p:grpSp>
          </p:grpSp>
          <p:grpSp>
            <p:nvGrpSpPr>
              <p:cNvPr id="7" name="Group 6"/>
              <p:cNvGrpSpPr/>
              <p:nvPr/>
            </p:nvGrpSpPr>
            <p:grpSpPr>
              <a:xfrm>
                <a:off x="7097398" y="5052732"/>
                <a:ext cx="1450737" cy="1170807"/>
                <a:chOff x="6571960" y="5317051"/>
                <a:chExt cx="1450737" cy="1170807"/>
              </a:xfrm>
            </p:grpSpPr>
            <p:sp>
              <p:nvSpPr>
                <p:cNvPr id="46" name="Dodecagon 45"/>
                <p:cNvSpPr/>
                <p:nvPr/>
              </p:nvSpPr>
              <p:spPr>
                <a:xfrm>
                  <a:off x="6571960" y="5317051"/>
                  <a:ext cx="363472" cy="335220"/>
                </a:xfrm>
                <a:prstGeom prst="dodecagon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Dodecagon 49"/>
                <p:cNvSpPr/>
                <p:nvPr/>
              </p:nvSpPr>
              <p:spPr>
                <a:xfrm>
                  <a:off x="6571960" y="5720481"/>
                  <a:ext cx="363472" cy="335220"/>
                </a:xfrm>
                <a:prstGeom prst="dodecagon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6571960" y="6159516"/>
                  <a:ext cx="1450737" cy="32834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dk1">
                        <a:shade val="30000"/>
                        <a:satMod val="100000"/>
                        <a:alpha val="36000"/>
                      </a:schemeClr>
                    </a:gs>
                    <a:gs pos="80000">
                      <a:schemeClr val="dk1">
                        <a:shade val="90000"/>
                        <a:satMod val="100000"/>
                        <a:alpha val="36000"/>
                      </a:schemeClr>
                    </a:gs>
                    <a:gs pos="100000">
                      <a:schemeClr val="dk1">
                        <a:tint val="90000"/>
                        <a:shade val="100000"/>
                        <a:satMod val="150000"/>
                        <a:alpha val="36000"/>
                      </a:schemeClr>
                    </a:gs>
                  </a:gsLst>
                  <a:lin ang="16200000" scaled="0"/>
                  <a:tileRect/>
                </a:gradFill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rPr>
                    <a:t>Network Effects</a:t>
                  </a:r>
                  <a:endPara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935432" y="5317051"/>
                  <a:ext cx="10359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Revenues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6935432" y="5713542"/>
                  <a:ext cx="10359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Costs</a:t>
                  </a: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7033587" y="4652262"/>
                <a:ext cx="1035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Legend:</a:t>
                </a:r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6209434" y="3374026"/>
              <a:ext cx="1403062" cy="284556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shade val="30000"/>
                    <a:satMod val="100000"/>
                    <a:alpha val="36000"/>
                  </a:schemeClr>
                </a:gs>
                <a:gs pos="80000">
                  <a:schemeClr val="dk1">
                    <a:shade val="90000"/>
                    <a:satMod val="100000"/>
                    <a:alpha val="36000"/>
                  </a:schemeClr>
                </a:gs>
                <a:gs pos="100000">
                  <a:schemeClr val="dk1">
                    <a:tint val="90000"/>
                    <a:shade val="100000"/>
                    <a:satMod val="150000"/>
                    <a:alpha val="36000"/>
                  </a:schemeClr>
                </a:gs>
              </a:gsLst>
              <a:lin ang="16200000" scaled="0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Negative</a:t>
              </a:r>
              <a:endPara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59" y="107577"/>
            <a:ext cx="7906675" cy="1653988"/>
          </a:xfrm>
        </p:spPr>
        <p:txBody>
          <a:bodyPr/>
          <a:lstStyle/>
          <a:p>
            <a:r>
              <a:rPr lang="en-US" sz="4000" dirty="0" smtClean="0"/>
              <a:t>Classifieds as a Multi-Sided </a:t>
            </a:r>
            <a:r>
              <a:rPr lang="en-US" sz="4000" dirty="0"/>
              <a:t>M</a:t>
            </a:r>
            <a:r>
              <a:rPr lang="en-US" sz="4000" dirty="0" smtClean="0"/>
              <a:t>arket: Print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3467" y="2588608"/>
            <a:ext cx="7632710" cy="3515780"/>
            <a:chOff x="1033467" y="2707759"/>
            <a:chExt cx="7632710" cy="3515780"/>
          </a:xfrm>
        </p:grpSpPr>
        <p:sp>
          <p:nvSpPr>
            <p:cNvPr id="43" name="Dodecagon 42"/>
            <p:cNvSpPr/>
            <p:nvPr/>
          </p:nvSpPr>
          <p:spPr>
            <a:xfrm>
              <a:off x="4213432" y="2751095"/>
              <a:ext cx="605476" cy="605713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Fees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Dodecagon 43"/>
            <p:cNvSpPr/>
            <p:nvPr/>
          </p:nvSpPr>
          <p:spPr>
            <a:xfrm>
              <a:off x="4689334" y="5171770"/>
              <a:ext cx="1129961" cy="105176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Copy Sales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Dodecagon 44"/>
            <p:cNvSpPr/>
            <p:nvPr/>
          </p:nvSpPr>
          <p:spPr>
            <a:xfrm>
              <a:off x="7551561" y="2707759"/>
              <a:ext cx="1114616" cy="1115350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Display 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Dodecagon 46"/>
            <p:cNvSpPr/>
            <p:nvPr/>
          </p:nvSpPr>
          <p:spPr>
            <a:xfrm>
              <a:off x="1033467" y="5317051"/>
              <a:ext cx="840365" cy="789219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00"/>
                  </a:solidFill>
                </a:rPr>
                <a:t>Circ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&amp; Mark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Dodecagon 47"/>
            <p:cNvSpPr/>
            <p:nvPr/>
          </p:nvSpPr>
          <p:spPr>
            <a:xfrm>
              <a:off x="5371525" y="2875397"/>
              <a:ext cx="733913" cy="709665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Sales Force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Dodecagon 48"/>
            <p:cNvSpPr/>
            <p:nvPr/>
          </p:nvSpPr>
          <p:spPr>
            <a:xfrm>
              <a:off x="1687323" y="2751095"/>
              <a:ext cx="825528" cy="833967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Prod &amp; CS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3260" y="1922995"/>
            <a:ext cx="7472410" cy="3738805"/>
            <a:chOff x="683260" y="2042146"/>
            <a:chExt cx="7472410" cy="3738805"/>
          </a:xfrm>
        </p:grpSpPr>
        <p:sp>
          <p:nvSpPr>
            <p:cNvPr id="56" name="Curved Down Arrow 55"/>
            <p:cNvSpPr/>
            <p:nvPr/>
          </p:nvSpPr>
          <p:spPr>
            <a:xfrm flipH="1">
              <a:off x="1979772" y="2042146"/>
              <a:ext cx="6175898" cy="616176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urved Down Arrow 58"/>
            <p:cNvSpPr/>
            <p:nvPr/>
          </p:nvSpPr>
          <p:spPr>
            <a:xfrm rot="2366793" flipH="1" flipV="1">
              <a:off x="683260" y="4662821"/>
              <a:ext cx="4499962" cy="111813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77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01" y="107577"/>
            <a:ext cx="7871499" cy="1653988"/>
          </a:xfrm>
        </p:spPr>
        <p:txBody>
          <a:bodyPr/>
          <a:lstStyle/>
          <a:p>
            <a:r>
              <a:rPr lang="en-US" sz="4000" dirty="0" smtClean="0"/>
              <a:t>Classifieds as a Multi-Sided </a:t>
            </a:r>
            <a:r>
              <a:rPr lang="en-US" sz="4000" dirty="0"/>
              <a:t>M</a:t>
            </a:r>
            <a:r>
              <a:rPr lang="en-US" sz="4000" dirty="0" smtClean="0"/>
              <a:t>arket: Online</a:t>
            </a:r>
            <a:endParaRPr lang="en-US" sz="4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8194" y="2655363"/>
            <a:ext cx="8229941" cy="3479800"/>
            <a:chOff x="318194" y="2655363"/>
            <a:chExt cx="8229941" cy="3479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18194" y="2655363"/>
              <a:ext cx="8229941" cy="3479800"/>
              <a:chOff x="318194" y="2774514"/>
              <a:chExt cx="8229941" cy="3479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18194" y="2774514"/>
                <a:ext cx="8198567" cy="3479800"/>
                <a:chOff x="318194" y="2774514"/>
                <a:chExt cx="8198567" cy="34798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18194" y="2774514"/>
                  <a:ext cx="7223041" cy="3479800"/>
                  <a:chOff x="318194" y="2774514"/>
                  <a:chExt cx="7223041" cy="3479800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18194" y="2774514"/>
                    <a:ext cx="6096000" cy="3479800"/>
                    <a:chOff x="1270000" y="2692400"/>
                    <a:chExt cx="6096000" cy="3479800"/>
                  </a:xfrm>
                </p:grpSpPr>
                <p:graphicFrame>
                  <p:nvGraphicFramePr>
                    <p:cNvPr id="6" name="Diagram 5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1341672832"/>
                        </p:ext>
                      </p:extLst>
                    </p:nvPr>
                  </p:nvGraphicFramePr>
                  <p:xfrm>
                    <a:off x="1270000" y="2692400"/>
                    <a:ext cx="6096000" cy="3479800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3" r:lo="rId4" r:qs="rId5" r:cs="rId6"/>
                    </a:graphicData>
                  </a:graphic>
                </p:graphicFrame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4974243" y="3867056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11" name="Left-Right Arrow 10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2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4581762" y="3867055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14" name="Left-Right Arrow 13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5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271946" y="3867055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17" name="Left-Right Arrow 16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8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3714502" y="3867055"/>
                      <a:ext cx="368796" cy="1097387"/>
                      <a:chOff x="2863602" y="1191205"/>
                      <a:chExt cx="368796" cy="1097387"/>
                    </a:xfrm>
                  </p:grpSpPr>
                  <p:sp>
                    <p:nvSpPr>
                      <p:cNvPr id="20" name="Left-Right Arrow 19"/>
                      <p:cNvSpPr/>
                      <p:nvPr/>
                    </p:nvSpPr>
                    <p:spPr>
                      <a:xfrm rot="16200000">
                        <a:off x="2499306" y="1555501"/>
                        <a:ext cx="1097387" cy="368796"/>
                      </a:xfrm>
                      <a:prstGeom prst="left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21" name="Left-Right Arrow 4"/>
                      <p:cNvSpPr/>
                      <p:nvPr/>
                    </p:nvSpPr>
                    <p:spPr>
                      <a:xfrm rot="16200000">
                        <a:off x="2609945" y="1629260"/>
                        <a:ext cx="876109" cy="22127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6667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500" b="1" kern="1200"/>
                      </a:p>
                    </p:txBody>
                  </p:sp>
                </p:grp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5031472" y="3894613"/>
                    <a:ext cx="1227998" cy="1280912"/>
                    <a:chOff x="5784062" y="3812499"/>
                    <a:chExt cx="1227998" cy="1280912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6187644" y="3824433"/>
                      <a:ext cx="382632" cy="1253535"/>
                      <a:chOff x="1793672" y="1552320"/>
                      <a:chExt cx="315143" cy="375159"/>
                    </a:xfrm>
                  </p:grpSpPr>
                  <p:sp>
                    <p:nvSpPr>
                      <p:cNvPr id="35" name="Left-Right Arrow 34"/>
                      <p:cNvSpPr/>
                      <p:nvPr/>
                    </p:nvSpPr>
                    <p:spPr>
                      <a:xfrm rot="18000000">
                        <a:off x="1763664" y="1582328"/>
                        <a:ext cx="375159" cy="315143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36" name="Left-Right Arrow 4"/>
                      <p:cNvSpPr/>
                      <p:nvPr/>
                    </p:nvSpPr>
                    <p:spPr>
                      <a:xfrm rot="18000000">
                        <a:off x="1858207" y="1645357"/>
                        <a:ext cx="186073" cy="189085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577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300" kern="120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784062" y="3812499"/>
                      <a:ext cx="382632" cy="1253535"/>
                      <a:chOff x="1793672" y="1552320"/>
                      <a:chExt cx="315143" cy="375159"/>
                    </a:xfrm>
                  </p:grpSpPr>
                  <p:sp>
                    <p:nvSpPr>
                      <p:cNvPr id="38" name="Left-Right Arrow 34"/>
                      <p:cNvSpPr/>
                      <p:nvPr/>
                    </p:nvSpPr>
                    <p:spPr>
                      <a:xfrm rot="18000000">
                        <a:off x="1763664" y="1582328"/>
                        <a:ext cx="375159" cy="315143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39" name="Left-Right Arrow 4"/>
                      <p:cNvSpPr/>
                      <p:nvPr/>
                    </p:nvSpPr>
                    <p:spPr>
                      <a:xfrm rot="18000000">
                        <a:off x="1858207" y="1645357"/>
                        <a:ext cx="186073" cy="189085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577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300" kern="1200"/>
                      </a:p>
                    </p:txBody>
                  </p:sp>
                </p:grp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6629428" y="3839876"/>
                      <a:ext cx="382632" cy="1253535"/>
                      <a:chOff x="1793672" y="1552320"/>
                      <a:chExt cx="315143" cy="375159"/>
                    </a:xfrm>
                  </p:grpSpPr>
                  <p:sp>
                    <p:nvSpPr>
                      <p:cNvPr id="41" name="Left-Right Arrow 34"/>
                      <p:cNvSpPr/>
                      <p:nvPr/>
                    </p:nvSpPr>
                    <p:spPr>
                      <a:xfrm rot="18000000">
                        <a:off x="1763664" y="1582328"/>
                        <a:ext cx="375159" cy="315143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3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42" name="Left-Right Arrow 4"/>
                      <p:cNvSpPr/>
                      <p:nvPr/>
                    </p:nvSpPr>
                    <p:spPr>
                      <a:xfrm rot="18000000">
                        <a:off x="1858207" y="1645357"/>
                        <a:ext cx="186073" cy="189085"/>
                      </a:xfrm>
                      <a:prstGeom prst="leftArrow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lvl="0" algn="ctr" defTabSz="577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300" kern="1200"/>
                      </a:p>
                    </p:txBody>
                  </p:sp>
                </p:grpSp>
              </p:grp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2518120" y="4343943"/>
                    <a:ext cx="1578076" cy="308319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Very Strong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2645458" y="5852103"/>
                    <a:ext cx="1450737" cy="32834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Neutral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2455776" y="3475966"/>
                    <a:ext cx="1819534" cy="30176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Strongly Negative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6277614" y="3502944"/>
                    <a:ext cx="1263621" cy="30176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Negative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4967944" y="4343943"/>
                    <a:ext cx="1551545" cy="308319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dk1">
                          <a:shade val="30000"/>
                          <a:satMod val="100000"/>
                          <a:alpha val="36000"/>
                        </a:schemeClr>
                      </a:gs>
                      <a:gs pos="80000">
                        <a:schemeClr val="dk1">
                          <a:shade val="90000"/>
                          <a:satMod val="100000"/>
                          <a:alpha val="36000"/>
                        </a:schemeClr>
                      </a:gs>
                      <a:gs pos="100000">
                        <a:schemeClr val="dk1">
                          <a:tint val="90000"/>
                          <a:shade val="100000"/>
                          <a:satMod val="150000"/>
                          <a:alpha val="36000"/>
                        </a:schemeClr>
                      </a:gs>
                    </a:gsLst>
                    <a:lin ang="16200000" scaled="0"/>
                    <a:tileRect/>
                  </a:gradFill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rPr>
                      <a:t>Very Strong</a:t>
                    </a:r>
                    <a:endParaRPr lang="en-US" sz="1400" dirty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291947" y="2774514"/>
                  <a:ext cx="3224814" cy="1048596"/>
                  <a:chOff x="388351" y="2578132"/>
                  <a:chExt cx="2886732" cy="900410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88351" y="2578132"/>
                    <a:ext cx="2886732" cy="900410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Rounded Rectangle 4"/>
                  <p:cNvSpPr/>
                  <p:nvPr/>
                </p:nvSpPr>
                <p:spPr>
                  <a:xfrm>
                    <a:off x="414723" y="2604504"/>
                    <a:ext cx="2833988" cy="84766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8590" tIns="148590" rIns="148590" bIns="148590" numCol="1" spcCol="1270" anchor="ctr" anchorCtr="0">
                    <a:noAutofit/>
                  </a:bodyPr>
                  <a:lstStyle/>
                  <a:p>
                    <a:pPr lvl="0" algn="ctr" defTabSz="1733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b="1" kern="1200" dirty="0" smtClean="0"/>
                      <a:t>Advertisers </a:t>
                    </a:r>
                  </a:p>
                  <a:p>
                    <a:pPr lvl="0" algn="ctr" defTabSz="1733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kern="1200" dirty="0" smtClean="0"/>
                      <a:t>(Display)</a:t>
                    </a:r>
                  </a:p>
                  <a:p>
                    <a:pPr lvl="0" algn="ctr" defTabSz="1733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kern="1200" dirty="0"/>
                  </a:p>
                </p:txBody>
              </p:sp>
            </p:grpSp>
          </p:grpSp>
          <p:grpSp>
            <p:nvGrpSpPr>
              <p:cNvPr id="7" name="Group 6"/>
              <p:cNvGrpSpPr/>
              <p:nvPr/>
            </p:nvGrpSpPr>
            <p:grpSpPr>
              <a:xfrm>
                <a:off x="7097398" y="5052732"/>
                <a:ext cx="1450737" cy="1170807"/>
                <a:chOff x="6571960" y="5317051"/>
                <a:chExt cx="1450737" cy="1170807"/>
              </a:xfrm>
            </p:grpSpPr>
            <p:sp>
              <p:nvSpPr>
                <p:cNvPr id="46" name="Dodecagon 45"/>
                <p:cNvSpPr/>
                <p:nvPr/>
              </p:nvSpPr>
              <p:spPr>
                <a:xfrm>
                  <a:off x="6571960" y="5317051"/>
                  <a:ext cx="363472" cy="335220"/>
                </a:xfrm>
                <a:prstGeom prst="dodecagon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Dodecagon 49"/>
                <p:cNvSpPr/>
                <p:nvPr/>
              </p:nvSpPr>
              <p:spPr>
                <a:xfrm>
                  <a:off x="6571960" y="5720481"/>
                  <a:ext cx="363472" cy="335220"/>
                </a:xfrm>
                <a:prstGeom prst="dodecagon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6571960" y="6159516"/>
                  <a:ext cx="1450737" cy="32834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dk1">
                        <a:shade val="30000"/>
                        <a:satMod val="100000"/>
                        <a:alpha val="36000"/>
                      </a:schemeClr>
                    </a:gs>
                    <a:gs pos="80000">
                      <a:schemeClr val="dk1">
                        <a:shade val="90000"/>
                        <a:satMod val="100000"/>
                        <a:alpha val="36000"/>
                      </a:schemeClr>
                    </a:gs>
                    <a:gs pos="100000">
                      <a:schemeClr val="dk1">
                        <a:tint val="90000"/>
                        <a:shade val="100000"/>
                        <a:satMod val="150000"/>
                        <a:alpha val="36000"/>
                      </a:schemeClr>
                    </a:gs>
                  </a:gsLst>
                  <a:lin ang="16200000" scaled="0"/>
                  <a:tileRect/>
                </a:gradFill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rPr>
                    <a:t>Network Effects</a:t>
                  </a:r>
                  <a:endPara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935432" y="5317051"/>
                  <a:ext cx="10359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Revenues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6935432" y="5713542"/>
                  <a:ext cx="10359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Costs</a:t>
                  </a: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7033587" y="4652262"/>
                <a:ext cx="1035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Legend:</a:t>
                </a:r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6209434" y="3374026"/>
              <a:ext cx="1403062" cy="284556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shade val="30000"/>
                    <a:satMod val="100000"/>
                    <a:alpha val="36000"/>
                  </a:schemeClr>
                </a:gs>
                <a:gs pos="80000">
                  <a:schemeClr val="dk1">
                    <a:shade val="90000"/>
                    <a:satMod val="100000"/>
                    <a:alpha val="36000"/>
                  </a:schemeClr>
                </a:gs>
                <a:gs pos="100000">
                  <a:schemeClr val="dk1">
                    <a:tint val="90000"/>
                    <a:shade val="100000"/>
                    <a:satMod val="150000"/>
                    <a:alpha val="36000"/>
                  </a:schemeClr>
                </a:gs>
              </a:gsLst>
              <a:lin ang="16200000" scaled="0"/>
              <a:tileRect/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Negative</a:t>
              </a:r>
              <a:endPara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20627" y="2694740"/>
            <a:ext cx="7376190" cy="3247622"/>
            <a:chOff x="1120627" y="2694740"/>
            <a:chExt cx="7376190" cy="3247622"/>
          </a:xfrm>
        </p:grpSpPr>
        <p:sp>
          <p:nvSpPr>
            <p:cNvPr id="43" name="Dodecagon 42"/>
            <p:cNvSpPr/>
            <p:nvPr/>
          </p:nvSpPr>
          <p:spPr>
            <a:xfrm>
              <a:off x="4213432" y="2694740"/>
              <a:ext cx="605476" cy="605713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Fees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Dodecagon 44"/>
            <p:cNvSpPr/>
            <p:nvPr/>
          </p:nvSpPr>
          <p:spPr>
            <a:xfrm>
              <a:off x="7687015" y="2756246"/>
              <a:ext cx="809802" cy="768207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Online Ads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Dodecagon 46"/>
            <p:cNvSpPr/>
            <p:nvPr/>
          </p:nvSpPr>
          <p:spPr>
            <a:xfrm>
              <a:off x="1120627" y="5275319"/>
              <a:ext cx="653856" cy="667043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Mark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Dodecagon 47"/>
            <p:cNvSpPr/>
            <p:nvPr/>
          </p:nvSpPr>
          <p:spPr>
            <a:xfrm>
              <a:off x="5496543" y="2866564"/>
              <a:ext cx="481931" cy="490251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rgbClr val="000000"/>
                  </a:solidFill>
                </a:rPr>
                <a:t>Sales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Dodecagon 48"/>
            <p:cNvSpPr/>
            <p:nvPr/>
          </p:nvSpPr>
          <p:spPr>
            <a:xfrm>
              <a:off x="1761082" y="2716917"/>
              <a:ext cx="632816" cy="614378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Prod &amp; CS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33467" y="2588608"/>
            <a:ext cx="7632710" cy="3515780"/>
            <a:chOff x="1033467" y="2707759"/>
            <a:chExt cx="7632710" cy="3515780"/>
          </a:xfrm>
        </p:grpSpPr>
        <p:sp>
          <p:nvSpPr>
            <p:cNvPr id="69" name="Dodecagon 68"/>
            <p:cNvSpPr/>
            <p:nvPr/>
          </p:nvSpPr>
          <p:spPr>
            <a:xfrm>
              <a:off x="4213432" y="2805226"/>
              <a:ext cx="605476" cy="605713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Fees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Dodecagon 69"/>
            <p:cNvSpPr/>
            <p:nvPr/>
          </p:nvSpPr>
          <p:spPr>
            <a:xfrm>
              <a:off x="4689334" y="5171770"/>
              <a:ext cx="1129961" cy="105176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Copy Sales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Dodecagon 70"/>
            <p:cNvSpPr/>
            <p:nvPr/>
          </p:nvSpPr>
          <p:spPr>
            <a:xfrm>
              <a:off x="7551561" y="2707759"/>
              <a:ext cx="1114616" cy="1115350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Display 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Dodecagon 71"/>
            <p:cNvSpPr/>
            <p:nvPr/>
          </p:nvSpPr>
          <p:spPr>
            <a:xfrm>
              <a:off x="1033467" y="5317051"/>
              <a:ext cx="840365" cy="789219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00"/>
                  </a:solidFill>
                </a:rPr>
                <a:t>Circ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&amp; Mark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Dodecagon 72"/>
            <p:cNvSpPr/>
            <p:nvPr/>
          </p:nvSpPr>
          <p:spPr>
            <a:xfrm>
              <a:off x="5371525" y="2875397"/>
              <a:ext cx="733913" cy="709665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Sales Force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Dodecagon 73"/>
            <p:cNvSpPr/>
            <p:nvPr/>
          </p:nvSpPr>
          <p:spPr>
            <a:xfrm>
              <a:off x="1687323" y="2751095"/>
              <a:ext cx="825528" cy="833967"/>
            </a:xfrm>
            <a:prstGeom prst="dodec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Prod &amp; CS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74561" y="1908698"/>
            <a:ext cx="7465983" cy="3950965"/>
            <a:chOff x="1274561" y="1908698"/>
            <a:chExt cx="7465983" cy="3950965"/>
          </a:xfrm>
        </p:grpSpPr>
        <p:sp>
          <p:nvSpPr>
            <p:cNvPr id="64" name="Curved Down Arrow 63"/>
            <p:cNvSpPr/>
            <p:nvPr/>
          </p:nvSpPr>
          <p:spPr>
            <a:xfrm rot="20395421" flipH="1" flipV="1">
              <a:off x="1274561" y="4741533"/>
              <a:ext cx="7465983" cy="111813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Curved Down Arrow 64"/>
            <p:cNvSpPr/>
            <p:nvPr/>
          </p:nvSpPr>
          <p:spPr>
            <a:xfrm flipH="1">
              <a:off x="1975694" y="2216475"/>
              <a:ext cx="2618872" cy="500442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19450" y="1908698"/>
              <a:ext cx="2171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Freemium</a:t>
              </a:r>
              <a:r>
                <a:rPr lang="en-US" sz="1400" dirty="0" smtClean="0"/>
                <a:t> principles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1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</a:t>
            </a:r>
            <a:r>
              <a:rPr lang="en-US" sz="4000" dirty="0" err="1" smtClean="0"/>
              <a:t>Freemium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Freemium</a:t>
            </a:r>
            <a:r>
              <a:rPr lang="en-US" dirty="0" smtClean="0"/>
              <a:t>” is  a business model in which one segment of users can receive service </a:t>
            </a:r>
            <a:r>
              <a:rPr lang="en-US" u="sng" dirty="0" smtClean="0"/>
              <a:t>for free permanently</a:t>
            </a:r>
            <a:r>
              <a:rPr lang="en-US" dirty="0" smtClean="0"/>
              <a:t>, while other customer segments subsidize the cost of providing the service to free users</a:t>
            </a:r>
          </a:p>
          <a:p>
            <a:r>
              <a:rPr lang="en-US" dirty="0" smtClean="0"/>
              <a:t>Demand is maximum at the point of “Free”. The difference between 1p </a:t>
            </a:r>
            <a:r>
              <a:rPr lang="en-US" dirty="0" err="1" smtClean="0"/>
              <a:t>vs</a:t>
            </a:r>
            <a:r>
              <a:rPr lang="en-US" dirty="0" smtClean="0"/>
              <a:t> free is the difference between having to make a decision </a:t>
            </a:r>
            <a:r>
              <a:rPr lang="en-US" dirty="0" err="1" smtClean="0"/>
              <a:t>vs</a:t>
            </a:r>
            <a:r>
              <a:rPr lang="en-US" dirty="0" smtClean="0"/>
              <a:t> just do it</a:t>
            </a:r>
          </a:p>
          <a:p>
            <a:r>
              <a:rPr lang="en-US" dirty="0" smtClean="0"/>
              <a:t>Usually </a:t>
            </a:r>
            <a:r>
              <a:rPr lang="en-US" dirty="0"/>
              <a:t>f</a:t>
            </a:r>
            <a:r>
              <a:rPr lang="en-US" dirty="0" smtClean="0"/>
              <a:t>ree and paying customers have same needs, but of different importance and/or scale</a:t>
            </a:r>
          </a:p>
          <a:p>
            <a:r>
              <a:rPr lang="en-US" dirty="0" smtClean="0"/>
              <a:t>Subsidy happens within the same type of customers</a:t>
            </a:r>
            <a:r>
              <a:rPr lang="en-US" dirty="0"/>
              <a:t> </a:t>
            </a:r>
            <a:r>
              <a:rPr lang="en-US" dirty="0" smtClean="0"/>
              <a:t>– key difference to multi-sided markets</a:t>
            </a:r>
          </a:p>
          <a:p>
            <a:r>
              <a:rPr lang="en-US" dirty="0" smtClean="0"/>
              <a:t>Free samples, shareware are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freemium</a:t>
            </a:r>
            <a:r>
              <a:rPr lang="en-US" dirty="0" smtClean="0"/>
              <a:t> models</a:t>
            </a:r>
          </a:p>
          <a:p>
            <a:r>
              <a:rPr lang="en-US" dirty="0" err="1" smtClean="0"/>
              <a:t>Freemium</a:t>
            </a:r>
            <a:r>
              <a:rPr lang="en-US" dirty="0" smtClean="0"/>
              <a:t> examples</a:t>
            </a:r>
          </a:p>
          <a:p>
            <a:pPr lvl="1"/>
            <a:r>
              <a:rPr lang="en-US" dirty="0" smtClean="0"/>
              <a:t>Skype, </a:t>
            </a:r>
            <a:r>
              <a:rPr lang="en-US" dirty="0" err="1" smtClean="0"/>
              <a:t>Evernote</a:t>
            </a:r>
            <a:r>
              <a:rPr lang="en-US" dirty="0" smtClean="0"/>
              <a:t>, LinkedIn, Google Apps, </a:t>
            </a:r>
            <a:r>
              <a:rPr lang="en-US" dirty="0" err="1" smtClean="0"/>
              <a:t>Zynga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42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Freemium</a:t>
            </a:r>
            <a:r>
              <a:rPr lang="en-US" sz="4000" dirty="0" smtClean="0"/>
              <a:t> in Classifieds Business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4" y="2141393"/>
            <a:ext cx="5627470" cy="147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2" name="Group 21"/>
          <p:cNvGrpSpPr/>
          <p:nvPr/>
        </p:nvGrpSpPr>
        <p:grpSpPr>
          <a:xfrm>
            <a:off x="6325710" y="1469440"/>
            <a:ext cx="2357752" cy="2318613"/>
            <a:chOff x="6325710" y="1469440"/>
            <a:chExt cx="2357752" cy="23186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967" y="1971558"/>
              <a:ext cx="1816495" cy="18164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ounded Rectangular Callout 14"/>
            <p:cNvSpPr/>
            <p:nvPr/>
          </p:nvSpPr>
          <p:spPr>
            <a:xfrm>
              <a:off x="6325710" y="1469440"/>
              <a:ext cx="1449505" cy="775332"/>
            </a:xfrm>
            <a:prstGeom prst="wedgeRoundRectCallout">
              <a:avLst>
                <a:gd name="adj1" fmla="val 46701"/>
                <a:gd name="adj2" fmla="val 8059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We need to get scale to improve profits! Invest in marketing and drive traffic! </a:t>
              </a:r>
              <a:endParaRPr lang="en-US" sz="10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4" y="4541231"/>
            <a:ext cx="5627470" cy="146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5" name="Group 24"/>
          <p:cNvGrpSpPr/>
          <p:nvPr/>
        </p:nvGrpSpPr>
        <p:grpSpPr>
          <a:xfrm>
            <a:off x="6546357" y="4360254"/>
            <a:ext cx="2294957" cy="1894094"/>
            <a:chOff x="6546357" y="4360254"/>
            <a:chExt cx="2294957" cy="18940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6357" y="4360254"/>
              <a:ext cx="1815006" cy="1826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Rounded Rectangular Callout 18"/>
            <p:cNvSpPr/>
            <p:nvPr/>
          </p:nvSpPr>
          <p:spPr>
            <a:xfrm>
              <a:off x="7881411" y="5487734"/>
              <a:ext cx="959903" cy="766614"/>
            </a:xfrm>
            <a:prstGeom prst="wedgeRoundRectCallout">
              <a:avLst>
                <a:gd name="adj1" fmla="val -76667"/>
                <a:gd name="adj2" fmla="val -39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Hmmm…,</a:t>
              </a:r>
            </a:p>
            <a:p>
              <a:pPr algn="ctr"/>
              <a:r>
                <a:rPr lang="en-US" sz="1000" dirty="0" smtClean="0"/>
                <a:t> you make an interesting point…</a:t>
              </a:r>
              <a:endParaRPr lang="en-US" sz="1000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323770" y="5628032"/>
            <a:ext cx="664548" cy="16850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2321</TotalTime>
  <Words>1236</Words>
  <Application>Microsoft Macintosh PowerPoint</Application>
  <PresentationFormat>On-screen Show (4:3)</PresentationFormat>
  <Paragraphs>273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Orbit</vt:lpstr>
      <vt:lpstr>Making Money From Free</vt:lpstr>
      <vt:lpstr>How it all started…</vt:lpstr>
      <vt:lpstr>Contents</vt:lpstr>
      <vt:lpstr>Media Business Models Disruption</vt:lpstr>
      <vt:lpstr>What is a Multi-Sided Market?</vt:lpstr>
      <vt:lpstr>Classifieds as a Multi-Sided Market: Print</vt:lpstr>
      <vt:lpstr>Classifieds as a Multi-Sided Market: Online</vt:lpstr>
      <vt:lpstr>What is Freemium?</vt:lpstr>
      <vt:lpstr>Freemium in Classifieds Business</vt:lpstr>
      <vt:lpstr>Little Experiment</vt:lpstr>
      <vt:lpstr>The Magic Formula</vt:lpstr>
      <vt:lpstr>The 3 Levers of Freemium Model</vt:lpstr>
      <vt:lpstr>Cost / Free User: Minimize</vt:lpstr>
      <vt:lpstr>Cost / Free User: Acquisition</vt:lpstr>
      <vt:lpstr>Cost / Free User: Servicing</vt:lpstr>
      <vt:lpstr>Conversion Rate: Maximize</vt:lpstr>
      <vt:lpstr>Revenue / Paying User: Increase</vt:lpstr>
      <vt:lpstr>Cost / Paying User: Optimize</vt:lpstr>
      <vt:lpstr>User Segments &amp; Strategies</vt:lpstr>
      <vt:lpstr>Making money from free  is not rocket science!</vt:lpstr>
      <vt:lpstr>Your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Money from Free</dc:title>
  <dc:creator>Evgeny Kaganer</dc:creator>
  <cp:lastModifiedBy>Evgeny Kaganer</cp:lastModifiedBy>
  <cp:revision>45</cp:revision>
  <dcterms:created xsi:type="dcterms:W3CDTF">2011-04-10T11:19:06Z</dcterms:created>
  <dcterms:modified xsi:type="dcterms:W3CDTF">2011-04-28T09:00:59Z</dcterms:modified>
</cp:coreProperties>
</file>