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2" r:id="rId2"/>
    <p:sldId id="257" r:id="rId3"/>
    <p:sldId id="256" r:id="rId4"/>
    <p:sldId id="260" r:id="rId5"/>
    <p:sldId id="261" r:id="rId6"/>
    <p:sldId id="262" r:id="rId7"/>
    <p:sldId id="263" r:id="rId8"/>
    <p:sldId id="271" r:id="rId9"/>
    <p:sldId id="272" r:id="rId10"/>
    <p:sldId id="283" r:id="rId11"/>
    <p:sldId id="273" r:id="rId12"/>
    <p:sldId id="281" r:id="rId13"/>
    <p:sldId id="275" r:id="rId14"/>
    <p:sldId id="274" r:id="rId15"/>
    <p:sldId id="276" r:id="rId16"/>
    <p:sldId id="277" r:id="rId17"/>
    <p:sldId id="279" r:id="rId18"/>
    <p:sldId id="280" r:id="rId19"/>
    <p:sldId id="269" r:id="rId20"/>
    <p:sldId id="278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5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8"/>
    <p:restoredTop sz="94696"/>
  </p:normalViewPr>
  <p:slideViewPr>
    <p:cSldViewPr snapToGrid="0" snapToObjects="1">
      <p:cViewPr>
        <p:scale>
          <a:sx n="47" d="100"/>
          <a:sy n="47" d="100"/>
        </p:scale>
        <p:origin x="78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8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0"/>
            <a:ext cx="20828000" cy="69469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78000" y="7073900"/>
            <a:ext cx="20828000" cy="501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635000" y="6019800"/>
            <a:ext cx="23114000" cy="5435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2197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1651000" y="0"/>
            <a:ext cx="10223500" cy="67183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51000" y="6845300"/>
            <a:ext cx="10223500" cy="687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1689100" y="116632"/>
            <a:ext cx="21005800" cy="395773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87600" y="8953500"/>
            <a:ext cx="196215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+mj-lt"/>
                <a:ea typeface="+mj-ea"/>
                <a:cs typeface="+mj-cs"/>
                <a:sym typeface="Helvetica"/>
              </a:defRPr>
            </a:lvl1pPr>
            <a:lvl2pPr marL="1099036" indent="-464038" algn="ctr">
              <a:spcBef>
                <a:spcPts val="0"/>
              </a:spcBef>
              <a:defRPr sz="3800">
                <a:latin typeface="+mj-lt"/>
                <a:ea typeface="+mj-ea"/>
                <a:cs typeface="+mj-cs"/>
                <a:sym typeface="Helvetica"/>
              </a:defRPr>
            </a:lvl2pPr>
            <a:lvl3pPr marL="1734036" indent="-464036" algn="ctr">
              <a:spcBef>
                <a:spcPts val="0"/>
              </a:spcBef>
              <a:defRPr sz="3800">
                <a:latin typeface="+mj-lt"/>
                <a:ea typeface="+mj-ea"/>
                <a:cs typeface="+mj-cs"/>
                <a:sym typeface="Helvetica"/>
              </a:defRPr>
            </a:lvl3pPr>
            <a:lvl4pPr marL="2369036" indent="-464036" algn="ctr">
              <a:spcBef>
                <a:spcPts val="0"/>
              </a:spcBef>
              <a:defRPr sz="3800">
                <a:latin typeface="+mj-lt"/>
                <a:ea typeface="+mj-ea"/>
                <a:cs typeface="+mj-cs"/>
                <a:sym typeface="Helvetica"/>
              </a:defRPr>
            </a:lvl4pPr>
            <a:lvl5pPr marL="3004036" indent="-464036" algn="ctr">
              <a:spcBef>
                <a:spcPts val="0"/>
              </a:spcBef>
              <a:defRPr sz="3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7.jpeg"/><Relationship Id="rId6" Type="http://schemas.openxmlformats.org/officeDocument/2006/relationships/image" Target="../media/image31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0.png"/><Relationship Id="rId7" Type="http://schemas.openxmlformats.org/officeDocument/2006/relationships/image" Target="../media/image36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0.png"/><Relationship Id="rId6" Type="http://schemas.openxmlformats.org/officeDocument/2006/relationships/image" Target="../media/image36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HOW AI delivers a better…"/>
          <p:cNvSpPr txBox="1"/>
          <p:nvPr/>
        </p:nvSpPr>
        <p:spPr>
          <a:xfrm>
            <a:off x="2737319" y="5160097"/>
            <a:ext cx="18909363" cy="33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700" cap="all">
                <a:solidFill>
                  <a:srgbClr val="7B7B7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s-ES" dirty="0">
                <a:solidFill>
                  <a:schemeClr val="bg2"/>
                </a:solidFill>
              </a:rPr>
              <a:t>USING AI &amp; IMAGES TO </a:t>
            </a:r>
            <a:r>
              <a:rPr lang="es-ES" dirty="0" err="1">
                <a:solidFill>
                  <a:schemeClr val="bg2"/>
                </a:solidFill>
              </a:rPr>
              <a:t>grow</a:t>
            </a:r>
            <a:r>
              <a:rPr lang="es-ES" dirty="0">
                <a:solidFill>
                  <a:schemeClr val="bg2"/>
                </a:solidFill>
              </a:rPr>
              <a:t> </a:t>
            </a:r>
            <a:r>
              <a:rPr lang="es-ES" dirty="0" err="1">
                <a:solidFill>
                  <a:schemeClr val="bg2"/>
                </a:solidFill>
              </a:rPr>
              <a:t>your</a:t>
            </a:r>
            <a:r>
              <a:rPr lang="es-ES" dirty="0">
                <a:solidFill>
                  <a:schemeClr val="bg2"/>
                </a:solidFill>
              </a:rPr>
              <a:t> </a:t>
            </a:r>
            <a:r>
              <a:rPr lang="es-ES" dirty="0" err="1">
                <a:solidFill>
                  <a:schemeClr val="bg2"/>
                </a:solidFill>
              </a:rPr>
              <a:t>business</a:t>
            </a:r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113" name="by Dominik Pogorzelski…"/>
          <p:cNvSpPr txBox="1"/>
          <p:nvPr/>
        </p:nvSpPr>
        <p:spPr>
          <a:xfrm>
            <a:off x="3592685" y="10409966"/>
            <a:ext cx="17198630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400" b="1">
                <a:solidFill>
                  <a:srgbClr val="656565"/>
                </a:solidFill>
              </a:defRPr>
            </a:pPr>
            <a:r>
              <a:rPr dirty="0"/>
              <a:t>by Dominik Pogorzelski</a:t>
            </a:r>
            <a:endParaRPr b="0" dirty="0">
              <a:latin typeface="Roboto Bold"/>
              <a:ea typeface="Roboto Bold"/>
              <a:cs typeface="Roboto Bold"/>
              <a:sym typeface="Roboto Bold"/>
            </a:endParaRPr>
          </a:p>
          <a:p>
            <a:pPr>
              <a:defRPr sz="3500">
                <a:solidFill>
                  <a:srgbClr val="656565"/>
                </a:solidFill>
              </a:defRPr>
            </a:pPr>
            <a:r>
              <a:rPr dirty="0"/>
              <a:t>Head of Product Management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4126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AI"/>
          <p:cNvSpPr txBox="1"/>
          <p:nvPr/>
        </p:nvSpPr>
        <p:spPr>
          <a:xfrm>
            <a:off x="10447421" y="6166714"/>
            <a:ext cx="3489158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3000">
                <a:solidFill>
                  <a:srgbClr val="E9902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endParaRPr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53" y="2172673"/>
            <a:ext cx="16939293" cy="4621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9699" y="8465247"/>
            <a:ext cx="20544602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8000" b="0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FillTx/>
                <a:latin typeface="Helvetica" charset="0"/>
                <a:ea typeface="Helvetica" charset="0"/>
                <a:cs typeface="Helvetica" charset="0"/>
                <a:sym typeface="Helvetica"/>
              </a:rPr>
              <a:t>“</a:t>
            </a:r>
            <a:r>
              <a:rPr lang="en-US" sz="8000" dirty="0">
                <a:solidFill>
                  <a:schemeClr val="bg2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customers who had the best past experiences </a:t>
            </a:r>
            <a:r>
              <a:rPr lang="en-US" sz="8000" dirty="0">
                <a:solidFill>
                  <a:srgbClr val="FF9300"/>
                </a:solidFill>
                <a:latin typeface="Helvetica" charset="0"/>
                <a:ea typeface="Helvetica" charset="0"/>
                <a:cs typeface="Helvetica" charset="0"/>
              </a:rPr>
              <a:t>spend 140% more </a:t>
            </a:r>
            <a:r>
              <a:rPr lang="en-US" sz="8000" dirty="0">
                <a:solidFill>
                  <a:schemeClr val="bg2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compared to those who had the poorest past </a:t>
            </a:r>
            <a:r>
              <a:rPr lang="en-US" sz="8000" dirty="0" smtClean="0">
                <a:solidFill>
                  <a:schemeClr val="bg2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experience”</a:t>
            </a:r>
            <a:endParaRPr kumimoji="0" lang="en-US" sz="8000" b="0" i="0" u="none" strike="noStrike" cap="none" spc="0" normalizeH="0" baseline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32969615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/>
          <a:stretch/>
        </p:blipFill>
        <p:spPr>
          <a:xfrm>
            <a:off x="763127" y="7293355"/>
            <a:ext cx="5117962" cy="3563563"/>
          </a:xfrm>
          <a:prstGeom prst="rect">
            <a:avLst/>
          </a:prstGeom>
        </p:spPr>
      </p:pic>
      <p:sp>
        <p:nvSpPr>
          <p:cNvPr id="36" name="AI can revolutionize the way we search for homes"/>
          <p:cNvSpPr txBox="1"/>
          <p:nvPr/>
        </p:nvSpPr>
        <p:spPr>
          <a:xfrm>
            <a:off x="1346665" y="5937664"/>
            <a:ext cx="406985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sz="4400" dirty="0" smtClean="0">
                <a:latin typeface="Helvetica" charset="0"/>
                <a:ea typeface="Helvetica" charset="0"/>
                <a:cs typeface="Helvetica" charset="0"/>
              </a:rPr>
              <a:t>Kitchen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2" name="AI can revolutionize the way we search for homes"/>
          <p:cNvSpPr txBox="1"/>
          <p:nvPr/>
        </p:nvSpPr>
        <p:spPr>
          <a:xfrm>
            <a:off x="2997752" y="2215604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dirty="0" smtClean="0"/>
              <a:t>Tag and o</a:t>
            </a:r>
            <a:r>
              <a:rPr lang="en-GB" dirty="0" smtClean="0"/>
              <a:t>rganize </a:t>
            </a:r>
            <a:r>
              <a:rPr lang="en-GB" dirty="0" smtClean="0"/>
              <a:t>your images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sp>
        <p:nvSpPr>
          <p:cNvPr id="34" name="AI can revolutionize the way we search for homes"/>
          <p:cNvSpPr txBox="1"/>
          <p:nvPr/>
        </p:nvSpPr>
        <p:spPr>
          <a:xfrm>
            <a:off x="6956764" y="6010868"/>
            <a:ext cx="406985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sz="4400" dirty="0" smtClean="0">
                <a:latin typeface="Helvetica" charset="0"/>
                <a:ea typeface="Helvetica" charset="0"/>
                <a:cs typeface="Helvetica" charset="0"/>
              </a:rPr>
              <a:t>Living room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88" y="7305598"/>
            <a:ext cx="5221511" cy="3563563"/>
          </a:xfrm>
          <a:prstGeom prst="rect">
            <a:avLst/>
          </a:prstGeom>
        </p:spPr>
      </p:pic>
      <p:sp>
        <p:nvSpPr>
          <p:cNvPr id="42" name="AI can revolutionize the way we search for homes"/>
          <p:cNvSpPr txBox="1"/>
          <p:nvPr/>
        </p:nvSpPr>
        <p:spPr>
          <a:xfrm>
            <a:off x="12811045" y="5937664"/>
            <a:ext cx="406985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sz="4400" dirty="0" smtClean="0">
                <a:latin typeface="Helvetica" charset="0"/>
                <a:ea typeface="Helvetica" charset="0"/>
                <a:cs typeface="Helvetica" charset="0"/>
              </a:rPr>
              <a:t>Bedroom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598" y="7305598"/>
            <a:ext cx="5221511" cy="3563563"/>
          </a:xfrm>
          <a:prstGeom prst="rect">
            <a:avLst/>
          </a:prstGeom>
        </p:spPr>
      </p:pic>
      <p:sp>
        <p:nvSpPr>
          <p:cNvPr id="43" name="AI can revolutionize the way we search for homes"/>
          <p:cNvSpPr txBox="1"/>
          <p:nvPr/>
        </p:nvSpPr>
        <p:spPr>
          <a:xfrm>
            <a:off x="18587437" y="5937663"/>
            <a:ext cx="406985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sz="4400" dirty="0" smtClean="0">
                <a:latin typeface="Helvetica" charset="0"/>
                <a:ea typeface="Helvetica" charset="0"/>
                <a:cs typeface="Helvetica" charset="0"/>
              </a:rPr>
              <a:t>Bathroom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608" y="7305598"/>
            <a:ext cx="5221511" cy="35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43959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 22"/>
          <p:cNvGrpSpPr/>
          <p:nvPr/>
        </p:nvGrpSpPr>
        <p:grpSpPr>
          <a:xfrm>
            <a:off x="1722238" y="5290103"/>
            <a:ext cx="6543554" cy="6085817"/>
            <a:chOff x="1722238" y="5594905"/>
            <a:chExt cx="6543554" cy="60858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6"/>
            <a:stretch/>
          </p:blipFill>
          <p:spPr>
            <a:xfrm>
              <a:off x="1858876" y="5594905"/>
              <a:ext cx="6406916" cy="480518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238" y="10740401"/>
              <a:ext cx="940321" cy="940321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707711" y="11095947"/>
              <a:ext cx="536027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GB" sz="28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123 </a:t>
              </a:r>
              <a:r>
                <a:rPr lang="en-GB" sz="2800" dirty="0" err="1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SellMore</a:t>
              </a:r>
              <a:r>
                <a:rPr lang="en-GB" sz="28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 St, </a:t>
              </a:r>
              <a:r>
                <a:rPr lang="en-GB" sz="2800" dirty="0" err="1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Uxville</a:t>
              </a:r>
              <a:r>
                <a:rPr lang="en-GB" sz="28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, CA</a:t>
              </a:r>
              <a:endParaRPr lang="en-GB" sz="280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93338" y="5300734"/>
            <a:ext cx="6406916" cy="6090865"/>
            <a:chOff x="8993338" y="5605536"/>
            <a:chExt cx="6406916" cy="60908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20"/>
            <a:stretch/>
          </p:blipFill>
          <p:spPr>
            <a:xfrm>
              <a:off x="8993338" y="5605536"/>
              <a:ext cx="6406916" cy="47945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3338" y="10740401"/>
              <a:ext cx="940321" cy="940321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9895501" y="11173181"/>
              <a:ext cx="536027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GB" sz="28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456 </a:t>
              </a:r>
              <a:r>
                <a:rPr lang="en-GB" sz="2800" dirty="0" err="1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SellMore</a:t>
              </a:r>
              <a:r>
                <a:rPr lang="en-GB" sz="28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 St, </a:t>
              </a:r>
              <a:r>
                <a:rPr lang="en-GB" sz="2800" dirty="0" err="1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Uxville</a:t>
              </a:r>
              <a:r>
                <a:rPr lang="en-GB" sz="28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, CA</a:t>
              </a:r>
              <a:endParaRPr lang="en-GB" sz="280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135977" y="5290104"/>
            <a:ext cx="6406916" cy="6101495"/>
            <a:chOff x="16135977" y="5594906"/>
            <a:chExt cx="6406916" cy="61014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5977" y="5594906"/>
              <a:ext cx="6406916" cy="480518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5978" y="10740401"/>
              <a:ext cx="940322" cy="940322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6939354" y="11173181"/>
              <a:ext cx="536027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GB" sz="28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789 </a:t>
              </a:r>
              <a:r>
                <a:rPr lang="en-GB" sz="2800" dirty="0" err="1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SellMore</a:t>
              </a:r>
              <a:r>
                <a:rPr lang="en-GB" sz="28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 St, </a:t>
              </a:r>
              <a:r>
                <a:rPr lang="en-GB" sz="2800" dirty="0" err="1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Uxville</a:t>
              </a:r>
              <a:r>
                <a:rPr lang="en-GB" sz="28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, CA</a:t>
              </a:r>
              <a:endParaRPr lang="en-GB" sz="280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36" name="AI can revolutionize the way we search for homes"/>
          <p:cNvSpPr txBox="1"/>
          <p:nvPr/>
        </p:nvSpPr>
        <p:spPr>
          <a:xfrm>
            <a:off x="668527" y="4121323"/>
            <a:ext cx="406985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sz="4400" dirty="0" smtClean="0">
                <a:latin typeface="Helvetica" charset="0"/>
                <a:ea typeface="Helvetica" charset="0"/>
                <a:cs typeface="Helvetica" charset="0"/>
              </a:rPr>
              <a:t>Kitchen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2" name="AI can revolutionize the way we search for homes"/>
          <p:cNvSpPr txBox="1"/>
          <p:nvPr/>
        </p:nvSpPr>
        <p:spPr>
          <a:xfrm>
            <a:off x="2997752" y="2215604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dirty="0"/>
              <a:t>Compare property rooms side-by-side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0006529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up 12"/>
          <p:cNvGrpSpPr/>
          <p:nvPr/>
        </p:nvGrpSpPr>
        <p:grpSpPr>
          <a:xfrm>
            <a:off x="3111428" y="7440880"/>
            <a:ext cx="3604835" cy="4063336"/>
            <a:chOff x="2864293" y="5185697"/>
            <a:chExt cx="3604835" cy="4063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17" y="7577015"/>
              <a:ext cx="547393" cy="547393"/>
            </a:xfrm>
            <a:prstGeom prst="rec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33" name="Rectangle 32"/>
            <p:cNvSpPr/>
            <p:nvPr/>
          </p:nvSpPr>
          <p:spPr>
            <a:xfrm>
              <a:off x="3615462" y="7560017"/>
              <a:ext cx="28536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chemeClr val="dk1"/>
                </a:buClr>
                <a:buSzPct val="61111"/>
              </a:pPr>
              <a:r>
                <a:rPr lang="en-GB" sz="3600" dirty="0" smtClean="0">
                  <a:latin typeface="Open Sans" charset="0"/>
                  <a:ea typeface="Open Sans" charset="0"/>
                  <a:cs typeface="Open Sans" charset="0"/>
                </a:rPr>
                <a:t>Natural light</a:t>
              </a:r>
              <a:endParaRPr lang="en-GB" sz="36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745645" y="8602702"/>
              <a:ext cx="212430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l">
                <a:buClr>
                  <a:schemeClr val="dk1"/>
                </a:buClr>
                <a:buSzPct val="61111"/>
              </a:pPr>
              <a:r>
                <a:rPr lang="en-GB" sz="3600" dirty="0" smtClean="0">
                  <a:latin typeface="Open Sans" charset="0"/>
                  <a:ea typeface="Open Sans" charset="0"/>
                  <a:cs typeface="Open Sans" charset="0"/>
                </a:rPr>
                <a:t>Fireplace</a:t>
              </a:r>
              <a:endParaRPr lang="en-GB" sz="36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4293" y="5260387"/>
              <a:ext cx="547393" cy="547393"/>
            </a:xfrm>
            <a:prstGeom prst="rec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8" name="Rectangle 17"/>
            <p:cNvSpPr/>
            <p:nvPr/>
          </p:nvSpPr>
          <p:spPr>
            <a:xfrm>
              <a:off x="3709238" y="5185697"/>
              <a:ext cx="26661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chemeClr val="dk1"/>
                </a:buClr>
                <a:buSzPct val="61111"/>
              </a:pPr>
              <a:r>
                <a:rPr lang="en-GB" sz="3600" dirty="0" smtClean="0">
                  <a:latin typeface="Open Sans" charset="0"/>
                  <a:ea typeface="Open Sans" charset="0"/>
                  <a:cs typeface="Open Sans" charset="0"/>
                </a:rPr>
                <a:t>High ceiling</a:t>
              </a:r>
              <a:endParaRPr lang="en-GB" sz="36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654" y="6415554"/>
              <a:ext cx="547393" cy="547393"/>
            </a:xfrm>
            <a:prstGeom prst="rec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0" name="Rectangle 19"/>
            <p:cNvSpPr/>
            <p:nvPr/>
          </p:nvSpPr>
          <p:spPr>
            <a:xfrm>
              <a:off x="3709238" y="6383370"/>
              <a:ext cx="16273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chemeClr val="dk1"/>
                </a:buClr>
                <a:buSzPct val="61111"/>
              </a:pPr>
              <a:r>
                <a:rPr lang="en-GB" sz="3600" smtClean="0">
                  <a:latin typeface="Open Sans" charset="0"/>
                  <a:ea typeface="Open Sans" charset="0"/>
                  <a:cs typeface="Open Sans" charset="0"/>
                </a:rPr>
                <a:t>Carpet</a:t>
              </a:r>
              <a:endParaRPr lang="en-GB" sz="36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17" y="8678662"/>
              <a:ext cx="547393" cy="547393"/>
            </a:xfrm>
            <a:prstGeom prst="rec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r="7302" b="12435"/>
          <a:stretch/>
        </p:blipFill>
        <p:spPr>
          <a:xfrm>
            <a:off x="-15592196" y="1181211"/>
            <a:ext cx="7418631" cy="518563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76007" y="4197205"/>
            <a:ext cx="10461694" cy="7307011"/>
            <a:chOff x="13261750" y="5180954"/>
            <a:chExt cx="10461694" cy="730701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2" t="29350" r="10547" b="15026"/>
            <a:stretch/>
          </p:blipFill>
          <p:spPr>
            <a:xfrm>
              <a:off x="13261750" y="5902583"/>
              <a:ext cx="10461694" cy="658538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5776085" y="5180954"/>
              <a:ext cx="37866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l"/>
              <a:r>
                <a:rPr lang="en-GB" sz="3200" b="1" dirty="0" smtClean="0">
                  <a:solidFill>
                    <a:schemeClr val="bg2"/>
                  </a:solidFill>
                  <a:latin typeface="Open Sans Semibold" charset="0"/>
                  <a:ea typeface="Open Sans Semibold" charset="0"/>
                  <a:cs typeface="Open Sans Semibold" charset="0"/>
                </a:rPr>
                <a:t>22 </a:t>
              </a:r>
              <a:r>
                <a:rPr lang="en-GB" sz="3200" b="1" dirty="0" smtClean="0">
                  <a:solidFill>
                    <a:schemeClr val="bg2"/>
                  </a:solidFill>
                  <a:latin typeface="Open Sans Semibold" charset="0"/>
                  <a:ea typeface="Open Sans Semibold" charset="0"/>
                  <a:cs typeface="Open Sans Semibold" charset="0"/>
                </a:rPr>
                <a:t>HOMES </a:t>
              </a:r>
              <a:r>
                <a:rPr lang="en-GB" sz="3200" b="1" dirty="0" smtClean="0">
                  <a:solidFill>
                    <a:schemeClr val="bg2"/>
                  </a:solidFill>
                  <a:latin typeface="Open Sans Semibold" charset="0"/>
                  <a:ea typeface="Open Sans Semibold" charset="0"/>
                  <a:cs typeface="Open Sans Semibold" charset="0"/>
                </a:rPr>
                <a:t>FOUND</a:t>
              </a:r>
              <a:endParaRPr lang="en-GB" sz="3200" b="1" dirty="0">
                <a:solidFill>
                  <a:schemeClr val="bg2"/>
                </a:solidFill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15766" r="9596" b="12776"/>
          <a:stretch/>
        </p:blipFill>
        <p:spPr>
          <a:xfrm>
            <a:off x="3239718" y="10993660"/>
            <a:ext cx="419104" cy="3911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6" name="Group 5"/>
          <p:cNvGrpSpPr/>
          <p:nvPr/>
        </p:nvGrpSpPr>
        <p:grpSpPr>
          <a:xfrm>
            <a:off x="2183256" y="4768743"/>
            <a:ext cx="9813841" cy="1712919"/>
            <a:chOff x="1995977" y="3112495"/>
            <a:chExt cx="9813841" cy="1712919"/>
          </a:xfrm>
        </p:grpSpPr>
        <p:sp>
          <p:nvSpPr>
            <p:cNvPr id="22" name="Rounded Rectangle 21"/>
            <p:cNvSpPr/>
            <p:nvPr/>
          </p:nvSpPr>
          <p:spPr>
            <a:xfrm>
              <a:off x="1995977" y="3394983"/>
              <a:ext cx="7560000" cy="1152000"/>
            </a:xfrm>
            <a:prstGeom prst="roundRect">
              <a:avLst>
                <a:gd name="adj" fmla="val 24652"/>
              </a:avLst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innerShdw blurRad="114300">
                <a:prstClr val="black">
                  <a:alpha val="49000"/>
                </a:prstClr>
              </a:inn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858" y="3112495"/>
              <a:ext cx="3119960" cy="171291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17113" y="4946109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6050" y="5309525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en-GB" sz="3600" dirty="0" err="1" smtClean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rPr>
              <a:t>UXville</a:t>
            </a:r>
            <a:r>
              <a:rPr lang="en-GB" sz="3600" dirty="0" smtClean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rPr>
              <a:t>, CA</a:t>
            </a:r>
            <a:endParaRPr lang="en-GB" sz="3600" dirty="0">
              <a:solidFill>
                <a:schemeClr val="bg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AI can revolutionize the way we search for homes"/>
          <p:cNvSpPr txBox="1"/>
          <p:nvPr/>
        </p:nvSpPr>
        <p:spPr>
          <a:xfrm>
            <a:off x="2997752" y="2052513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dirty="0"/>
              <a:t>Preview listings by buyer’s interests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54261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87788"/>
            <a:ext cx="24384000" cy="328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Picture 9" descr="https://lh4.googleusercontent.com/40EzWb8TVivrHt10lNGl4bm23yA0lKPiMGXJ4onhNZGFYpTFbT0w7pcVxzUyFWlvlCplrHosNJjWu49YLgo_ee6dt18sJvyqnoEnB2ACAPAZkRUN57ODwNIURmZPWpCBP6sGbaNayI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0770" y="9149944"/>
            <a:ext cx="1436976" cy="14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https://lh6.googleusercontent.com/-WzmASKAc0-zBxUNU_aBYYNbQn0q-iRsJmdNbmsdfDldHHgr4gp4mTYbWn7JzxMrBbzojJrWVhdoymEg6SXaLBpWAJAbXhkNXJF633022-OIvuVw-Y7Sg8NtCHRU6bJ-9RSZMaeqQ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67" y="5136312"/>
            <a:ext cx="5311742" cy="35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https://lh6.googleusercontent.com/-WzmASKAc0-zBxUNU_aBYYNbQn0q-iRsJmdNbmsdfDldHHgr4gp4mTYbWn7JzxMrBbzojJrWVhdoymEg6SXaLBpWAJAbXhkNXJF633022-OIvuVw-Y7Sg8NtCHRU6bJ-9RSZMaeqQ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301" y="5136312"/>
            <a:ext cx="5311742" cy="35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https://lh6.googleusercontent.com/-WzmASKAc0-zBxUNU_aBYYNbQn0q-iRsJmdNbmsdfDldHHgr4gp4mTYbWn7JzxMrBbzojJrWVhdoymEg6SXaLBpWAJAbXhkNXJF633022-OIvuVw-Y7Sg8NtCHRU6bJ-9RSZMaeqQ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035" y="5136311"/>
            <a:ext cx="5311742" cy="35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908622" y="9191391"/>
            <a:ext cx="12761378" cy="1421102"/>
            <a:chOff x="2908622" y="9468567"/>
            <a:chExt cx="12761378" cy="1421102"/>
          </a:xfrm>
        </p:grpSpPr>
        <p:pic>
          <p:nvPicPr>
            <p:cNvPr id="1035" name="Picture 11" descr="https://lh4.googleusercontent.com/tty4s79VZlaET9A6pepS7AQg4kRm1fKNnapsi3qjNJm2qn4sqobb6W2J5GohYQB1ASWVTTwTqf5j3Eec1yNe2qq5xy23BfYnZ22--25VvQ6697RriHzGLlMf_mXJwQ1tjBhhTu5sS_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622" y="9468567"/>
              <a:ext cx="1379911" cy="1379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1" descr="https://lh4.googleusercontent.com/tty4s79VZlaET9A6pepS7AQg4kRm1fKNnapsi3qjNJm2qn4sqobb6W2J5GohYQB1ASWVTTwTqf5j3Eec1yNe2qq5xy23BfYnZ22--25VvQ6697RriHzGLlMf_mXJwQ1tjBhhTu5sS_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355" y="9468567"/>
              <a:ext cx="1379911" cy="1379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1" descr="https://lh4.googleusercontent.com/tty4s79VZlaET9A6pepS7AQg4kRm1fKNnapsi3qjNJm2qn4sqobb6W2J5GohYQB1ASWVTTwTqf5j3Eec1yNe2qq5xy23BfYnZ22--25VvQ6697RriHzGLlMf_mXJwQ1tjBhhTu5sS_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0089" y="9509758"/>
              <a:ext cx="1379911" cy="1379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002833" y="4945887"/>
            <a:ext cx="5311742" cy="3732692"/>
            <a:chOff x="1002833" y="5223063"/>
            <a:chExt cx="5311742" cy="3732692"/>
          </a:xfrm>
        </p:grpSpPr>
        <p:pic>
          <p:nvPicPr>
            <p:cNvPr id="1029" name="Picture 5" descr="https://lh6.googleusercontent.com/-WzmASKAc0-zBxUNU_aBYYNbQn0q-iRsJmdNbmsdfDldHHgr4gp4mTYbWn7JzxMrBbzojJrWVhdoymEg6SXaLBpWAJAbXhkNXJF633022-OIvuVw-Y7Sg8NtCHRU6bJ-9RSZMaeqQ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833" y="5413488"/>
              <a:ext cx="5311742" cy="3542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lh3.googleusercontent.com/T5Kif-bdC7TaTbbDgiRT5fPOh_7OCNp3lLbduaD_Ws8Z4zcYkxG1fKrbtFGX1aEBFr0AgS9DbyR-QL3vNArgBDTiES5iGR37CSjiXLLxTfPvE1qeekMmgSjvtsYR30C9a-RUArDuOgA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60"/>
            <a:stretch/>
          </p:blipFill>
          <p:spPr bwMode="auto">
            <a:xfrm>
              <a:off x="4340386" y="5223063"/>
              <a:ext cx="1938436" cy="1737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2942967" y="7616765"/>
            <a:ext cx="393702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call 555.546.7245</a:t>
            </a:r>
          </a:p>
          <a:p>
            <a:r>
              <a:rPr lang="en-US" sz="3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</a:br>
            <a:endParaRPr kumimoji="0" lang="en-US" sz="32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 Light" charset="0"/>
              <a:ea typeface="Open Sans Light" charset="0"/>
              <a:cs typeface="Open Sans Light" charset="0"/>
              <a:sym typeface="Helvetica"/>
            </a:endParaRPr>
          </a:p>
        </p:txBody>
      </p:sp>
      <p:pic>
        <p:nvPicPr>
          <p:cNvPr id="1031" name="Picture 7" descr="https://lh6.googleusercontent.com/_3gpvyMRTQoa8isGb8GYQpgepd0HEIwE0AHfz0iqR63RIMQM4vOwA_rJjPgNT7AmsmaM1Oi1mIH8bCKtrsw1l0Oz2KTZlXjy7a5NxX-Reu_9ROnWc2dPb7TkrLtY9Sp3Jv1-d2Kv4Q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493" y="5276198"/>
            <a:ext cx="905273" cy="92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sp>
        <p:nvSpPr>
          <p:cNvPr id="23" name="AI can revolutionize the way we search for homes"/>
          <p:cNvSpPr txBox="1"/>
          <p:nvPr/>
        </p:nvSpPr>
        <p:spPr>
          <a:xfrm>
            <a:off x="2997752" y="2052513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dirty="0"/>
              <a:t>Improve the quality of your visual content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015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sp>
        <p:nvSpPr>
          <p:cNvPr id="10" name="AI"/>
          <p:cNvSpPr txBox="1"/>
          <p:nvPr/>
        </p:nvSpPr>
        <p:spPr>
          <a:xfrm>
            <a:off x="10447421" y="6166714"/>
            <a:ext cx="3836990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3000">
                <a:solidFill>
                  <a:srgbClr val="E9902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ES" b="1" smtClean="0">
                <a:latin typeface="Helvetica" charset="0"/>
                <a:ea typeface="Helvetica" charset="0"/>
                <a:cs typeface="Helvetica" charset="0"/>
              </a:rPr>
              <a:t>CRO</a:t>
            </a:r>
            <a:endParaRPr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AI can revolutionize the way we search for homes"/>
          <p:cNvSpPr txBox="1"/>
          <p:nvPr/>
        </p:nvSpPr>
        <p:spPr>
          <a:xfrm>
            <a:off x="2997752" y="2215604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US" dirty="0" smtClean="0"/>
              <a:t>Convert More Leads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26603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-163091"/>
            <a:ext cx="24384000" cy="328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/>
          <p:cNvGrpSpPr/>
          <p:nvPr/>
        </p:nvGrpSpPr>
        <p:grpSpPr>
          <a:xfrm>
            <a:off x="0" y="-163092"/>
            <a:ext cx="24384000" cy="1857449"/>
            <a:chOff x="0" y="-163091"/>
            <a:chExt cx="24384000" cy="185744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r="7302" b="12435"/>
          <a:stretch/>
        </p:blipFill>
        <p:spPr>
          <a:xfrm>
            <a:off x="-15592196" y="1181211"/>
            <a:ext cx="7418631" cy="5185634"/>
          </a:xfrm>
          <a:prstGeom prst="rect">
            <a:avLst/>
          </a:prstGeom>
        </p:spPr>
      </p:pic>
      <p:pic>
        <p:nvPicPr>
          <p:cNvPr id="19" name="Picture 9" descr="https://lh4.googleusercontent.com/40EzWb8TVivrHt10lNGl4bm23yA0lKPiMGXJ4onhNZGFYpTFbT0w7pcVxzUyFWlvlCplrHosNJjWu49YLgo_ee6dt18sJvyqnoEnB2ACAPAZkRUN57ODwNIURmZPWpCBP6sGbaNayI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312" y="6440989"/>
            <a:ext cx="2474430" cy="247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489003" y="4352969"/>
            <a:ext cx="5700911" cy="7782493"/>
            <a:chOff x="226409" y="4352970"/>
            <a:chExt cx="5700911" cy="778249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" y="4352970"/>
              <a:ext cx="5700911" cy="778249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" t="5496" r="58486" b="2812"/>
            <a:stretch/>
          </p:blipFill>
          <p:spPr>
            <a:xfrm>
              <a:off x="396067" y="4567102"/>
              <a:ext cx="5395785" cy="359476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454748" y="4352970"/>
            <a:ext cx="5700911" cy="7782493"/>
            <a:chOff x="11332746" y="4378063"/>
            <a:chExt cx="5700911" cy="7782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2746" y="4378063"/>
              <a:ext cx="5700911" cy="778249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" t="5478" r="59079" b="5496"/>
            <a:stretch/>
          </p:blipFill>
          <p:spPr>
            <a:xfrm>
              <a:off x="11519565" y="4567102"/>
              <a:ext cx="5395785" cy="3594764"/>
            </a:xfrm>
            <a:prstGeom prst="rect">
              <a:avLst/>
            </a:prstGeom>
          </p:spPr>
        </p:pic>
      </p:grpSp>
      <p:sp>
        <p:nvSpPr>
          <p:cNvPr id="16" name="AI can revolutionize the way we search for homes"/>
          <p:cNvSpPr txBox="1"/>
          <p:nvPr/>
        </p:nvSpPr>
        <p:spPr>
          <a:xfrm>
            <a:off x="2997752" y="2215604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dirty="0"/>
              <a:t>Avoid poor thumbnails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7517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33812" y="87788"/>
            <a:ext cx="24384000" cy="328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3886"/>
          <a:stretch/>
        </p:blipFill>
        <p:spPr>
          <a:xfrm>
            <a:off x="943809" y="4378063"/>
            <a:ext cx="4127960" cy="5592523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24417812" cy="1857449"/>
            <a:chOff x="0" y="-163091"/>
            <a:chExt cx="24384000" cy="185744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339214" y="4378063"/>
            <a:ext cx="17868771" cy="7782493"/>
            <a:chOff x="5339214" y="4378063"/>
            <a:chExt cx="17868771" cy="77824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14" y="4378063"/>
              <a:ext cx="5640523" cy="778249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864" y="4378063"/>
              <a:ext cx="5700911" cy="778249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6902" y="4378063"/>
              <a:ext cx="5631083" cy="778249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975381" y="4378063"/>
            <a:ext cx="4127960" cy="872034"/>
            <a:chOff x="763127" y="5263844"/>
            <a:chExt cx="4127960" cy="872034"/>
          </a:xfrm>
        </p:grpSpPr>
        <p:sp>
          <p:nvSpPr>
            <p:cNvPr id="2" name="Rectangle 1"/>
            <p:cNvSpPr/>
            <p:nvPr/>
          </p:nvSpPr>
          <p:spPr>
            <a:xfrm>
              <a:off x="763127" y="5263844"/>
              <a:ext cx="4127960" cy="8720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5275" y="5422862"/>
              <a:ext cx="278954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chemeClr val="dk1"/>
                </a:buClr>
                <a:buSzPct val="61111"/>
              </a:pPr>
              <a:r>
                <a:rPr lang="en-GB" sz="3000" dirty="0" smtClean="0">
                  <a:solidFill>
                    <a:schemeClr val="bg1"/>
                  </a:solidFill>
                  <a:latin typeface="+mj-ea"/>
                  <a:cs typeface="Open Sans" charset="0"/>
                </a:rPr>
                <a:t>All image types</a:t>
              </a:r>
              <a:endParaRPr lang="en-GB" sz="3000" dirty="0">
                <a:solidFill>
                  <a:schemeClr val="bg1"/>
                </a:solidFill>
                <a:latin typeface="+mj-ea"/>
                <a:cs typeface="Open San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36951" y="8190643"/>
            <a:ext cx="4127960" cy="872034"/>
            <a:chOff x="763127" y="5263844"/>
            <a:chExt cx="4127960" cy="872034"/>
          </a:xfrm>
        </p:grpSpPr>
        <p:sp>
          <p:nvSpPr>
            <p:cNvPr id="21" name="Rectangle 20"/>
            <p:cNvSpPr/>
            <p:nvPr/>
          </p:nvSpPr>
          <p:spPr>
            <a:xfrm>
              <a:off x="763127" y="5263844"/>
              <a:ext cx="4127960" cy="8720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45427" y="5407473"/>
              <a:ext cx="146546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chemeClr val="dk1"/>
                </a:buClr>
                <a:buSzPct val="61111"/>
              </a:pPr>
              <a:r>
                <a:rPr lang="en-GB" sz="3000" dirty="0" smtClean="0">
                  <a:solidFill>
                    <a:schemeClr val="bg1"/>
                  </a:solidFill>
                  <a:latin typeface="+mj-ea"/>
                  <a:cs typeface="Open Sans" charset="0"/>
                </a:rPr>
                <a:t>Kitchen</a:t>
              </a:r>
              <a:endParaRPr lang="en-GB" sz="3000" dirty="0">
                <a:solidFill>
                  <a:schemeClr val="bg1"/>
                </a:solidFill>
                <a:latin typeface="+mj-ea"/>
                <a:cs typeface="Open Sans" charset="0"/>
              </a:endParaRPr>
            </a:p>
          </p:txBody>
        </p:sp>
      </p:grpSp>
      <p:sp>
        <p:nvSpPr>
          <p:cNvPr id="27" name="AI can revolutionize the way we search for homes"/>
          <p:cNvSpPr txBox="1"/>
          <p:nvPr/>
        </p:nvSpPr>
        <p:spPr>
          <a:xfrm>
            <a:off x="2997752" y="2215604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dirty="0"/>
              <a:t>Let user filter by desired thumbnail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7877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-1438207" y="-1690153"/>
            <a:ext cx="38806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"/>
              </a:rPr>
              <a:t>Bedroom</a:t>
            </a:r>
            <a:endParaRPr kumimoji="0" lang="en-US" sz="4000" b="1" u="none" strike="noStrike" cap="none" spc="0" normalizeH="0" baseline="0">
              <a:ln>
                <a:noFill/>
              </a:ln>
              <a:solidFill>
                <a:schemeClr val="bg2"/>
              </a:solidFill>
              <a:effectLst/>
              <a:uFillTx/>
              <a:latin typeface="Open Sans Semibold" charset="0"/>
              <a:ea typeface="Open Sans Semibold" charset="0"/>
              <a:cs typeface="Open Sans Semibold" charset="0"/>
              <a:sym typeface="Helvetica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58543" y="4660972"/>
            <a:ext cx="10292361" cy="5028504"/>
            <a:chOff x="5339214" y="4378063"/>
            <a:chExt cx="17868771" cy="77824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14" y="4378063"/>
              <a:ext cx="5640523" cy="778249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864" y="4378063"/>
              <a:ext cx="5700911" cy="778249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6902" y="4378063"/>
              <a:ext cx="5631083" cy="778249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5258185" y="10173018"/>
            <a:ext cx="20361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dirty="0" smtClean="0">
                <a:solidFill>
                  <a:schemeClr val="accent4"/>
                </a:solidFill>
              </a:rPr>
              <a:t>Test A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065726" y="10173018"/>
            <a:ext cx="20361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dirty="0" smtClean="0">
                <a:solidFill>
                  <a:schemeClr val="accent4"/>
                </a:solidFill>
              </a:rPr>
              <a:t>Test B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933199" y="4660972"/>
            <a:ext cx="10346932" cy="5028504"/>
            <a:chOff x="12537782" y="5166154"/>
            <a:chExt cx="11012823" cy="53521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7782" y="5166155"/>
              <a:ext cx="3534029" cy="5352119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0391" y="5166154"/>
              <a:ext cx="3461083" cy="5352120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0054" y="5166154"/>
              <a:ext cx="3520551" cy="5352120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5000"/>
                </a:prstClr>
              </a:outerShdw>
            </a:effectLst>
          </p:spPr>
        </p:pic>
      </p:grpSp>
      <p:sp>
        <p:nvSpPr>
          <p:cNvPr id="19" name="Rectangle 18"/>
          <p:cNvSpPr/>
          <p:nvPr/>
        </p:nvSpPr>
        <p:spPr>
          <a:xfrm>
            <a:off x="5293112" y="11197883"/>
            <a:ext cx="1970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dirty="0" smtClean="0">
                <a:latin typeface="Open Sans" charset="0"/>
                <a:ea typeface="Open Sans" charset="0"/>
                <a:cs typeface="Open Sans" charset="0"/>
              </a:rPr>
              <a:t>Kitchen</a:t>
            </a:r>
            <a:endParaRPr lang="en-US" sz="4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780331" y="11144511"/>
            <a:ext cx="3001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dirty="0" smtClean="0">
                <a:latin typeface="Open Sans" charset="0"/>
                <a:ea typeface="Open Sans" charset="0"/>
                <a:cs typeface="Open Sans" charset="0"/>
              </a:rPr>
              <a:t>Living room</a:t>
            </a:r>
            <a:endParaRPr lang="en-US" sz="4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1" name="AI can revolutionize the way we search for homes"/>
          <p:cNvSpPr txBox="1"/>
          <p:nvPr/>
        </p:nvSpPr>
        <p:spPr>
          <a:xfrm>
            <a:off x="2997752" y="2215604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GB" dirty="0"/>
              <a:t>Optimize default thumbnail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973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-163091"/>
            <a:ext cx="24384000" cy="328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16"/>
          <p:cNvGrpSpPr/>
          <p:nvPr/>
        </p:nvGrpSpPr>
        <p:grpSpPr>
          <a:xfrm>
            <a:off x="0" y="-189985"/>
            <a:ext cx="24384000" cy="1857449"/>
            <a:chOff x="0" y="-163091"/>
            <a:chExt cx="24384000" cy="18574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grpSp>
        <p:nvGrpSpPr>
          <p:cNvPr id="287" name="Group"/>
          <p:cNvGrpSpPr/>
          <p:nvPr/>
        </p:nvGrpSpPr>
        <p:grpSpPr>
          <a:xfrm>
            <a:off x="2934042" y="5796012"/>
            <a:ext cx="5535850" cy="3237401"/>
            <a:chOff x="-1" y="0"/>
            <a:chExt cx="5535849" cy="3237400"/>
          </a:xfrm>
        </p:grpSpPr>
        <p:sp>
          <p:nvSpPr>
            <p:cNvPr id="285" name="Seamless search interaction"/>
            <p:cNvSpPr txBox="1"/>
            <p:nvPr/>
          </p:nvSpPr>
          <p:spPr>
            <a:xfrm>
              <a:off x="-1" y="1442038"/>
              <a:ext cx="5535849" cy="1795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500">
                  <a:solidFill>
                    <a:srgbClr val="535353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buClr>
                  <a:schemeClr val="dk1"/>
                </a:buClr>
                <a:buSzPct val="61111"/>
              </a:pPr>
              <a:r>
                <a:rPr lang="en-GB" dirty="0" smtClean="0"/>
                <a:t>Generate</a:t>
              </a:r>
            </a:p>
            <a:p>
              <a:pPr lvl="0">
                <a:buClr>
                  <a:schemeClr val="dk1"/>
                </a:buClr>
                <a:buSzPct val="61111"/>
              </a:pPr>
              <a:r>
                <a:rPr lang="en-GB" dirty="0" smtClean="0"/>
                <a:t>More traffic</a:t>
              </a:r>
              <a:endParaRPr lang="en-GB" dirty="0"/>
            </a:p>
          </p:txBody>
        </p:sp>
        <p:pic>
          <p:nvPicPr>
            <p:cNvPr id="286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92027" y="0"/>
              <a:ext cx="1300992" cy="869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0" name="Group"/>
          <p:cNvGrpSpPr/>
          <p:nvPr/>
        </p:nvGrpSpPr>
        <p:grpSpPr>
          <a:xfrm>
            <a:off x="9853402" y="5796010"/>
            <a:ext cx="5551839" cy="3295717"/>
            <a:chOff x="-444360" y="-1"/>
            <a:chExt cx="5551837" cy="3295715"/>
          </a:xfrm>
        </p:grpSpPr>
        <p:sp>
          <p:nvSpPr>
            <p:cNvPr id="288" name="Curated results"/>
            <p:cNvSpPr txBox="1"/>
            <p:nvPr/>
          </p:nvSpPr>
          <p:spPr>
            <a:xfrm>
              <a:off x="-444360" y="1500352"/>
              <a:ext cx="5551837" cy="1795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500">
                  <a:solidFill>
                    <a:srgbClr val="535353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buClr>
                  <a:schemeClr val="dk1"/>
                </a:buClr>
                <a:buSzPct val="61111"/>
              </a:pPr>
              <a:r>
                <a:rPr lang="en-GB" dirty="0" smtClean="0"/>
                <a:t>Increase time</a:t>
              </a:r>
            </a:p>
            <a:p>
              <a:pPr lvl="0">
                <a:buClr>
                  <a:schemeClr val="dk1"/>
                </a:buClr>
                <a:buSzPct val="61111"/>
              </a:pPr>
              <a:r>
                <a:rPr lang="en-GB" dirty="0" smtClean="0"/>
                <a:t>on site</a:t>
              </a:r>
              <a:endParaRPr lang="en-GB" dirty="0"/>
            </a:p>
          </p:txBody>
        </p:sp>
        <p:pic>
          <p:nvPicPr>
            <p:cNvPr id="289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81064" y="-1"/>
              <a:ext cx="1300991" cy="8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3" name="Group"/>
          <p:cNvGrpSpPr/>
          <p:nvPr/>
        </p:nvGrpSpPr>
        <p:grpSpPr>
          <a:xfrm>
            <a:off x="16571663" y="5796010"/>
            <a:ext cx="4990941" cy="3237401"/>
            <a:chOff x="0" y="-1"/>
            <a:chExt cx="4990939" cy="3237400"/>
          </a:xfrm>
        </p:grpSpPr>
        <p:sp>
          <p:nvSpPr>
            <p:cNvPr id="291" name="Easier creation of listings"/>
            <p:cNvSpPr txBox="1"/>
            <p:nvPr/>
          </p:nvSpPr>
          <p:spPr>
            <a:xfrm>
              <a:off x="0" y="1442037"/>
              <a:ext cx="4990939" cy="1795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500">
                  <a:solidFill>
                    <a:srgbClr val="535353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buClr>
                  <a:schemeClr val="dk1"/>
                </a:buClr>
                <a:buSzPct val="61111"/>
              </a:pPr>
              <a:r>
                <a:rPr lang="en-GB" dirty="0" smtClean="0"/>
                <a:t>Convert more</a:t>
              </a:r>
            </a:p>
            <a:p>
              <a:pPr lvl="0">
                <a:buClr>
                  <a:schemeClr val="dk1"/>
                </a:buClr>
                <a:buSzPct val="61111"/>
              </a:pPr>
              <a:r>
                <a:rPr lang="en-GB" dirty="0" smtClean="0"/>
                <a:t>leads</a:t>
              </a:r>
              <a:endParaRPr lang="en-GB" dirty="0"/>
            </a:p>
          </p:txBody>
        </p:sp>
        <p:pic>
          <p:nvPicPr>
            <p:cNvPr id="292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19572" y="-1"/>
              <a:ext cx="1300993" cy="8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1" animBg="1" advAuto="0"/>
      <p:bldP spid="290" grpId="2" animBg="1" advAuto="0"/>
      <p:bldP spid="293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114" y="0"/>
            <a:ext cx="27344228" cy="1538411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168466" y="5439198"/>
            <a:ext cx="17767300" cy="5842000"/>
            <a:chOff x="3109567" y="5244155"/>
            <a:chExt cx="17767300" cy="5842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567" y="5244155"/>
              <a:ext cx="17767300" cy="5842000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19963398" y="9849919"/>
              <a:ext cx="662152" cy="872034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noFill/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68466" y="5439198"/>
            <a:ext cx="17767300" cy="5842000"/>
            <a:chOff x="3109567" y="5244155"/>
            <a:chExt cx="17767300" cy="5842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567" y="5244155"/>
              <a:ext cx="17767300" cy="5842000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20041998" y="9799878"/>
              <a:ext cx="662152" cy="872034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noFill/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168466" y="5439198"/>
            <a:ext cx="17767300" cy="5842000"/>
            <a:chOff x="3109567" y="5244155"/>
            <a:chExt cx="17767300" cy="5842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567" y="5244155"/>
              <a:ext cx="17767300" cy="5842000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19920798" y="9730672"/>
              <a:ext cx="662152" cy="872034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noFill/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" y="0"/>
            <a:ext cx="24384000" cy="5017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68466" y="5439198"/>
            <a:ext cx="17767300" cy="5842000"/>
            <a:chOff x="2724231" y="5415351"/>
            <a:chExt cx="17767300" cy="584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231" y="5415351"/>
              <a:ext cx="17767300" cy="5842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375601" y="10126250"/>
              <a:ext cx="855571" cy="67807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8466" y="5439198"/>
            <a:ext cx="17767300" cy="5842000"/>
            <a:chOff x="-2404326" y="4771059"/>
            <a:chExt cx="17767300" cy="5842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04326" y="4771059"/>
              <a:ext cx="17767300" cy="584200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14362824" y="9452626"/>
              <a:ext cx="855571" cy="67807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945" y="9389665"/>
            <a:ext cx="1375103" cy="137510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6559409" y="3981960"/>
            <a:ext cx="4376357" cy="2742891"/>
            <a:chOff x="19297988" y="3524526"/>
            <a:chExt cx="4376357" cy="274289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Rounded Rectangular Callout 49"/>
            <p:cNvSpPr/>
            <p:nvPr/>
          </p:nvSpPr>
          <p:spPr>
            <a:xfrm flipH="1">
              <a:off x="19297988" y="3524526"/>
              <a:ext cx="4376357" cy="2742891"/>
            </a:xfrm>
            <a:prstGeom prst="wedgeRoundRectCallou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809695" y="4217428"/>
              <a:ext cx="3502881" cy="2006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lvl="0"/>
              <a:r>
                <a:rPr lang="en-GB" dirty="0">
                  <a:solidFill>
                    <a:schemeClr val="bg2"/>
                  </a:solidFill>
                </a:rPr>
                <a:t>“Oh that one’s nice!”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-163091"/>
            <a:ext cx="24384000" cy="328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t="24296" r="13461" b="14810"/>
          <a:stretch/>
        </p:blipFill>
        <p:spPr>
          <a:xfrm>
            <a:off x="2067309" y="2086614"/>
            <a:ext cx="20508556" cy="1043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grpSp>
        <p:nvGrpSpPr>
          <p:cNvPr id="17" name="Group 16"/>
          <p:cNvGrpSpPr/>
          <p:nvPr/>
        </p:nvGrpSpPr>
        <p:grpSpPr>
          <a:xfrm>
            <a:off x="0" y="-128328"/>
            <a:ext cx="24384000" cy="1857449"/>
            <a:chOff x="0" y="-163091"/>
            <a:chExt cx="24384000" cy="18574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/>
          <a:stretch/>
        </p:blipFill>
        <p:spPr>
          <a:xfrm>
            <a:off x="2940520" y="2086614"/>
            <a:ext cx="18762134" cy="105225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317780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-163091"/>
            <a:ext cx="24384000" cy="328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 9"/>
          <p:cNvGrpSpPr/>
          <p:nvPr/>
        </p:nvGrpSpPr>
        <p:grpSpPr>
          <a:xfrm>
            <a:off x="0" y="-163091"/>
            <a:ext cx="24384000" cy="1857449"/>
            <a:chOff x="0" y="-163091"/>
            <a:chExt cx="24384000" cy="18574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sp>
        <p:nvSpPr>
          <p:cNvPr id="298" name="Thank you"/>
          <p:cNvSpPr txBox="1"/>
          <p:nvPr/>
        </p:nvSpPr>
        <p:spPr>
          <a:xfrm>
            <a:off x="3541885" y="5756963"/>
            <a:ext cx="17198630" cy="1749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700">
                <a:solidFill>
                  <a:srgbClr val="53535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dirty="0">
                <a:latin typeface="Helvetica" charset="0"/>
                <a:ea typeface="Helvetica" charset="0"/>
                <a:cs typeface="Helvetica" charset="0"/>
              </a:rPr>
              <a:t>Thank you</a:t>
            </a:r>
          </a:p>
        </p:txBody>
      </p:sp>
      <p:sp>
        <p:nvSpPr>
          <p:cNvPr id="299" name="http://restb.ai"/>
          <p:cNvSpPr txBox="1"/>
          <p:nvPr/>
        </p:nvSpPr>
        <p:spPr>
          <a:xfrm>
            <a:off x="17270586" y="11692123"/>
            <a:ext cx="3723831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 i="1">
                <a:solidFill>
                  <a:srgbClr val="FF93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i="0" dirty="0" smtClean="0">
                <a:latin typeface="Helvetica" charset="0"/>
                <a:ea typeface="Helvetica" charset="0"/>
                <a:cs typeface="Helvetica" charset="0"/>
              </a:rPr>
              <a:t>http://restb.ai</a:t>
            </a:r>
            <a:endParaRPr i="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0" name="Dominik Pogorzelski…"/>
          <p:cNvSpPr txBox="1"/>
          <p:nvPr/>
        </p:nvSpPr>
        <p:spPr>
          <a:xfrm>
            <a:off x="17270586" y="9859956"/>
            <a:ext cx="17198630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400">
                <a:solidFill>
                  <a:srgbClr val="535353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dirty="0">
                <a:latin typeface="Helvetica" charset="0"/>
                <a:ea typeface="Helvetica" charset="0"/>
                <a:cs typeface="Helvetica" charset="0"/>
              </a:rPr>
              <a:t>Dominik Pogorzelski</a:t>
            </a:r>
          </a:p>
          <a:p>
            <a:pPr algn="l">
              <a:defRPr sz="3500">
                <a:solidFill>
                  <a:srgbClr val="535353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>
                <a:latin typeface="Helvetica" charset="0"/>
                <a:ea typeface="Helvetica" charset="0"/>
                <a:cs typeface="Helvetica" charset="0"/>
              </a:rPr>
              <a:t>dominik@restb.ai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HOW AI delivers a better…"/>
          <p:cNvSpPr txBox="1"/>
          <p:nvPr/>
        </p:nvSpPr>
        <p:spPr>
          <a:xfrm>
            <a:off x="2737319" y="5160097"/>
            <a:ext cx="18909363" cy="33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700" cap="all">
                <a:solidFill>
                  <a:srgbClr val="7B7B7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s-ES" dirty="0" smtClean="0">
                <a:solidFill>
                  <a:schemeClr val="bg2"/>
                </a:solidFill>
              </a:rPr>
              <a:t>USING AI &amp; IMAGES TO </a:t>
            </a:r>
            <a:r>
              <a:rPr lang="es-ES" dirty="0" err="1" smtClean="0">
                <a:solidFill>
                  <a:schemeClr val="bg2"/>
                </a:solidFill>
              </a:rPr>
              <a:t>grow</a:t>
            </a:r>
            <a:r>
              <a:rPr lang="es-ES" dirty="0" smtClean="0">
                <a:solidFill>
                  <a:schemeClr val="bg2"/>
                </a:solidFill>
              </a:rPr>
              <a:t> </a:t>
            </a:r>
            <a:r>
              <a:rPr lang="es-ES" dirty="0" err="1" smtClean="0">
                <a:solidFill>
                  <a:schemeClr val="bg2"/>
                </a:solidFill>
              </a:rPr>
              <a:t>your</a:t>
            </a:r>
            <a:r>
              <a:rPr lang="es-ES" dirty="0" smtClean="0">
                <a:solidFill>
                  <a:schemeClr val="bg2"/>
                </a:solidFill>
              </a:rPr>
              <a:t> </a:t>
            </a:r>
            <a:r>
              <a:rPr lang="es-ES" dirty="0" err="1" smtClean="0">
                <a:solidFill>
                  <a:schemeClr val="bg2"/>
                </a:solidFill>
              </a:rPr>
              <a:t>business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13" name="by Dominik Pogorzelski…"/>
          <p:cNvSpPr txBox="1"/>
          <p:nvPr/>
        </p:nvSpPr>
        <p:spPr>
          <a:xfrm>
            <a:off x="3592685" y="10409966"/>
            <a:ext cx="17198630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400" b="1">
                <a:solidFill>
                  <a:srgbClr val="656565"/>
                </a:solidFill>
              </a:defRPr>
            </a:pPr>
            <a:r>
              <a:t>by Dominik Pogorzelski</a:t>
            </a:r>
            <a:endParaRPr b="0">
              <a:latin typeface="Roboto Bold"/>
              <a:ea typeface="Roboto Bold"/>
              <a:cs typeface="Roboto Bold"/>
              <a:sym typeface="Roboto Bold"/>
            </a:endParaRPr>
          </a:p>
          <a:p>
            <a:pPr>
              <a:defRPr sz="3500">
                <a:solidFill>
                  <a:srgbClr val="656565"/>
                </a:solidFill>
              </a:defRPr>
            </a:pPr>
            <a:r>
              <a:t>Head of Product Management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 14"/>
          <p:cNvGrpSpPr/>
          <p:nvPr/>
        </p:nvGrpSpPr>
        <p:grpSpPr>
          <a:xfrm>
            <a:off x="16444368" y="5433024"/>
            <a:ext cx="5129505" cy="5066632"/>
            <a:chOff x="17767068" y="7602668"/>
            <a:chExt cx="7732651" cy="7637869"/>
          </a:xfrm>
        </p:grpSpPr>
        <p:sp>
          <p:nvSpPr>
            <p:cNvPr id="14" name="Voice"/>
            <p:cNvSpPr txBox="1"/>
            <p:nvPr/>
          </p:nvSpPr>
          <p:spPr>
            <a:xfrm>
              <a:off x="17767068" y="13230008"/>
              <a:ext cx="7732651" cy="2010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500" cap="all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rPr lang="en-GB" sz="4000" dirty="0" smtClean="0">
                  <a:solidFill>
                    <a:schemeClr val="bg2"/>
                  </a:solidFill>
                  <a:latin typeface="+mj-lt"/>
                  <a:ea typeface="Open Sans" charset="0"/>
                  <a:cs typeface="Open Sans" charset="0"/>
                </a:rPr>
                <a:t>CONVERT</a:t>
              </a:r>
            </a:p>
            <a:p>
              <a:pPr lvl="0"/>
              <a:r>
                <a:rPr lang="en-GB" sz="4000" dirty="0" smtClean="0">
                  <a:solidFill>
                    <a:schemeClr val="bg2"/>
                  </a:solidFill>
                  <a:latin typeface="+mj-lt"/>
                  <a:ea typeface="Open Sans" charset="0"/>
                  <a:cs typeface="Open Sans" charset="0"/>
                </a:rPr>
                <a:t>MORE LEADS</a:t>
              </a:r>
              <a:endParaRPr lang="en-GB" sz="4000" dirty="0">
                <a:solidFill>
                  <a:schemeClr val="bg2"/>
                </a:solidFill>
                <a:latin typeface="+mj-lt"/>
                <a:ea typeface="Open Sans" charset="0"/>
                <a:cs typeface="Open Sans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324" y="7602668"/>
              <a:ext cx="3393801" cy="4002818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2703453" y="5232371"/>
            <a:ext cx="4083834" cy="5267283"/>
            <a:chOff x="2542822" y="7300187"/>
            <a:chExt cx="6156316" cy="7940348"/>
          </a:xfrm>
        </p:grpSpPr>
        <p:sp>
          <p:nvSpPr>
            <p:cNvPr id="12" name="Voice"/>
            <p:cNvSpPr txBox="1"/>
            <p:nvPr/>
          </p:nvSpPr>
          <p:spPr>
            <a:xfrm>
              <a:off x="2542822" y="13230006"/>
              <a:ext cx="6156316" cy="2010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500" cap="all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rPr lang="en-GB" sz="4000" dirty="0" smtClean="0">
                  <a:solidFill>
                    <a:schemeClr val="bg2"/>
                  </a:solidFill>
                  <a:latin typeface="+mj-lt"/>
                  <a:ea typeface="+mj-ea"/>
                  <a:cs typeface="Open Sans" charset="0"/>
                </a:rPr>
                <a:t>GENERATE</a:t>
              </a:r>
            </a:p>
            <a:p>
              <a:pPr lvl="0"/>
              <a:r>
                <a:rPr lang="en-GB" sz="4000" dirty="0" smtClean="0">
                  <a:solidFill>
                    <a:schemeClr val="bg2"/>
                  </a:solidFill>
                  <a:latin typeface="+mj-lt"/>
                  <a:ea typeface="+mj-ea"/>
                  <a:cs typeface="Open Sans" charset="0"/>
                </a:rPr>
                <a:t>MORE TRAFFIC</a:t>
              </a:r>
              <a:endParaRPr lang="en-GB" sz="4000" dirty="0">
                <a:solidFill>
                  <a:schemeClr val="bg2"/>
                </a:solidFill>
                <a:latin typeface="+mj-lt"/>
                <a:ea typeface="+mj-ea"/>
                <a:cs typeface="Open Sans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031" y="7300187"/>
              <a:ext cx="4025900" cy="4305300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8559266" y="5283244"/>
            <a:ext cx="7052720" cy="5216412"/>
            <a:chOff x="8857840" y="7376878"/>
            <a:chExt cx="10631866" cy="7863660"/>
          </a:xfrm>
        </p:grpSpPr>
        <p:sp>
          <p:nvSpPr>
            <p:cNvPr id="13" name="Voice"/>
            <p:cNvSpPr txBox="1"/>
            <p:nvPr/>
          </p:nvSpPr>
          <p:spPr>
            <a:xfrm>
              <a:off x="8857840" y="13230009"/>
              <a:ext cx="10631866" cy="2010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500" cap="all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rPr lang="en-GB" sz="4000" dirty="0" smtClean="0">
                  <a:solidFill>
                    <a:schemeClr val="bg2"/>
                  </a:solidFill>
                  <a:latin typeface="+mj-lt"/>
                  <a:ea typeface="Open Sans" charset="0"/>
                  <a:cs typeface="Open Sans" charset="0"/>
                </a:rPr>
                <a:t>INCREASE TIME</a:t>
              </a:r>
            </a:p>
            <a:p>
              <a:pPr lvl="0"/>
              <a:r>
                <a:rPr lang="en-GB" sz="4000" dirty="0" smtClean="0">
                  <a:solidFill>
                    <a:schemeClr val="bg2"/>
                  </a:solidFill>
                  <a:latin typeface="+mj-lt"/>
                  <a:ea typeface="Open Sans" charset="0"/>
                  <a:cs typeface="Open Sans" charset="0"/>
                </a:rPr>
                <a:t>ON SITE</a:t>
              </a:r>
              <a:endParaRPr lang="en-GB" sz="4000" dirty="0">
                <a:solidFill>
                  <a:schemeClr val="bg2"/>
                </a:solidFill>
                <a:latin typeface="+mj-lt"/>
                <a:ea typeface="Open Sans" charset="0"/>
                <a:cs typeface="Open Sans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1709" y="7376878"/>
              <a:ext cx="3564126" cy="4849312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sp>
        <p:nvSpPr>
          <p:cNvPr id="16" name="AI can revolutionize the way we search for homes"/>
          <p:cNvSpPr txBox="1"/>
          <p:nvPr/>
        </p:nvSpPr>
        <p:spPr>
          <a:xfrm>
            <a:off x="2997752" y="2215604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GB" dirty="0"/>
              <a:t>How your images can work for you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Group 26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sp>
        <p:nvSpPr>
          <p:cNvPr id="8" name="AI can revolutionize the way we search for homes"/>
          <p:cNvSpPr txBox="1"/>
          <p:nvPr/>
        </p:nvSpPr>
        <p:spPr>
          <a:xfrm>
            <a:off x="2997752" y="2215604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US" dirty="0" smtClean="0"/>
              <a:t>Generate More </a:t>
            </a:r>
            <a:r>
              <a:rPr lang="en-US" dirty="0" smtClean="0"/>
              <a:t>Organic Traffic</a:t>
            </a:r>
            <a:endParaRPr lang="en-US" dirty="0"/>
          </a:p>
        </p:txBody>
      </p:sp>
      <p:sp>
        <p:nvSpPr>
          <p:cNvPr id="9" name="AI"/>
          <p:cNvSpPr txBox="1"/>
          <p:nvPr/>
        </p:nvSpPr>
        <p:spPr>
          <a:xfrm>
            <a:off x="10447421" y="6166714"/>
            <a:ext cx="4013646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3000">
                <a:solidFill>
                  <a:srgbClr val="E9902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ES" b="1" dirty="0" smtClean="0">
                <a:latin typeface="Helvetica" charset="0"/>
                <a:ea typeface="Helvetica" charset="0"/>
                <a:cs typeface="Helvetica" charset="0"/>
              </a:rPr>
              <a:t>SEO</a:t>
            </a:r>
            <a:endParaRPr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1.png" descr="image1.png"/>
          <p:cNvPicPr>
            <a:picLocks noChangeAspect="1"/>
          </p:cNvPicPr>
          <p:nvPr/>
        </p:nvPicPr>
        <p:blipFill rotWithShape="1">
          <a:blip r:embed="rId3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11"/>
          <p:cNvGrpSpPr/>
          <p:nvPr/>
        </p:nvGrpSpPr>
        <p:grpSpPr>
          <a:xfrm>
            <a:off x="-73444" y="1117672"/>
            <a:ext cx="24457444" cy="13759987"/>
            <a:chOff x="-424921" y="1117672"/>
            <a:chExt cx="25233841" cy="14196795"/>
          </a:xfrm>
        </p:grpSpPr>
        <p:grpSp>
          <p:nvGrpSpPr>
            <p:cNvPr id="8" name="Group 7"/>
            <p:cNvGrpSpPr/>
            <p:nvPr/>
          </p:nvGrpSpPr>
          <p:grpSpPr>
            <a:xfrm>
              <a:off x="-424921" y="1117672"/>
              <a:ext cx="25233841" cy="14196795"/>
              <a:chOff x="-424921" y="1103456"/>
              <a:chExt cx="25233841" cy="1419679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921" y="1103456"/>
                <a:ext cx="25233841" cy="14196795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6217920" y="3900909"/>
                <a:ext cx="1097280" cy="88445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" t="-1118" r="40425" b="1118"/>
            <a:stretch/>
          </p:blipFill>
          <p:spPr>
            <a:xfrm>
              <a:off x="2743200" y="3420039"/>
              <a:ext cx="18745201" cy="186117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365009" y="9993083"/>
            <a:ext cx="12824460" cy="1326088"/>
            <a:chOff x="6240780" y="5876024"/>
            <a:chExt cx="12824460" cy="1326088"/>
          </a:xfrm>
        </p:grpSpPr>
        <p:sp>
          <p:nvSpPr>
            <p:cNvPr id="4" name="Rectangle 3"/>
            <p:cNvSpPr/>
            <p:nvPr/>
          </p:nvSpPr>
          <p:spPr>
            <a:xfrm>
              <a:off x="6240780" y="5876024"/>
              <a:ext cx="12824460" cy="365332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 w="25400" cap="flat">
              <a:noFill/>
              <a:prstDash val="solid"/>
              <a:rou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240780" y="6495327"/>
              <a:ext cx="10607040" cy="226899"/>
            </a:xfrm>
            <a:prstGeom prst="rect">
              <a:avLst/>
            </a:prstGeom>
            <a:solidFill>
              <a:schemeClr val="bg1">
                <a:lumMod val="65000"/>
                <a:alpha val="24000"/>
              </a:schemeClr>
            </a:solidFill>
            <a:ln w="25400" cap="flat">
              <a:noFill/>
              <a:prstDash val="solid"/>
              <a:rou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40780" y="6975213"/>
              <a:ext cx="10607040" cy="226899"/>
            </a:xfrm>
            <a:prstGeom prst="rect">
              <a:avLst/>
            </a:prstGeom>
            <a:solidFill>
              <a:schemeClr val="bg1">
                <a:lumMod val="65000"/>
                <a:alpha val="24000"/>
              </a:schemeClr>
            </a:solidFill>
            <a:ln w="25400" cap="flat">
              <a:noFill/>
              <a:prstDash val="solid"/>
              <a:rou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65009" y="5711757"/>
            <a:ext cx="12824460" cy="3486071"/>
            <a:chOff x="6217920" y="6262188"/>
            <a:chExt cx="12824460" cy="3486071"/>
          </a:xfrm>
        </p:grpSpPr>
        <p:grpSp>
          <p:nvGrpSpPr>
            <p:cNvPr id="22" name="Group 21"/>
            <p:cNvGrpSpPr/>
            <p:nvPr/>
          </p:nvGrpSpPr>
          <p:grpSpPr>
            <a:xfrm>
              <a:off x="6217920" y="8422171"/>
              <a:ext cx="12824460" cy="1326088"/>
              <a:chOff x="6240780" y="5876024"/>
              <a:chExt cx="12824460" cy="1326088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240780" y="5876024"/>
                <a:ext cx="12824460" cy="365332"/>
              </a:xfrm>
              <a:prstGeom prst="rect">
                <a:avLst/>
              </a:prstGeom>
              <a:solidFill>
                <a:schemeClr val="accent1">
                  <a:alpha val="24000"/>
                </a:schemeClr>
              </a:solidFill>
              <a:ln w="25400" cap="flat">
                <a:noFill/>
                <a:prstDash val="solid"/>
                <a:round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240780" y="6495327"/>
                <a:ext cx="10607040" cy="226899"/>
              </a:xfrm>
              <a:prstGeom prst="rect">
                <a:avLst/>
              </a:prstGeom>
              <a:solidFill>
                <a:schemeClr val="bg1">
                  <a:lumMod val="65000"/>
                  <a:alpha val="24000"/>
                </a:schemeClr>
              </a:solidFill>
              <a:ln w="25400" cap="flat">
                <a:noFill/>
                <a:prstDash val="solid"/>
                <a:round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240780" y="6975213"/>
                <a:ext cx="10607040" cy="226899"/>
              </a:xfrm>
              <a:prstGeom prst="rect">
                <a:avLst/>
              </a:prstGeom>
              <a:solidFill>
                <a:schemeClr val="bg1">
                  <a:lumMod val="65000"/>
                  <a:alpha val="24000"/>
                </a:schemeClr>
              </a:solidFill>
              <a:ln w="25400" cap="flat">
                <a:noFill/>
                <a:prstDash val="solid"/>
                <a:round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217920" y="6262188"/>
              <a:ext cx="12824460" cy="1326088"/>
              <a:chOff x="6240780" y="5876024"/>
              <a:chExt cx="12824460" cy="132608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240780" y="5876024"/>
                <a:ext cx="12824460" cy="365332"/>
              </a:xfrm>
              <a:prstGeom prst="rect">
                <a:avLst/>
              </a:prstGeom>
              <a:solidFill>
                <a:schemeClr val="accent1">
                  <a:alpha val="24000"/>
                </a:schemeClr>
              </a:solidFill>
              <a:ln w="25400" cap="flat">
                <a:noFill/>
                <a:prstDash val="solid"/>
                <a:round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240780" y="6495327"/>
                <a:ext cx="10607040" cy="226899"/>
              </a:xfrm>
              <a:prstGeom prst="rect">
                <a:avLst/>
              </a:prstGeom>
              <a:solidFill>
                <a:schemeClr val="bg1">
                  <a:lumMod val="65000"/>
                  <a:alpha val="24000"/>
                </a:schemeClr>
              </a:solidFill>
              <a:ln w="25400" cap="flat">
                <a:noFill/>
                <a:prstDash val="solid"/>
                <a:round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240780" y="6975213"/>
                <a:ext cx="10607040" cy="226899"/>
              </a:xfrm>
              <a:prstGeom prst="rect">
                <a:avLst/>
              </a:prstGeom>
              <a:solidFill>
                <a:schemeClr val="bg1">
                  <a:lumMod val="65000"/>
                  <a:alpha val="24000"/>
                </a:schemeClr>
              </a:solidFill>
              <a:ln w="25400" cap="flat">
                <a:noFill/>
                <a:prstDash val="solid"/>
                <a:round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6453051" y="3939585"/>
            <a:ext cx="496389" cy="815295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1246" y="4168111"/>
            <a:ext cx="4183134" cy="365989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010084" y="3040932"/>
            <a:ext cx="2373779" cy="24397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79272" y="2650587"/>
            <a:ext cx="2373779" cy="243970"/>
          </a:xfrm>
          <a:prstGeom prst="rect">
            <a:avLst/>
          </a:prstGeom>
          <a:solidFill>
            <a:srgbClr val="F5F6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-2117"/>
            <a:ext cx="24384000" cy="1857449"/>
            <a:chOff x="0" y="-163091"/>
            <a:chExt cx="24384000" cy="185744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17624 -0.0846 C -0.2153 -0.1022 -0.2377 -0.1287 -0.2377 -0.1566 C -0.2377 -0.18785 -0.2153 -0.21308 -0.17624 -0.2309 L -0.00026 -0.31551 " pathEditMode="relative" rAng="16200000" ptsTypes="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2" y="-15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46 -0.00579 L 0.00202 0.1554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501758"/>
            <a:ext cx="24566880" cy="3284620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2147585" y="5043126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92" y="3892171"/>
            <a:ext cx="12866795" cy="85778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312992" y="3821785"/>
            <a:ext cx="7560000" cy="1966099"/>
            <a:chOff x="15312992" y="3821785"/>
            <a:chExt cx="7560000" cy="1966099"/>
          </a:xfrm>
        </p:grpSpPr>
        <p:sp>
          <p:nvSpPr>
            <p:cNvPr id="24" name="Rounded Rectangle 23"/>
            <p:cNvSpPr/>
            <p:nvPr/>
          </p:nvSpPr>
          <p:spPr>
            <a:xfrm>
              <a:off x="15312992" y="4635884"/>
              <a:ext cx="7560000" cy="1152000"/>
            </a:xfrm>
            <a:prstGeom prst="roundRect">
              <a:avLst>
                <a:gd name="adj" fmla="val 24652"/>
              </a:avLst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innerShdw blurRad="114300">
                <a:prstClr val="black">
                  <a:alpha val="49000"/>
                </a:prstClr>
              </a:inn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5516956" y="3821785"/>
              <a:ext cx="105670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6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Title</a:t>
              </a:r>
              <a:endParaRPr lang="en-GB" sz="360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312992" y="6087957"/>
            <a:ext cx="7560000" cy="1932395"/>
            <a:chOff x="15312992" y="6087957"/>
            <a:chExt cx="7560000" cy="1932395"/>
          </a:xfrm>
        </p:grpSpPr>
        <p:sp>
          <p:nvSpPr>
            <p:cNvPr id="70" name="Rounded Rectangle 69"/>
            <p:cNvSpPr/>
            <p:nvPr/>
          </p:nvSpPr>
          <p:spPr>
            <a:xfrm>
              <a:off x="15312992" y="6868352"/>
              <a:ext cx="7560000" cy="1152000"/>
            </a:xfrm>
            <a:prstGeom prst="roundRect">
              <a:avLst>
                <a:gd name="adj" fmla="val 24652"/>
              </a:avLst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innerShdw blurRad="114300">
                <a:prstClr val="black">
                  <a:alpha val="49000"/>
                </a:prstClr>
              </a:inn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587489" y="6087957"/>
              <a:ext cx="17748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6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Caption</a:t>
              </a:r>
              <a:endParaRPr lang="en-GB" sz="360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312992" y="8354129"/>
            <a:ext cx="7560000" cy="1898691"/>
            <a:chOff x="15312992" y="8354129"/>
            <a:chExt cx="7560000" cy="1898691"/>
          </a:xfrm>
        </p:grpSpPr>
        <p:sp>
          <p:nvSpPr>
            <p:cNvPr id="71" name="Rounded Rectangle 70"/>
            <p:cNvSpPr/>
            <p:nvPr/>
          </p:nvSpPr>
          <p:spPr>
            <a:xfrm>
              <a:off x="15312992" y="9100820"/>
              <a:ext cx="7560000" cy="1152000"/>
            </a:xfrm>
            <a:prstGeom prst="roundRect">
              <a:avLst>
                <a:gd name="adj" fmla="val 24652"/>
              </a:avLst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innerShdw blurRad="114300">
                <a:prstClr val="black">
                  <a:alpha val="49000"/>
                </a:prstClr>
              </a:inn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595503" y="8354129"/>
              <a:ext cx="174919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6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Alt Text</a:t>
              </a:r>
              <a:endParaRPr lang="en-GB" sz="360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312992" y="10598929"/>
            <a:ext cx="7560000" cy="1886360"/>
            <a:chOff x="15312992" y="10598929"/>
            <a:chExt cx="7560000" cy="1886360"/>
          </a:xfrm>
        </p:grpSpPr>
        <p:sp>
          <p:nvSpPr>
            <p:cNvPr id="72" name="Rounded Rectangle 71"/>
            <p:cNvSpPr/>
            <p:nvPr/>
          </p:nvSpPr>
          <p:spPr>
            <a:xfrm>
              <a:off x="15312992" y="11333289"/>
              <a:ext cx="7560000" cy="1152000"/>
            </a:xfrm>
            <a:prstGeom prst="roundRect">
              <a:avLst>
                <a:gd name="adj" fmla="val 24652"/>
              </a:avLst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innerShdw blurRad="114300">
                <a:prstClr val="black">
                  <a:alpha val="49000"/>
                </a:prstClr>
              </a:inn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5706111" y="10598929"/>
              <a:ext cx="24929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600" dirty="0" smtClean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Description</a:t>
              </a:r>
              <a:endParaRPr lang="en-GB" sz="360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15532809" y="9250453"/>
            <a:ext cx="73723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2400" dirty="0" smtClean="0">
                <a:solidFill>
                  <a:schemeClr val="tx2"/>
                </a:solidFill>
                <a:ea typeface="Open Sans" charset="0"/>
                <a:cs typeface="Open Sans" charset="0"/>
              </a:rPr>
              <a:t>Living room with coffered ceiling, hardwood floor, natural light and fireplace</a:t>
            </a:r>
            <a:endParaRPr lang="en-GB" sz="2400" dirty="0">
              <a:solidFill>
                <a:schemeClr val="tx2"/>
              </a:solidFill>
              <a:ea typeface="Open Sans" charset="0"/>
              <a:cs typeface="Open San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693277" y="6569467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sp>
        <p:nvSpPr>
          <p:cNvPr id="33" name="AI can revolutionize the way we search for homes"/>
          <p:cNvSpPr txBox="1"/>
          <p:nvPr/>
        </p:nvSpPr>
        <p:spPr>
          <a:xfrm>
            <a:off x="2997752" y="2215604"/>
            <a:ext cx="1838849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GB" dirty="0"/>
              <a:t>Add relevant tags to </a:t>
            </a:r>
            <a:r>
              <a:rPr lang="en-GB" b="1" dirty="0"/>
              <a:t>Alt 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2147585" y="5043126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693277" y="6569467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14425" r="2907" b="6352"/>
          <a:stretch/>
        </p:blipFill>
        <p:spPr>
          <a:xfrm>
            <a:off x="3525793" y="3114895"/>
            <a:ext cx="17332412" cy="865321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936" y="1212640"/>
            <a:ext cx="3452984" cy="159368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1986781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image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-136143"/>
          <a:stretch/>
        </p:blipFill>
        <p:spPr>
          <a:xfrm>
            <a:off x="0" y="0"/>
            <a:ext cx="24384000" cy="328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AI"/>
          <p:cNvSpPr txBox="1"/>
          <p:nvPr/>
        </p:nvSpPr>
        <p:spPr>
          <a:xfrm>
            <a:off x="10447421" y="6166714"/>
            <a:ext cx="3489158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3000">
                <a:solidFill>
                  <a:srgbClr val="E9902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ES" b="1" dirty="0" smtClean="0">
                <a:latin typeface="Helvetica" charset="0"/>
                <a:ea typeface="Helvetica" charset="0"/>
                <a:cs typeface="Helvetica" charset="0"/>
              </a:rPr>
              <a:t>UX</a:t>
            </a:r>
            <a:endParaRPr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4384000" cy="1857449"/>
            <a:chOff x="0" y="-163091"/>
            <a:chExt cx="24384000" cy="18574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7" y="730923"/>
              <a:ext cx="3880652" cy="9634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3091"/>
              <a:ext cx="24384000" cy="501758"/>
            </a:xfrm>
            <a:prstGeom prst="rect">
              <a:avLst/>
            </a:prstGeom>
          </p:spPr>
        </p:pic>
      </p:grpSp>
      <p:sp>
        <p:nvSpPr>
          <p:cNvPr id="10" name="AI can revolutionize the way we search for homes"/>
          <p:cNvSpPr txBox="1"/>
          <p:nvPr/>
        </p:nvSpPr>
        <p:spPr>
          <a:xfrm>
            <a:off x="2997751" y="2215604"/>
            <a:ext cx="19945376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US" dirty="0" smtClean="0"/>
              <a:t>Increase </a:t>
            </a:r>
            <a:r>
              <a:rPr lang="en-US" dirty="0" smtClean="0"/>
              <a:t>the Time That Leads </a:t>
            </a:r>
            <a:r>
              <a:rPr lang="en-US" dirty="0" smtClean="0"/>
              <a:t>Spend on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4137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3768</TotalTime>
  <Words>221</Words>
  <Application>Microsoft Macintosh PowerPoint</Application>
  <PresentationFormat>Custom</PresentationFormat>
  <Paragraphs>67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Helvetica</vt:lpstr>
      <vt:lpstr>Helvetica Light</vt:lpstr>
      <vt:lpstr>Helvetica Neue</vt:lpstr>
      <vt:lpstr>Open Sans</vt:lpstr>
      <vt:lpstr>Open Sans Light</vt:lpstr>
      <vt:lpstr>Open Sans Semibold</vt:lpstr>
      <vt:lpstr>Roboto Black</vt:lpstr>
      <vt:lpstr>Roboto Bold</vt:lpstr>
      <vt:lpstr>Roboto Light</vt:lpstr>
      <vt:lpstr>Roboto Medium</vt:lpstr>
      <vt:lpstr>Roboto Regular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Dominik Pogorzelski</cp:lastModifiedBy>
  <cp:revision>90</cp:revision>
  <dcterms:modified xsi:type="dcterms:W3CDTF">2017-10-02T17:16:43Z</dcterms:modified>
</cp:coreProperties>
</file>