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92" r:id="rId2"/>
    <p:sldId id="458" r:id="rId3"/>
    <p:sldId id="444" r:id="rId4"/>
    <p:sldId id="442" r:id="rId5"/>
    <p:sldId id="452" r:id="rId6"/>
    <p:sldId id="454" r:id="rId7"/>
    <p:sldId id="443" r:id="rId8"/>
    <p:sldId id="437" r:id="rId9"/>
    <p:sldId id="448" r:id="rId10"/>
    <p:sldId id="449" r:id="rId11"/>
    <p:sldId id="450" r:id="rId12"/>
    <p:sldId id="455" r:id="rId13"/>
    <p:sldId id="457" r:id="rId14"/>
    <p:sldId id="445" r:id="rId15"/>
    <p:sldId id="460" r:id="rId16"/>
    <p:sldId id="459" r:id="rId17"/>
    <p:sldId id="456" r:id="rId18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5142" autoAdjust="0"/>
  </p:normalViewPr>
  <p:slideViewPr>
    <p:cSldViewPr snapToGrid="0">
      <p:cViewPr varScale="1">
        <p:scale>
          <a:sx n="123" d="100"/>
          <a:sy n="123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Liste!$B$734</c:f>
              <c:strCache>
                <c:ptCount val="1"/>
                <c:pt idx="0">
                  <c:v>Toplam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Liste!$C$733:$O$733</c:f>
              <c:strCache>
                <c:ptCount val="13"/>
                <c:pt idx="0">
                  <c:v>Mart 10</c:v>
                </c:pt>
                <c:pt idx="1">
                  <c:v>Nisan 10</c:v>
                </c:pt>
                <c:pt idx="2">
                  <c:v>Mayıs 10</c:v>
                </c:pt>
                <c:pt idx="3">
                  <c:v>Haziran 10</c:v>
                </c:pt>
                <c:pt idx="4">
                  <c:v>Temmuz 10</c:v>
                </c:pt>
                <c:pt idx="5">
                  <c:v>Ağustos 10</c:v>
                </c:pt>
                <c:pt idx="6">
                  <c:v>Eylül 10</c:v>
                </c:pt>
                <c:pt idx="7">
                  <c:v>Ekim 10</c:v>
                </c:pt>
                <c:pt idx="8">
                  <c:v>Kasım 10</c:v>
                </c:pt>
                <c:pt idx="9">
                  <c:v>Aralık 10</c:v>
                </c:pt>
                <c:pt idx="10">
                  <c:v>Ocak 11 *</c:v>
                </c:pt>
                <c:pt idx="11">
                  <c:v>Şubat 11 *</c:v>
                </c:pt>
                <c:pt idx="12">
                  <c:v>Mart 11</c:v>
                </c:pt>
              </c:strCache>
            </c:strRef>
          </c:cat>
          <c:val>
            <c:numRef>
              <c:f>Liste!$C$734:$O$734</c:f>
              <c:numCache>
                <c:formatCode>#,##0</c:formatCode>
                <c:ptCount val="1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30647.0</c:v>
                </c:pt>
                <c:pt idx="6">
                  <c:v>42313.0</c:v>
                </c:pt>
                <c:pt idx="7">
                  <c:v>48143.0</c:v>
                </c:pt>
                <c:pt idx="8">
                  <c:v>46868.0</c:v>
                </c:pt>
                <c:pt idx="9">
                  <c:v>53911.0</c:v>
                </c:pt>
                <c:pt idx="10">
                  <c:v>58933.0</c:v>
                </c:pt>
                <c:pt idx="11">
                  <c:v>58534.0</c:v>
                </c:pt>
                <c:pt idx="12">
                  <c:v>69969.0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990248"/>
        <c:axId val="391927944"/>
      </c:lineChart>
      <c:dateAx>
        <c:axId val="391990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927944"/>
        <c:crosses val="autoZero"/>
        <c:auto val="0"/>
        <c:lblOffset val="100"/>
        <c:baseTimeUnit val="days"/>
        <c:majorUnit val="1.0"/>
        <c:minorUnit val="1.0"/>
      </c:dateAx>
      <c:valAx>
        <c:axId val="391927944"/>
        <c:scaling>
          <c:orientation val="minMax"/>
        </c:scaling>
        <c:delete val="1"/>
        <c:axPos val="l"/>
        <c:numFmt formatCode="#,\K;\-#,\K" sourceLinked="0"/>
        <c:majorTickMark val="none"/>
        <c:minorTickMark val="none"/>
        <c:tickLblPos val="nextTo"/>
        <c:crossAx val="391990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CCFB60E-DCC8-4512-93A7-B71128F13E14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BD8115B-A520-4072-8C0A-F758949BB78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6162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B615DCD-9832-4502-82FC-EA9D46C5C35D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4B6E54E-4687-4B7D-A537-6E8E695FEC9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650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charset="0"/>
            </a:endParaRPr>
          </a:p>
        </p:txBody>
      </p:sp>
      <p:sp>
        <p:nvSpPr>
          <p:cNvPr id="163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C9B0B-9318-4E28-94DB-8FE8E1A52DA4}" type="slidenum">
              <a:rPr lang="tr-TR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186363"/>
            <a:ext cx="9144000" cy="1671637"/>
          </a:xfrm>
          <a:prstGeom prst="rect">
            <a:avLst/>
          </a:prstGeom>
          <a:solidFill>
            <a:srgbClr val="FFFFFF"/>
          </a:solidFill>
          <a:ln w="6350" cap="rnd">
            <a:noFill/>
            <a:miter lim="800000"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FC7F3C-F98F-4B72-A0BD-4E7BDC574711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FA3C5-18ED-40AB-96A8-F0029CD85FDB}" type="slidenum">
              <a:rPr lang="tr-TR"/>
              <a:pPr/>
              <a:t>‹#›</a:t>
            </a:fld>
            <a:endParaRPr 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4941" y="5339905"/>
            <a:ext cx="3379154" cy="130911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6A0C9-AE6A-4196-937D-78E5D1E8FAEC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8FEA8-A85B-479F-831A-836AC67E6D2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D459E-0A18-4324-BE5B-5D73A3EA64D9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D0A28-9119-42EC-A79F-4D195509497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89E27A-715F-4BE0-B158-59AB54420718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CEEF-3946-40D5-9E07-443357A7B26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2659063"/>
            <a:ext cx="9144000" cy="4198937"/>
          </a:xfrm>
          <a:prstGeom prst="rect">
            <a:avLst/>
          </a:prstGeom>
          <a:solidFill>
            <a:srgbClr val="FFFFFF"/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0" cap="none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EFF7F-A992-4BBF-8F56-795BE3FCF12B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F97A7D-E728-459B-BF7A-E2B1EFDE6BE2}" type="slidenum">
              <a:rPr lang="tr-TR"/>
              <a:pPr/>
              <a:t>‹#›</a:t>
            </a:fld>
            <a:endParaRPr lang="tr-T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74941" y="5339905"/>
            <a:ext cx="3379154" cy="130911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0EC23-A137-46C1-AAF7-91CB06957828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9E168-F662-40A7-B26A-959DC92AD1D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B9409-41E6-4840-AEE8-5B19D9401411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146E3-0F8F-4CAF-AAEB-1FC8926A97E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E062C8-FB89-4FD6-B12E-2C5664933A8A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134A-1C1F-4B37-A43A-8889B871D26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3E893-FB28-4D85-8E5E-A948589B18DF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0152D-95E8-472D-9888-2D11BD23D4B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810AFE-F497-4272-97D5-E320CAA2CDBC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1C3B9-3D2E-436F-92D5-2E4AC125DEB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9ED1906C-BC79-4FE6-8E61-10D83BCEC7D0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F2B59107-D4FE-4139-B234-FE620BFE498E}" type="slidenum">
              <a:rPr lang="tr-TR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dirty="0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9C175940-1BC0-4BF5-A21B-08FFB3D0261F}" type="datetime1">
              <a:rPr lang="tr-TR"/>
              <a:pPr/>
              <a:t>4/28/11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415D4A8F-A894-4790-A8C6-5389B845352E}" type="slidenum">
              <a:rPr lang="tr-TR"/>
              <a:pPr/>
              <a:t>‹#›</a:t>
            </a:fld>
            <a:endParaRPr lang="tr-TR"/>
          </a:p>
        </p:txBody>
      </p:sp>
      <p:pic>
        <p:nvPicPr>
          <p:cNvPr id="1033" name="Picture 7" descr="C:\Documents and Settings\uyildirim.AKSOY.001\Desktop\New Folder (2)\sahibinden_logo_dekupe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9013" y="6299200"/>
            <a:ext cx="16637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1" r:id="rId2"/>
    <p:sldLayoutId id="2147483787" r:id="rId3"/>
    <p:sldLayoutId id="2147483782" r:id="rId4"/>
    <p:sldLayoutId id="2147483783" r:id="rId5"/>
    <p:sldLayoutId id="2147483784" r:id="rId6"/>
    <p:sldLayoutId id="2147483788" r:id="rId7"/>
    <p:sldLayoutId id="2147483789" r:id="rId8"/>
    <p:sldLayoutId id="2147483790" r:id="rId9"/>
    <p:sldLayoutId id="2147483785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0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685800" y="1531182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tr-TR" b="0" dirty="0" smtClean="0"/>
              <a:t>Making Money From Free</a:t>
            </a:r>
            <a:br>
              <a:rPr lang="tr-TR" b="0" dirty="0" smtClean="0"/>
            </a:br>
            <a:r>
              <a:rPr lang="tr-TR" b="0" dirty="0" smtClean="0"/>
              <a:t>“Güncelim” Case</a:t>
            </a:r>
            <a:br>
              <a:rPr lang="tr-TR" b="0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2000" dirty="0" smtClean="0"/>
              <a:t>ICMA </a:t>
            </a:r>
            <a:r>
              <a:rPr lang="tr-TR" sz="2000" dirty="0" smtClean="0"/>
              <a:t>Meeting – </a:t>
            </a:r>
            <a:r>
              <a:rPr lang="tr-TR" sz="2000" dirty="0" smtClean="0"/>
              <a:t>April 2011</a:t>
            </a:r>
            <a:br>
              <a:rPr lang="tr-TR" sz="2000" dirty="0" smtClean="0"/>
            </a:b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Burak </a:t>
            </a:r>
            <a:r>
              <a:rPr lang="tr-TR" sz="2000" dirty="0" smtClean="0"/>
              <a:t>Ertaş</a:t>
            </a:r>
            <a:br>
              <a:rPr lang="tr-TR" sz="2000" dirty="0" smtClean="0"/>
            </a:br>
            <a:r>
              <a:rPr lang="tr-TR" sz="2000" dirty="0" smtClean="0"/>
              <a:t>CEO, </a:t>
            </a:r>
            <a:r>
              <a:rPr lang="tr-TR" sz="2000" dirty="0" err="1" smtClean="0"/>
              <a:t>sahibinden.com</a:t>
            </a:r>
            <a:endParaRPr lang="tr-TR" sz="20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Payment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7947" b="11911"/>
          <a:stretch>
            <a:fillRect/>
          </a:stretch>
        </p:blipFill>
        <p:spPr>
          <a:xfrm>
            <a:off x="0" y="1554955"/>
            <a:ext cx="9132077" cy="4574160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138309" y="3407775"/>
            <a:ext cx="2602692" cy="2263481"/>
          </a:xfrm>
          <a:prstGeom prst="rect">
            <a:avLst/>
          </a:prstGeom>
          <a:solidFill>
            <a:srgbClr val="FF0000">
              <a:alpha val="46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12713" lvl="0" indent="6350" eaLnBrk="0" hangingPunct="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ＭＳ Ｐゴシック" charset="-128"/>
              </a:rPr>
              <a:t>User enters his/her mobile phone number online</a:t>
            </a:r>
          </a:p>
          <a:p>
            <a:pPr marL="112713" lvl="0" indent="6350" eaLnBrk="0" hangingPunct="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ＭＳ Ｐゴシック" charset="-128"/>
              </a:rPr>
              <a:t>Responds “YES" to the authentication SMS within 5 minutes.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Payment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99"/>
            <a:ext cx="9144000" cy="5715001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138309" y="4589813"/>
            <a:ext cx="2602692" cy="1270067"/>
          </a:xfrm>
          <a:prstGeom prst="rect">
            <a:avLst/>
          </a:prstGeom>
          <a:solidFill>
            <a:srgbClr val="FF0000">
              <a:alpha val="46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12713" lvl="0" indent="6350" eaLnBrk="0" hangingPunct="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ＭＳ Ｐゴシック" charset="-128"/>
              </a:rPr>
              <a:t>Sees “Payment received’ message on the same page and that’s it</a:t>
            </a:r>
            <a:r>
              <a:rPr lang="en-US" dirty="0">
                <a:solidFill>
                  <a:schemeClr val="bg1"/>
                </a:solidFill>
                <a:latin typeface="+mn-lt"/>
                <a:cs typeface="ＭＳ Ｐゴシック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ＭＳ Ｐゴシック" charset="-128"/>
              </a:rPr>
              <a:t>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Results. Delivered.</a:t>
            </a:r>
            <a:endParaRPr lang="en-US" dirty="0"/>
          </a:p>
        </p:txBody>
      </p:sp>
      <p:pic>
        <p:nvPicPr>
          <p:cNvPr id="6" name="Content Placeholder 5" descr="Screen shot 2011-04-27 at 4.13.4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656" b="-1656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2326078" y="4313168"/>
            <a:ext cx="6198682" cy="767065"/>
          </a:xfrm>
          <a:prstGeom prst="rect">
            <a:avLst/>
          </a:prstGeom>
          <a:noFill/>
          <a:ln w="762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041101" y="5218556"/>
            <a:ext cx="543799" cy="46526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p Arrow Callout 10"/>
          <p:cNvSpPr/>
          <p:nvPr/>
        </p:nvSpPr>
        <p:spPr>
          <a:xfrm>
            <a:off x="2594610" y="3849400"/>
            <a:ext cx="1420794" cy="943112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2366772" y="3849400"/>
            <a:ext cx="1420794" cy="943112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Based Marketing is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Rule based offer renewal at upcoming touch points.</a:t>
            </a:r>
          </a:p>
          <a:p>
            <a:r>
              <a:rPr lang="en-US" sz="2000" dirty="0" smtClean="0"/>
              <a:t>Automatic rules calculated on time, price, category and view count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53816" y="3319750"/>
            <a:ext cx="7657197" cy="6035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Lifetime of a Classifieds Ad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515509" y="3835325"/>
            <a:ext cx="1420794" cy="943112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aseline="30000" dirty="0" smtClean="0">
                <a:solidFill>
                  <a:schemeClr val="tx1"/>
                </a:solidFill>
              </a:rPr>
              <a:t>st</a:t>
            </a:r>
            <a:r>
              <a:rPr lang="en-US" sz="1400" dirty="0" smtClean="0">
                <a:solidFill>
                  <a:schemeClr val="tx1"/>
                </a:solidFill>
              </a:rPr>
              <a:t> offer appears after 48 hours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151569" y="3849400"/>
            <a:ext cx="1420794" cy="943112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Offer reset every 24 hours at each update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6399857" y="3849400"/>
            <a:ext cx="2107537" cy="943112"/>
          </a:xfrm>
          <a:prstGeom prst="upArrowCallou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Final obligatory offer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2 years after posting date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500"/>
            <a:ext cx="8229600" cy="4625975"/>
          </a:xfrm>
        </p:spPr>
        <p:txBody>
          <a:bodyPr/>
          <a:lstStyle/>
          <a:p>
            <a:r>
              <a:rPr lang="en-US" sz="1800" dirty="0" smtClean="0"/>
              <a:t>400K EUR annual incremental </a:t>
            </a:r>
            <a:r>
              <a:rPr lang="en-US" sz="1800" dirty="0" smtClean="0"/>
              <a:t>revenue in the first year</a:t>
            </a:r>
            <a:endParaRPr lang="en-US" sz="1800" dirty="0" smtClean="0"/>
          </a:p>
          <a:p>
            <a:r>
              <a:rPr lang="en-US" sz="1800" dirty="0" smtClean="0"/>
              <a:t>Half of the revenue comes from mobile payment</a:t>
            </a:r>
          </a:p>
          <a:p>
            <a:r>
              <a:rPr lang="en-US" sz="1800" dirty="0" smtClean="0"/>
              <a:t>Conversion rate increasing due to repeat purchase</a:t>
            </a:r>
          </a:p>
          <a:p>
            <a:endParaRPr lang="en-US" sz="1800" dirty="0"/>
          </a:p>
        </p:txBody>
      </p:sp>
      <p:graphicFrame>
        <p:nvGraphicFramePr>
          <p:cNvPr id="4" name="1 Grafik"/>
          <p:cNvGraphicFramePr/>
          <p:nvPr/>
        </p:nvGraphicFramePr>
        <p:xfrm>
          <a:off x="-173189" y="2459347"/>
          <a:ext cx="7072361" cy="424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917732" y="4476643"/>
            <a:ext cx="29425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88988" y="5944313"/>
            <a:ext cx="434014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0344" y="6073642"/>
            <a:ext cx="466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August 2010 				March 2011	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Checklist to make money from free…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50" y="1774825"/>
            <a:ext cx="8686800" cy="4625975"/>
          </a:xfrm>
        </p:spPr>
        <p:txBody>
          <a:bodyPr/>
          <a:lstStyle/>
          <a:p>
            <a:pPr marL="119062" indent="0">
              <a:buNone/>
            </a:pPr>
            <a:endParaRPr lang="en-US" sz="3600" dirty="0" smtClean="0"/>
          </a:p>
          <a:p>
            <a:r>
              <a:rPr lang="en-US" sz="3600" dirty="0" smtClean="0"/>
              <a:t>Use </a:t>
            </a:r>
            <a:r>
              <a:rPr lang="en-US" sz="3600" b="1" dirty="0" smtClean="0"/>
              <a:t>touch points</a:t>
            </a:r>
            <a:r>
              <a:rPr lang="en-US" sz="3600" dirty="0" smtClean="0"/>
              <a:t>…</a:t>
            </a:r>
          </a:p>
          <a:p>
            <a:pPr lvl="1"/>
            <a:r>
              <a:rPr lang="en-US" sz="3600" dirty="0"/>
              <a:t>a</a:t>
            </a:r>
            <a:r>
              <a:rPr lang="en-US" sz="3600" dirty="0" smtClean="0"/>
              <a:t>nd provide a </a:t>
            </a:r>
            <a:r>
              <a:rPr lang="en-US" sz="3600" b="1" dirty="0" smtClean="0"/>
              <a:t>compelling offer</a:t>
            </a:r>
            <a:r>
              <a:rPr lang="en-US" sz="3600" dirty="0" smtClean="0"/>
              <a:t>…</a:t>
            </a:r>
          </a:p>
          <a:p>
            <a:pPr lvl="2"/>
            <a:r>
              <a:rPr lang="en-US" sz="3600" dirty="0"/>
              <a:t>w</a:t>
            </a:r>
            <a:r>
              <a:rPr lang="en-US" sz="3600" dirty="0" smtClean="0"/>
              <a:t>ith a </a:t>
            </a:r>
            <a:r>
              <a:rPr lang="en-US" sz="3600" b="1" dirty="0" smtClean="0"/>
              <a:t>convenient method of payment</a:t>
            </a:r>
          </a:p>
          <a:p>
            <a:pPr lvl="3"/>
            <a:r>
              <a:rPr lang="en-US" sz="3600" dirty="0"/>
              <a:t>f</a:t>
            </a:r>
            <a:r>
              <a:rPr lang="en-US" sz="3600" dirty="0" smtClean="0"/>
              <a:t>or </a:t>
            </a:r>
            <a:r>
              <a:rPr lang="en-US" sz="3600" b="1" dirty="0" smtClean="0"/>
              <a:t>conversion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476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48639" y="1535453"/>
            <a:ext cx="7812885" cy="2356856"/>
          </a:xfrm>
        </p:spPr>
        <p:txBody>
          <a:bodyPr>
            <a:normAutofit fontScale="90000"/>
          </a:bodyPr>
          <a:lstStyle/>
          <a:p>
            <a:r>
              <a:rPr lang="en-US" sz="4444" dirty="0" smtClean="0"/>
              <a:t>“</a:t>
            </a:r>
            <a:r>
              <a:rPr lang="en-US" sz="4444" dirty="0" err="1" smtClean="0"/>
              <a:t>Güncelim</a:t>
            </a:r>
            <a:r>
              <a:rPr lang="en-US" sz="4444" dirty="0" smtClean="0"/>
              <a:t>”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Shortlisted: </a:t>
            </a:r>
            <a:r>
              <a:rPr lang="en-US" sz="2400" b="1" dirty="0" smtClean="0"/>
              <a:t>2011 </a:t>
            </a:r>
            <a:r>
              <a:rPr lang="en-US" sz="2400" b="1" dirty="0"/>
              <a:t>ICMA Classified Media Innovation </a:t>
            </a:r>
            <a:r>
              <a:rPr lang="en-US" sz="2400" b="1" dirty="0" smtClean="0"/>
              <a:t>Award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Category: “Show me the money”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tr-T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97003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Q </a:t>
            </a:r>
            <a:r>
              <a:rPr lang="en-US" sz="2400" dirty="0" smtClean="0"/>
              <a:t>&amp; </a:t>
            </a:r>
            <a:r>
              <a:rPr lang="en-US" sz="2400" dirty="0" smtClean="0"/>
              <a:t>A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burak.ertas@sahibinden.com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sahibinden.com</a:t>
            </a:r>
            <a:r>
              <a:rPr lang="en-US" dirty="0" smtClean="0"/>
              <a:t> in a (tiny)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0652"/>
            <a:ext cx="8229600" cy="1634938"/>
          </a:xfrm>
        </p:spPr>
        <p:txBody>
          <a:bodyPr/>
          <a:lstStyle/>
          <a:p>
            <a:r>
              <a:rPr lang="en-US" sz="2000" dirty="0" smtClean="0"/>
              <a:t>Largest classifieds &amp; marketplace website in Turkey</a:t>
            </a:r>
          </a:p>
          <a:p>
            <a:r>
              <a:rPr lang="en-US" sz="2000" dirty="0" smtClean="0"/>
              <a:t>#1 in Turkey* with over 2 bio monthly pageviews</a:t>
            </a:r>
          </a:p>
          <a:p>
            <a:r>
              <a:rPr lang="en-US" sz="2000" dirty="0" smtClean="0"/>
              <a:t>20+ </a:t>
            </a:r>
            <a:r>
              <a:rPr lang="en-US" sz="2000" dirty="0" err="1" smtClean="0"/>
              <a:t>mio</a:t>
            </a:r>
            <a:r>
              <a:rPr lang="en-US" sz="2000" dirty="0" smtClean="0"/>
              <a:t> unique </a:t>
            </a:r>
            <a:r>
              <a:rPr lang="en-US" sz="2000" dirty="0" smtClean="0"/>
              <a:t>visitors </a:t>
            </a:r>
            <a:r>
              <a:rPr lang="en-US" sz="2000" dirty="0" smtClean="0"/>
              <a:t>making 60+ </a:t>
            </a:r>
            <a:r>
              <a:rPr lang="en-US" sz="2000" dirty="0" err="1" smtClean="0"/>
              <a:t>mio</a:t>
            </a:r>
            <a:r>
              <a:rPr lang="en-US" sz="2000" dirty="0" smtClean="0"/>
              <a:t> visits monthly</a:t>
            </a:r>
          </a:p>
          <a:p>
            <a:r>
              <a:rPr lang="en-US" sz="2000" dirty="0" smtClean="0"/>
              <a:t>18 minutes average time per session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1231" y="6287417"/>
            <a:ext cx="2047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* IAB Turkey – March 2011</a:t>
            </a:r>
            <a:endParaRPr lang="en-US" sz="1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314"/>
            <a:ext cx="9144000" cy="331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Checklist to make money from free…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50" y="1774825"/>
            <a:ext cx="8686800" cy="4625975"/>
          </a:xfrm>
        </p:spPr>
        <p:txBody>
          <a:bodyPr/>
          <a:lstStyle/>
          <a:p>
            <a:r>
              <a:rPr lang="en-US" sz="3600" dirty="0" smtClean="0"/>
              <a:t>Traffic is a must… and we all know it </a:t>
            </a:r>
            <a:r>
              <a:rPr lang="en-US" sz="3600" dirty="0" smtClean="0">
                <a:sym typeface="Wingdings"/>
              </a:rPr>
              <a:t>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Use </a:t>
            </a:r>
            <a:r>
              <a:rPr lang="en-US" sz="3600" b="1" dirty="0" smtClean="0"/>
              <a:t>touch points</a:t>
            </a:r>
            <a:r>
              <a:rPr lang="en-US" sz="3600" dirty="0" smtClean="0"/>
              <a:t>…</a:t>
            </a:r>
          </a:p>
          <a:p>
            <a:pPr lvl="1"/>
            <a:r>
              <a:rPr lang="en-US" sz="3600" dirty="0"/>
              <a:t>a</a:t>
            </a:r>
            <a:r>
              <a:rPr lang="en-US" sz="3600" dirty="0" smtClean="0"/>
              <a:t>nd provide a </a:t>
            </a:r>
            <a:r>
              <a:rPr lang="en-US" sz="3600" b="1" dirty="0" smtClean="0"/>
              <a:t>compelling offer</a:t>
            </a:r>
            <a:r>
              <a:rPr lang="en-US" sz="3600" dirty="0" smtClean="0"/>
              <a:t>…</a:t>
            </a:r>
          </a:p>
          <a:p>
            <a:pPr lvl="2"/>
            <a:r>
              <a:rPr lang="en-US" sz="3600" dirty="0"/>
              <a:t>w</a:t>
            </a:r>
            <a:r>
              <a:rPr lang="en-US" sz="3600" dirty="0" smtClean="0"/>
              <a:t>ith a </a:t>
            </a:r>
            <a:r>
              <a:rPr lang="en-US" sz="3600" b="1" dirty="0" smtClean="0"/>
              <a:t>convenient method of payment</a:t>
            </a:r>
          </a:p>
          <a:p>
            <a:pPr lvl="3"/>
            <a:r>
              <a:rPr lang="en-US" sz="3600" dirty="0"/>
              <a:t>f</a:t>
            </a:r>
            <a:r>
              <a:rPr lang="en-US" sz="3600" dirty="0" smtClean="0"/>
              <a:t>or </a:t>
            </a:r>
            <a:r>
              <a:rPr lang="en-US" sz="3600" b="1" dirty="0" smtClean="0"/>
              <a:t>conversion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r>
              <a:rPr lang="en-US" sz="2000" dirty="0" smtClean="0"/>
              <a:t>2 bio pageviews monthly, 50K new ads daily!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4403" y="2888282"/>
            <a:ext cx="2175197" cy="1081435"/>
          </a:xfrm>
          <a:prstGeom prst="roundRect">
            <a:avLst/>
          </a:prstGeom>
          <a:ln>
            <a:noFill/>
          </a:ln>
          <a:effectLst>
            <a:outerShdw blurRad="266700" dist="88900" dir="288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Free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84401" y="2888282"/>
            <a:ext cx="2175197" cy="1081435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266700" dist="88900" dir="288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Traffic</a:t>
            </a:r>
            <a:endParaRPr lang="en-US" sz="3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247638" y="2895600"/>
            <a:ext cx="2175197" cy="108143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266700" dist="88900" dir="288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Conversion</a:t>
            </a:r>
            <a:endParaRPr lang="en-US" sz="3200" b="1" dirty="0"/>
          </a:p>
        </p:txBody>
      </p:sp>
      <p:sp>
        <p:nvSpPr>
          <p:cNvPr id="9" name="Right Arrow 8"/>
          <p:cNvSpPr/>
          <p:nvPr/>
        </p:nvSpPr>
        <p:spPr>
          <a:xfrm>
            <a:off x="3055334" y="3177503"/>
            <a:ext cx="339482" cy="50299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91200" y="3200400"/>
            <a:ext cx="339482" cy="50299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730"/>
            <a:ext cx="8229600" cy="4625975"/>
          </a:xfrm>
        </p:spPr>
        <p:txBody>
          <a:bodyPr/>
          <a:lstStyle/>
          <a:p>
            <a:r>
              <a:rPr lang="en-US" sz="2000" dirty="0" smtClean="0"/>
              <a:t>Search heavily used</a:t>
            </a:r>
          </a:p>
          <a:p>
            <a:r>
              <a:rPr lang="en-US" sz="2000" dirty="0" smtClean="0"/>
              <a:t>Results sorted according to posting date by default</a:t>
            </a:r>
            <a:endParaRPr lang="en-US" sz="2000" dirty="0"/>
          </a:p>
        </p:txBody>
      </p:sp>
      <p:pic>
        <p:nvPicPr>
          <p:cNvPr id="4" name="Picture 3" descr="Screen shot 2011-04-26 at 3.00.04 AM.png"/>
          <p:cNvPicPr>
            <a:picLocks noChangeAspect="1"/>
          </p:cNvPicPr>
          <p:nvPr/>
        </p:nvPicPr>
        <p:blipFill>
          <a:blip r:embed="rId2"/>
          <a:srcRect l="6463" t="14204" r="7735" b="8565"/>
          <a:stretch>
            <a:fillRect/>
          </a:stretch>
        </p:blipFill>
        <p:spPr>
          <a:xfrm>
            <a:off x="1390953" y="2914243"/>
            <a:ext cx="6362094" cy="3579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eft Arrow 4"/>
          <p:cNvSpPr/>
          <p:nvPr/>
        </p:nvSpPr>
        <p:spPr>
          <a:xfrm rot="16200000">
            <a:off x="6626170" y="4061669"/>
            <a:ext cx="641243" cy="641317"/>
          </a:xfrm>
          <a:prstGeom prst="leftArrow">
            <a:avLst/>
          </a:prstGeom>
          <a:effectLst>
            <a:outerShdw blurRad="39000" dist="63500" dir="2520000" rotWithShape="0">
              <a:srgbClr val="000000">
                <a:alpha val="68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Buyers are after new ads...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04-26 at 3.07.11 AM.png"/>
          <p:cNvPicPr>
            <a:picLocks noChangeAspect="1"/>
          </p:cNvPicPr>
          <p:nvPr/>
        </p:nvPicPr>
        <p:blipFill>
          <a:blip r:embed="rId2"/>
          <a:srcRect l="9625" t="14644" r="11172" b="8785"/>
          <a:stretch>
            <a:fillRect/>
          </a:stretch>
        </p:blipFill>
        <p:spPr>
          <a:xfrm>
            <a:off x="780651" y="1686044"/>
            <a:ext cx="7582698" cy="458173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240604">
            <a:off x="6299271" y="3326041"/>
            <a:ext cx="641243" cy="641317"/>
          </a:xfrm>
          <a:prstGeom prst="leftArrow">
            <a:avLst/>
          </a:prstGeom>
          <a:effectLst>
            <a:outerShdw blurRad="39000" dist="63500" dir="2520000" rotWithShape="0">
              <a:srgbClr val="000000">
                <a:alpha val="68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</a:t>
            </a:r>
            <a:r>
              <a:rPr lang="en-US" dirty="0" smtClean="0"/>
              <a:t>point: Ad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475"/>
            <a:ext cx="8229600" cy="4625975"/>
          </a:xfrm>
        </p:spPr>
        <p:txBody>
          <a:bodyPr/>
          <a:lstStyle/>
          <a:p>
            <a:r>
              <a:rPr lang="en-US" sz="2000" dirty="0" smtClean="0"/>
              <a:t>20K ads updated daily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9900" t="12279" r="11310" b="12030"/>
          <a:stretch>
            <a:fillRect/>
          </a:stretch>
        </p:blipFill>
        <p:spPr>
          <a:xfrm>
            <a:off x="969723" y="2162871"/>
            <a:ext cx="7204554" cy="4325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347846" y="3679000"/>
            <a:ext cx="1814222" cy="1504887"/>
          </a:xfrm>
          <a:prstGeom prst="roundRect">
            <a:avLst/>
          </a:prstGeom>
          <a:noFill/>
          <a:ln w="889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2913"/>
          <a:stretch>
            <a:fillRect/>
          </a:stretch>
        </p:blipFill>
        <p:spPr>
          <a:xfrm>
            <a:off x="0" y="1480738"/>
            <a:ext cx="9144000" cy="480667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8309" y="3778739"/>
            <a:ext cx="2602692" cy="2194317"/>
          </a:xfrm>
          <a:solidFill>
            <a:srgbClr val="FF0000">
              <a:alpha val="46000"/>
            </a:srgbClr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Compelling offer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While updating the ad, we offer the possibility to renew the posting date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Targeted Offer 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6388804" y="3836837"/>
            <a:ext cx="2602692" cy="2136220"/>
          </a:xfrm>
          <a:prstGeom prst="rect">
            <a:avLst/>
          </a:prstGeom>
          <a:solidFill>
            <a:srgbClr val="FF0000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63525" lvl="0" indent="-144463" eaLnBrk="0" hangingPunct="0">
              <a:spcAft>
                <a:spcPts val="60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ＭＳ Ｐゴシック" charset="-128"/>
              </a:rPr>
              <a:t>The original posting date is reset</a:t>
            </a:r>
          </a:p>
          <a:p>
            <a:pPr marL="263525" lvl="0" indent="-144463" eaLnBrk="0" hangingPunct="0">
              <a:spcAft>
                <a:spcPts val="60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ＭＳ Ｐゴシック" charset="-128"/>
              </a:rPr>
              <a:t>Still remains in respective favorites lists </a:t>
            </a:r>
          </a:p>
          <a:p>
            <a:pPr marL="263525" lvl="0" indent="-144463" eaLnBrk="0" hangingPunct="0">
              <a:spcAft>
                <a:spcPts val="600"/>
              </a:spcAft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ＭＳ Ｐゴシック" charset="-128"/>
              </a:rPr>
              <a:t>view count is protected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Convenience: Mobile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974"/>
            <a:ext cx="9184041" cy="5740025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138309" y="3432925"/>
            <a:ext cx="2602692" cy="2263481"/>
          </a:xfrm>
          <a:prstGeom prst="rect">
            <a:avLst/>
          </a:prstGeom>
          <a:solidFill>
            <a:srgbClr val="FF0000">
              <a:alpha val="46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12713" lvl="0" indent="6350" eaLnBrk="0" hangingPunct="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ＭＳ Ｐゴシック" charset="-128"/>
              </a:rPr>
              <a:t>We offer the convenient option of mobile payment for increased conversion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21755</TotalTime>
  <Words>334</Words>
  <Application>Microsoft Macintosh PowerPoint</Application>
  <PresentationFormat>On-screen Show (4:3)</PresentationFormat>
  <Paragraphs>61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Making Money From Free “Güncelim” Case  ICMA Meeting – April 2011  Burak Ertaş CEO, sahibinden.com</vt:lpstr>
      <vt:lpstr>sahibinden.com in a (tiny) nutshell</vt:lpstr>
      <vt:lpstr>Checklist to make money from free…</vt:lpstr>
      <vt:lpstr>Traffic!</vt:lpstr>
      <vt:lpstr>Traffic!</vt:lpstr>
      <vt:lpstr>Buyers are after new ads... </vt:lpstr>
      <vt:lpstr>Touch point: Ad Update</vt:lpstr>
      <vt:lpstr>Targeted Offer </vt:lpstr>
      <vt:lpstr>Convenience: Mobile Payment</vt:lpstr>
      <vt:lpstr>Mobile Payment Option</vt:lpstr>
      <vt:lpstr>Mobile Payment Option</vt:lpstr>
      <vt:lpstr>Results. Delivered.</vt:lpstr>
      <vt:lpstr>Rule Based Marketing is Key</vt:lpstr>
      <vt:lpstr>Results</vt:lpstr>
      <vt:lpstr>Checklist to make money from free…</vt:lpstr>
      <vt:lpstr>“Güncelim”  Shortlisted: 2011 ICMA Classified Media Innovation Award  Category: “Show me the money”    </vt:lpstr>
      <vt:lpstr>Thank you !  Q &amp; A  burak.ertas@sahibinden.com</vt:lpstr>
    </vt:vector>
  </TitlesOfParts>
  <Manager/>
  <Company>sahibinden.com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sahibinden.com in a nutshell</dc:title>
  <dc:subject>English Information about sahibinden.com</dc:subject>
  <dc:creator>Emre Ersahin</dc:creator>
  <cp:keywords/>
  <dc:description/>
  <cp:lastModifiedBy>Burak Ertas</cp:lastModifiedBy>
  <cp:revision>1614</cp:revision>
  <dcterms:created xsi:type="dcterms:W3CDTF">2011-04-27T12:54:54Z</dcterms:created>
  <dcterms:modified xsi:type="dcterms:W3CDTF">2011-04-28T05:33:14Z</dcterms:modified>
  <cp:category/>
</cp:coreProperties>
</file>