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3" r:id="rId3"/>
    <p:sldId id="257" r:id="rId4"/>
    <p:sldId id="272" r:id="rId5"/>
    <p:sldId id="259" r:id="rId6"/>
    <p:sldId id="271" r:id="rId7"/>
    <p:sldId id="258" r:id="rId8"/>
    <p:sldId id="260" r:id="rId9"/>
    <p:sldId id="264" r:id="rId10"/>
    <p:sldId id="262" r:id="rId11"/>
    <p:sldId id="261" r:id="rId12"/>
    <p:sldId id="263" r:id="rId13"/>
    <p:sldId id="265" r:id="rId14"/>
    <p:sldId id="269" r:id="rId15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B0E6"/>
    <a:srgbClr val="00418F"/>
    <a:srgbClr val="28B6FF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150" d="100"/>
          <a:sy n="150" d="100"/>
        </p:scale>
        <p:origin x="-1152" y="-344"/>
      </p:cViewPr>
      <p:guideLst>
        <p:guide orient="horz" pos="635"/>
        <p:guide pos="2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C8DDD9-080A-E14A-A913-B19D273992DE}" type="doc">
      <dgm:prSet loTypeId="urn:microsoft.com/office/officeart/2005/8/layout/pyramid1" loCatId="" qsTypeId="urn:microsoft.com/office/officeart/2005/8/quickstyle/simple4" qsCatId="simple" csTypeId="urn:microsoft.com/office/officeart/2005/8/colors/accent1_2" csCatId="accent1" phldr="1"/>
      <dgm:spPr/>
    </dgm:pt>
    <dgm:pt modelId="{C7CB718E-EF74-8649-9ED0-732BE96FF5B5}">
      <dgm:prSet phldrT="[Text]"/>
      <dgm:spPr>
        <a:solidFill>
          <a:srgbClr val="00418F"/>
        </a:solidFill>
        <a:effectLst/>
      </dgm:spPr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9CE56E44-555D-0742-8993-231F2997A998}" type="parTrans" cxnId="{1EB7749F-8ABC-8145-B1B5-DD2625D0BE53}">
      <dgm:prSet/>
      <dgm:spPr/>
      <dgm:t>
        <a:bodyPr/>
        <a:lstStyle/>
        <a:p>
          <a:endParaRPr lang="de-DE"/>
        </a:p>
      </dgm:t>
    </dgm:pt>
    <dgm:pt modelId="{535E432A-DABE-2248-91E8-C8834262B8EC}" type="sibTrans" cxnId="{1EB7749F-8ABC-8145-B1B5-DD2625D0BE53}">
      <dgm:prSet/>
      <dgm:spPr/>
      <dgm:t>
        <a:bodyPr/>
        <a:lstStyle/>
        <a:p>
          <a:endParaRPr lang="de-DE"/>
        </a:p>
      </dgm:t>
    </dgm:pt>
    <dgm:pt modelId="{CD6B70CF-0626-7449-A4D4-4468B5A002BB}">
      <dgm:prSet phldrT="[Text]"/>
      <dgm:spPr>
        <a:solidFill>
          <a:srgbClr val="00418F">
            <a:alpha val="80000"/>
          </a:srgbClr>
        </a:solidFill>
        <a:effectLst/>
      </dgm:spPr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49A5257C-8A5C-344C-9362-156D548FC991}" type="parTrans" cxnId="{4299396B-4C28-7748-AE8A-65BBEB1E787C}">
      <dgm:prSet/>
      <dgm:spPr/>
      <dgm:t>
        <a:bodyPr/>
        <a:lstStyle/>
        <a:p>
          <a:endParaRPr lang="de-DE"/>
        </a:p>
      </dgm:t>
    </dgm:pt>
    <dgm:pt modelId="{2FDD764B-BCF0-2840-AAD1-B4B358DAB991}" type="sibTrans" cxnId="{4299396B-4C28-7748-AE8A-65BBEB1E787C}">
      <dgm:prSet/>
      <dgm:spPr/>
      <dgm:t>
        <a:bodyPr/>
        <a:lstStyle/>
        <a:p>
          <a:endParaRPr lang="de-DE"/>
        </a:p>
      </dgm:t>
    </dgm:pt>
    <dgm:pt modelId="{B5DA7F27-2ABB-E54F-BE85-DDE5F3EB5B1F}">
      <dgm:prSet phldrT="[Text]"/>
      <dgm:spPr>
        <a:solidFill>
          <a:srgbClr val="00418F">
            <a:alpha val="60000"/>
          </a:srgbClr>
        </a:solidFill>
        <a:effectLst/>
      </dgm:spPr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9A1EA511-B7F5-504E-A759-B3B54C47C0C8}" type="parTrans" cxnId="{D93DE609-B1E4-2B46-A7F6-BEC75276163D}">
      <dgm:prSet/>
      <dgm:spPr/>
      <dgm:t>
        <a:bodyPr/>
        <a:lstStyle/>
        <a:p>
          <a:endParaRPr lang="de-DE"/>
        </a:p>
      </dgm:t>
    </dgm:pt>
    <dgm:pt modelId="{A3C39334-16C4-F449-8C7A-68DA6581F99F}" type="sibTrans" cxnId="{D93DE609-B1E4-2B46-A7F6-BEC75276163D}">
      <dgm:prSet/>
      <dgm:spPr/>
      <dgm:t>
        <a:bodyPr/>
        <a:lstStyle/>
        <a:p>
          <a:endParaRPr lang="de-DE"/>
        </a:p>
      </dgm:t>
    </dgm:pt>
    <dgm:pt modelId="{B72F34D2-A132-B84A-9B23-C1A0E44BC70E}">
      <dgm:prSet phldrT="[Text]"/>
      <dgm:spPr>
        <a:solidFill>
          <a:srgbClr val="00418F">
            <a:alpha val="40000"/>
          </a:srgbClr>
        </a:solidFill>
        <a:effectLst/>
      </dgm:spPr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43DFA9B9-2DC4-A343-9C5D-196FE61475AF}" type="parTrans" cxnId="{EFF51620-9D84-494A-BBDE-74FE8C2AB9B9}">
      <dgm:prSet/>
      <dgm:spPr/>
      <dgm:t>
        <a:bodyPr/>
        <a:lstStyle/>
        <a:p>
          <a:endParaRPr lang="de-DE"/>
        </a:p>
      </dgm:t>
    </dgm:pt>
    <dgm:pt modelId="{46E1B28F-DD08-DA42-A8F1-CDB7B160DA9E}" type="sibTrans" cxnId="{EFF51620-9D84-494A-BBDE-74FE8C2AB9B9}">
      <dgm:prSet/>
      <dgm:spPr/>
      <dgm:t>
        <a:bodyPr/>
        <a:lstStyle/>
        <a:p>
          <a:endParaRPr lang="de-DE"/>
        </a:p>
      </dgm:t>
    </dgm:pt>
    <dgm:pt modelId="{79B8A7B0-E9FD-0D46-8DE6-EECD8709B43F}">
      <dgm:prSet phldrT="[Text]"/>
      <dgm:spPr>
        <a:solidFill>
          <a:srgbClr val="00418F">
            <a:alpha val="20000"/>
          </a:srgbClr>
        </a:solidFill>
        <a:effectLst/>
      </dgm:spPr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C4447098-23FA-D343-86AF-422BCE57FD7D}" type="parTrans" cxnId="{D6A8E3BB-0149-F84D-B33C-CAF2D9BDE15B}">
      <dgm:prSet/>
      <dgm:spPr/>
      <dgm:t>
        <a:bodyPr/>
        <a:lstStyle/>
        <a:p>
          <a:endParaRPr lang="de-DE"/>
        </a:p>
      </dgm:t>
    </dgm:pt>
    <dgm:pt modelId="{323391CB-D38D-4940-BB8F-28B02F4912DD}" type="sibTrans" cxnId="{D6A8E3BB-0149-F84D-B33C-CAF2D9BDE15B}">
      <dgm:prSet/>
      <dgm:spPr/>
      <dgm:t>
        <a:bodyPr/>
        <a:lstStyle/>
        <a:p>
          <a:endParaRPr lang="de-DE"/>
        </a:p>
      </dgm:t>
    </dgm:pt>
    <dgm:pt modelId="{B315630B-5D74-E84A-B607-7544FB08277D}" type="pres">
      <dgm:prSet presAssocID="{70C8DDD9-080A-E14A-A913-B19D273992DE}" presName="Name0" presStyleCnt="0">
        <dgm:presLayoutVars>
          <dgm:dir/>
          <dgm:animLvl val="lvl"/>
          <dgm:resizeHandles val="exact"/>
        </dgm:presLayoutVars>
      </dgm:prSet>
      <dgm:spPr/>
    </dgm:pt>
    <dgm:pt modelId="{30195526-476F-014B-BAED-AD45F6831B04}" type="pres">
      <dgm:prSet presAssocID="{C7CB718E-EF74-8649-9ED0-732BE96FF5B5}" presName="Name8" presStyleCnt="0"/>
      <dgm:spPr/>
    </dgm:pt>
    <dgm:pt modelId="{4BC71ACD-73B5-3345-8D26-18150FFEA294}" type="pres">
      <dgm:prSet presAssocID="{C7CB718E-EF74-8649-9ED0-732BE96FF5B5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347ED5A-92B6-F14E-8168-892EFA6D6FD1}" type="pres">
      <dgm:prSet presAssocID="{C7CB718E-EF74-8649-9ED0-732BE96FF5B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41E8FC5-991A-CD47-9325-7D805E97710F}" type="pres">
      <dgm:prSet presAssocID="{CD6B70CF-0626-7449-A4D4-4468B5A002BB}" presName="Name8" presStyleCnt="0"/>
      <dgm:spPr/>
    </dgm:pt>
    <dgm:pt modelId="{8ADB2525-8E58-D044-AD3A-182DB8F8439A}" type="pres">
      <dgm:prSet presAssocID="{CD6B70CF-0626-7449-A4D4-4468B5A002BB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BF355E4-8FBC-234F-906D-476B16F3D3C2}" type="pres">
      <dgm:prSet presAssocID="{CD6B70CF-0626-7449-A4D4-4468B5A002B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92EEFC8-866B-C349-8E63-BF2C86D92723}" type="pres">
      <dgm:prSet presAssocID="{B5DA7F27-2ABB-E54F-BE85-DDE5F3EB5B1F}" presName="Name8" presStyleCnt="0"/>
      <dgm:spPr/>
    </dgm:pt>
    <dgm:pt modelId="{666DBBD9-D766-8A48-8AD8-D2B3D8BEB134}" type="pres">
      <dgm:prSet presAssocID="{B5DA7F27-2ABB-E54F-BE85-DDE5F3EB5B1F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A636DD9-0080-1643-A192-C355FEB6A690}" type="pres">
      <dgm:prSet presAssocID="{B5DA7F27-2ABB-E54F-BE85-DDE5F3EB5B1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43EF939-02EB-1D4A-8C0B-B52F05EFFCD9}" type="pres">
      <dgm:prSet presAssocID="{B72F34D2-A132-B84A-9B23-C1A0E44BC70E}" presName="Name8" presStyleCnt="0"/>
      <dgm:spPr/>
    </dgm:pt>
    <dgm:pt modelId="{6B7FC53D-31E8-5D43-9710-B8B55307672B}" type="pres">
      <dgm:prSet presAssocID="{B72F34D2-A132-B84A-9B23-C1A0E44BC70E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90C8324-6F2E-D94B-BC12-FA7863900D53}" type="pres">
      <dgm:prSet presAssocID="{B72F34D2-A132-B84A-9B23-C1A0E44BC70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505DFBE-71C8-DF4F-B15E-5944D5AF46FC}" type="pres">
      <dgm:prSet presAssocID="{79B8A7B0-E9FD-0D46-8DE6-EECD8709B43F}" presName="Name8" presStyleCnt="0"/>
      <dgm:spPr/>
    </dgm:pt>
    <dgm:pt modelId="{4E02E377-3D0B-B040-B580-DF0E36A7306D}" type="pres">
      <dgm:prSet presAssocID="{79B8A7B0-E9FD-0D46-8DE6-EECD8709B43F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E9A8807-61FF-8C41-B226-2EA6F123EB7F}" type="pres">
      <dgm:prSet presAssocID="{79B8A7B0-E9FD-0D46-8DE6-EECD8709B43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FF51620-9D84-494A-BBDE-74FE8C2AB9B9}" srcId="{70C8DDD9-080A-E14A-A913-B19D273992DE}" destId="{B72F34D2-A132-B84A-9B23-C1A0E44BC70E}" srcOrd="3" destOrd="0" parTransId="{43DFA9B9-2DC4-A343-9C5D-196FE61475AF}" sibTransId="{46E1B28F-DD08-DA42-A8F1-CDB7B160DA9E}"/>
    <dgm:cxn modelId="{AC1B273B-6B92-8646-A688-0D8F7AFA43B8}" type="presOf" srcId="{C7CB718E-EF74-8649-9ED0-732BE96FF5B5}" destId="{4BC71ACD-73B5-3345-8D26-18150FFEA294}" srcOrd="0" destOrd="0" presId="urn:microsoft.com/office/officeart/2005/8/layout/pyramid1"/>
    <dgm:cxn modelId="{61C5D29B-DA01-F24F-A120-7DC3DCCACC3F}" type="presOf" srcId="{B72F34D2-A132-B84A-9B23-C1A0E44BC70E}" destId="{6B7FC53D-31E8-5D43-9710-B8B55307672B}" srcOrd="0" destOrd="0" presId="urn:microsoft.com/office/officeart/2005/8/layout/pyramid1"/>
    <dgm:cxn modelId="{510C28AA-B59C-B64F-A723-4AC95A770433}" type="presOf" srcId="{79B8A7B0-E9FD-0D46-8DE6-EECD8709B43F}" destId="{4E02E377-3D0B-B040-B580-DF0E36A7306D}" srcOrd="0" destOrd="0" presId="urn:microsoft.com/office/officeart/2005/8/layout/pyramid1"/>
    <dgm:cxn modelId="{A1A24ACE-5A9C-A841-90D8-6CCC583E4D16}" type="presOf" srcId="{C7CB718E-EF74-8649-9ED0-732BE96FF5B5}" destId="{1347ED5A-92B6-F14E-8168-892EFA6D6FD1}" srcOrd="1" destOrd="0" presId="urn:microsoft.com/office/officeart/2005/8/layout/pyramid1"/>
    <dgm:cxn modelId="{2E5F22F8-7876-3E42-8F29-E7DF9F21D001}" type="presOf" srcId="{70C8DDD9-080A-E14A-A913-B19D273992DE}" destId="{B315630B-5D74-E84A-B607-7544FB08277D}" srcOrd="0" destOrd="0" presId="urn:microsoft.com/office/officeart/2005/8/layout/pyramid1"/>
    <dgm:cxn modelId="{9D99D9EE-9B47-0E4D-B215-29431C1FECE8}" type="presOf" srcId="{B5DA7F27-2ABB-E54F-BE85-DDE5F3EB5B1F}" destId="{5A636DD9-0080-1643-A192-C355FEB6A690}" srcOrd="1" destOrd="0" presId="urn:microsoft.com/office/officeart/2005/8/layout/pyramid1"/>
    <dgm:cxn modelId="{37ABFCF1-F5C6-5240-AD35-579B277B682B}" type="presOf" srcId="{79B8A7B0-E9FD-0D46-8DE6-EECD8709B43F}" destId="{4E9A8807-61FF-8C41-B226-2EA6F123EB7F}" srcOrd="1" destOrd="0" presId="urn:microsoft.com/office/officeart/2005/8/layout/pyramid1"/>
    <dgm:cxn modelId="{52860876-054B-B945-B343-775AE7827E36}" type="presOf" srcId="{CD6B70CF-0626-7449-A4D4-4468B5A002BB}" destId="{8ADB2525-8E58-D044-AD3A-182DB8F8439A}" srcOrd="0" destOrd="0" presId="urn:microsoft.com/office/officeart/2005/8/layout/pyramid1"/>
    <dgm:cxn modelId="{10D162F5-9851-D343-ABF5-F318F7491B5C}" type="presOf" srcId="{B72F34D2-A132-B84A-9B23-C1A0E44BC70E}" destId="{D90C8324-6F2E-D94B-BC12-FA7863900D53}" srcOrd="1" destOrd="0" presId="urn:microsoft.com/office/officeart/2005/8/layout/pyramid1"/>
    <dgm:cxn modelId="{D6A8E3BB-0149-F84D-B33C-CAF2D9BDE15B}" srcId="{70C8DDD9-080A-E14A-A913-B19D273992DE}" destId="{79B8A7B0-E9FD-0D46-8DE6-EECD8709B43F}" srcOrd="4" destOrd="0" parTransId="{C4447098-23FA-D343-86AF-422BCE57FD7D}" sibTransId="{323391CB-D38D-4940-BB8F-28B02F4912DD}"/>
    <dgm:cxn modelId="{B942A74C-40E1-0042-9D5B-B5478828FAA7}" type="presOf" srcId="{CD6B70CF-0626-7449-A4D4-4468B5A002BB}" destId="{4BF355E4-8FBC-234F-906D-476B16F3D3C2}" srcOrd="1" destOrd="0" presId="urn:microsoft.com/office/officeart/2005/8/layout/pyramid1"/>
    <dgm:cxn modelId="{1EB7749F-8ABC-8145-B1B5-DD2625D0BE53}" srcId="{70C8DDD9-080A-E14A-A913-B19D273992DE}" destId="{C7CB718E-EF74-8649-9ED0-732BE96FF5B5}" srcOrd="0" destOrd="0" parTransId="{9CE56E44-555D-0742-8993-231F2997A998}" sibTransId="{535E432A-DABE-2248-91E8-C8834262B8EC}"/>
    <dgm:cxn modelId="{4299396B-4C28-7748-AE8A-65BBEB1E787C}" srcId="{70C8DDD9-080A-E14A-A913-B19D273992DE}" destId="{CD6B70CF-0626-7449-A4D4-4468B5A002BB}" srcOrd="1" destOrd="0" parTransId="{49A5257C-8A5C-344C-9362-156D548FC991}" sibTransId="{2FDD764B-BCF0-2840-AAD1-B4B358DAB991}"/>
    <dgm:cxn modelId="{D93DE609-B1E4-2B46-A7F6-BEC75276163D}" srcId="{70C8DDD9-080A-E14A-A913-B19D273992DE}" destId="{B5DA7F27-2ABB-E54F-BE85-DDE5F3EB5B1F}" srcOrd="2" destOrd="0" parTransId="{9A1EA511-B7F5-504E-A759-B3B54C47C0C8}" sibTransId="{A3C39334-16C4-F449-8C7A-68DA6581F99F}"/>
    <dgm:cxn modelId="{D97D69C6-E675-824E-968D-0F14EB665B27}" type="presOf" srcId="{B5DA7F27-2ABB-E54F-BE85-DDE5F3EB5B1F}" destId="{666DBBD9-D766-8A48-8AD8-D2B3D8BEB134}" srcOrd="0" destOrd="0" presId="urn:microsoft.com/office/officeart/2005/8/layout/pyramid1"/>
    <dgm:cxn modelId="{2083A556-6485-A946-91FA-72EE42DBA21C}" type="presParOf" srcId="{B315630B-5D74-E84A-B607-7544FB08277D}" destId="{30195526-476F-014B-BAED-AD45F6831B04}" srcOrd="0" destOrd="0" presId="urn:microsoft.com/office/officeart/2005/8/layout/pyramid1"/>
    <dgm:cxn modelId="{86AEADE9-D0BE-9B4E-A84E-B9589D436EB4}" type="presParOf" srcId="{30195526-476F-014B-BAED-AD45F6831B04}" destId="{4BC71ACD-73B5-3345-8D26-18150FFEA294}" srcOrd="0" destOrd="0" presId="urn:microsoft.com/office/officeart/2005/8/layout/pyramid1"/>
    <dgm:cxn modelId="{4F045A4B-B0C7-054F-ACCF-ADBC0EADA8EC}" type="presParOf" srcId="{30195526-476F-014B-BAED-AD45F6831B04}" destId="{1347ED5A-92B6-F14E-8168-892EFA6D6FD1}" srcOrd="1" destOrd="0" presId="urn:microsoft.com/office/officeart/2005/8/layout/pyramid1"/>
    <dgm:cxn modelId="{63866032-745E-964F-B629-827E6260D996}" type="presParOf" srcId="{B315630B-5D74-E84A-B607-7544FB08277D}" destId="{E41E8FC5-991A-CD47-9325-7D805E97710F}" srcOrd="1" destOrd="0" presId="urn:microsoft.com/office/officeart/2005/8/layout/pyramid1"/>
    <dgm:cxn modelId="{7E85BA69-8D53-4547-9468-9BA71201DB51}" type="presParOf" srcId="{E41E8FC5-991A-CD47-9325-7D805E97710F}" destId="{8ADB2525-8E58-D044-AD3A-182DB8F8439A}" srcOrd="0" destOrd="0" presId="urn:microsoft.com/office/officeart/2005/8/layout/pyramid1"/>
    <dgm:cxn modelId="{87F314FE-B769-1E4E-ADC0-A42A3A84F44D}" type="presParOf" srcId="{E41E8FC5-991A-CD47-9325-7D805E97710F}" destId="{4BF355E4-8FBC-234F-906D-476B16F3D3C2}" srcOrd="1" destOrd="0" presId="urn:microsoft.com/office/officeart/2005/8/layout/pyramid1"/>
    <dgm:cxn modelId="{AFB0EF6B-0E38-9542-97CB-E2115747AF87}" type="presParOf" srcId="{B315630B-5D74-E84A-B607-7544FB08277D}" destId="{092EEFC8-866B-C349-8E63-BF2C86D92723}" srcOrd="2" destOrd="0" presId="urn:microsoft.com/office/officeart/2005/8/layout/pyramid1"/>
    <dgm:cxn modelId="{A72FF94E-45E9-F84C-9019-960F30C9A4F4}" type="presParOf" srcId="{092EEFC8-866B-C349-8E63-BF2C86D92723}" destId="{666DBBD9-D766-8A48-8AD8-D2B3D8BEB134}" srcOrd="0" destOrd="0" presId="urn:microsoft.com/office/officeart/2005/8/layout/pyramid1"/>
    <dgm:cxn modelId="{2A105A8F-1F77-7142-ACB1-6DB1905AA9DF}" type="presParOf" srcId="{092EEFC8-866B-C349-8E63-BF2C86D92723}" destId="{5A636DD9-0080-1643-A192-C355FEB6A690}" srcOrd="1" destOrd="0" presId="urn:microsoft.com/office/officeart/2005/8/layout/pyramid1"/>
    <dgm:cxn modelId="{9CEFBB21-6C31-2F4E-86F4-04D4A87F8295}" type="presParOf" srcId="{B315630B-5D74-E84A-B607-7544FB08277D}" destId="{643EF939-02EB-1D4A-8C0B-B52F05EFFCD9}" srcOrd="3" destOrd="0" presId="urn:microsoft.com/office/officeart/2005/8/layout/pyramid1"/>
    <dgm:cxn modelId="{194CF42C-D81A-6943-9F61-EFC2C204BFD4}" type="presParOf" srcId="{643EF939-02EB-1D4A-8C0B-B52F05EFFCD9}" destId="{6B7FC53D-31E8-5D43-9710-B8B55307672B}" srcOrd="0" destOrd="0" presId="urn:microsoft.com/office/officeart/2005/8/layout/pyramid1"/>
    <dgm:cxn modelId="{4300AC9F-F1BA-4243-8821-BC7F0DCD6FC3}" type="presParOf" srcId="{643EF939-02EB-1D4A-8C0B-B52F05EFFCD9}" destId="{D90C8324-6F2E-D94B-BC12-FA7863900D53}" srcOrd="1" destOrd="0" presId="urn:microsoft.com/office/officeart/2005/8/layout/pyramid1"/>
    <dgm:cxn modelId="{9538F144-B411-8140-A513-58B8D5B886A9}" type="presParOf" srcId="{B315630B-5D74-E84A-B607-7544FB08277D}" destId="{2505DFBE-71C8-DF4F-B15E-5944D5AF46FC}" srcOrd="4" destOrd="0" presId="urn:microsoft.com/office/officeart/2005/8/layout/pyramid1"/>
    <dgm:cxn modelId="{158C67A6-1AA7-8846-AFAA-270E435B6B51}" type="presParOf" srcId="{2505DFBE-71C8-DF4F-B15E-5944D5AF46FC}" destId="{4E02E377-3D0B-B040-B580-DF0E36A7306D}" srcOrd="0" destOrd="0" presId="urn:microsoft.com/office/officeart/2005/8/layout/pyramid1"/>
    <dgm:cxn modelId="{7E81591F-F589-4B47-8F16-7620F92B859E}" type="presParOf" srcId="{2505DFBE-71C8-DF4F-B15E-5944D5AF46FC}" destId="{4E9A8807-61FF-8C41-B226-2EA6F123EB7F}" srcOrd="1" destOrd="0" presId="urn:microsoft.com/office/officeart/2005/8/layout/pyramid1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71ACD-73B5-3345-8D26-18150FFEA294}">
      <dsp:nvSpPr>
        <dsp:cNvPr id="0" name=""/>
        <dsp:cNvSpPr/>
      </dsp:nvSpPr>
      <dsp:spPr>
        <a:xfrm>
          <a:off x="1114213" y="0"/>
          <a:ext cx="557106" cy="670454"/>
        </a:xfrm>
        <a:prstGeom prst="trapezoid">
          <a:avLst>
            <a:gd name="adj" fmla="val 50000"/>
          </a:avLst>
        </a:prstGeom>
        <a:solidFill>
          <a:srgbClr val="00418F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000" kern="1200" dirty="0" smtClean="0"/>
            <a:t> </a:t>
          </a:r>
          <a:endParaRPr lang="de-DE" sz="4000" kern="1200" dirty="0"/>
        </a:p>
      </dsp:txBody>
      <dsp:txXfrm>
        <a:off x="1114213" y="0"/>
        <a:ext cx="557106" cy="670454"/>
      </dsp:txXfrm>
    </dsp:sp>
    <dsp:sp modelId="{8ADB2525-8E58-D044-AD3A-182DB8F8439A}">
      <dsp:nvSpPr>
        <dsp:cNvPr id="0" name=""/>
        <dsp:cNvSpPr/>
      </dsp:nvSpPr>
      <dsp:spPr>
        <a:xfrm>
          <a:off x="835660" y="670454"/>
          <a:ext cx="1114213" cy="670454"/>
        </a:xfrm>
        <a:prstGeom prst="trapezoid">
          <a:avLst>
            <a:gd name="adj" fmla="val 41547"/>
          </a:avLst>
        </a:prstGeom>
        <a:solidFill>
          <a:srgbClr val="00418F">
            <a:alpha val="8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000" kern="1200" dirty="0" smtClean="0"/>
            <a:t> </a:t>
          </a:r>
          <a:endParaRPr lang="de-DE" sz="4000" kern="1200" dirty="0"/>
        </a:p>
      </dsp:txBody>
      <dsp:txXfrm>
        <a:off x="1030647" y="670454"/>
        <a:ext cx="724238" cy="670454"/>
      </dsp:txXfrm>
    </dsp:sp>
    <dsp:sp modelId="{666DBBD9-D766-8A48-8AD8-D2B3D8BEB134}">
      <dsp:nvSpPr>
        <dsp:cNvPr id="0" name=""/>
        <dsp:cNvSpPr/>
      </dsp:nvSpPr>
      <dsp:spPr>
        <a:xfrm>
          <a:off x="557106" y="1340909"/>
          <a:ext cx="1671320" cy="670454"/>
        </a:xfrm>
        <a:prstGeom prst="trapezoid">
          <a:avLst>
            <a:gd name="adj" fmla="val 41547"/>
          </a:avLst>
        </a:prstGeom>
        <a:solidFill>
          <a:srgbClr val="00418F">
            <a:alpha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000" kern="1200" dirty="0" smtClean="0"/>
            <a:t> </a:t>
          </a:r>
          <a:endParaRPr lang="de-DE" sz="4000" kern="1200" dirty="0"/>
        </a:p>
      </dsp:txBody>
      <dsp:txXfrm>
        <a:off x="849587" y="1340909"/>
        <a:ext cx="1086358" cy="670454"/>
      </dsp:txXfrm>
    </dsp:sp>
    <dsp:sp modelId="{6B7FC53D-31E8-5D43-9710-B8B55307672B}">
      <dsp:nvSpPr>
        <dsp:cNvPr id="0" name=""/>
        <dsp:cNvSpPr/>
      </dsp:nvSpPr>
      <dsp:spPr>
        <a:xfrm>
          <a:off x="278553" y="2011363"/>
          <a:ext cx="2228427" cy="670454"/>
        </a:xfrm>
        <a:prstGeom prst="trapezoid">
          <a:avLst>
            <a:gd name="adj" fmla="val 41547"/>
          </a:avLst>
        </a:prstGeom>
        <a:solidFill>
          <a:srgbClr val="00418F">
            <a:alpha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000" kern="1200" dirty="0" smtClean="0"/>
            <a:t> </a:t>
          </a:r>
          <a:endParaRPr lang="de-DE" sz="4000" kern="1200" dirty="0"/>
        </a:p>
      </dsp:txBody>
      <dsp:txXfrm>
        <a:off x="668528" y="2011363"/>
        <a:ext cx="1448477" cy="670454"/>
      </dsp:txXfrm>
    </dsp:sp>
    <dsp:sp modelId="{4E02E377-3D0B-B040-B580-DF0E36A7306D}">
      <dsp:nvSpPr>
        <dsp:cNvPr id="0" name=""/>
        <dsp:cNvSpPr/>
      </dsp:nvSpPr>
      <dsp:spPr>
        <a:xfrm>
          <a:off x="0" y="2681818"/>
          <a:ext cx="2785534" cy="670454"/>
        </a:xfrm>
        <a:prstGeom prst="trapezoid">
          <a:avLst>
            <a:gd name="adj" fmla="val 41547"/>
          </a:avLst>
        </a:prstGeom>
        <a:solidFill>
          <a:srgbClr val="00418F">
            <a:alpha val="2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000" kern="1200" dirty="0" smtClean="0"/>
            <a:t> </a:t>
          </a:r>
          <a:endParaRPr lang="de-DE" sz="4000" kern="1200" dirty="0"/>
        </a:p>
      </dsp:txBody>
      <dsp:txXfrm>
        <a:off x="487468" y="2681818"/>
        <a:ext cx="1810597" cy="670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CB2-56D3-FC4D-9BF7-FA5013F85493}" type="datetimeFigureOut">
              <a:rPr lang="de-DE" smtClean="0"/>
              <a:t>10/17/16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E215-1945-0245-BDD1-2E3317446E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964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CB2-56D3-FC4D-9BF7-FA5013F85493}" type="datetimeFigureOut">
              <a:rPr lang="de-DE" smtClean="0"/>
              <a:t>10/17/16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E215-1945-0245-BDD1-2E3317446E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5535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CB2-56D3-FC4D-9BF7-FA5013F85493}" type="datetimeFigureOut">
              <a:rPr lang="de-DE" smtClean="0"/>
              <a:t>10/17/16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E215-1945-0245-BDD1-2E3317446E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2325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CB2-56D3-FC4D-9BF7-FA5013F85493}" type="datetimeFigureOut">
              <a:rPr lang="de-DE" smtClean="0"/>
              <a:t>10/17/16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E215-1945-0245-BDD1-2E3317446E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0131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CB2-56D3-FC4D-9BF7-FA5013F85493}" type="datetimeFigureOut">
              <a:rPr lang="de-DE" smtClean="0"/>
              <a:t>10/17/16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E215-1945-0245-BDD1-2E3317446E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7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CB2-56D3-FC4D-9BF7-FA5013F85493}" type="datetimeFigureOut">
              <a:rPr lang="de-DE" smtClean="0"/>
              <a:t>10/17/16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E215-1945-0245-BDD1-2E3317446E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6723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CB2-56D3-FC4D-9BF7-FA5013F85493}" type="datetimeFigureOut">
              <a:rPr lang="de-DE" smtClean="0"/>
              <a:t>10/17/16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E215-1945-0245-BDD1-2E3317446E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8888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CB2-56D3-FC4D-9BF7-FA5013F85493}" type="datetimeFigureOut">
              <a:rPr lang="de-DE" smtClean="0"/>
              <a:t>10/17/16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E215-1945-0245-BDD1-2E3317446E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2309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CB2-56D3-FC4D-9BF7-FA5013F85493}" type="datetimeFigureOut">
              <a:rPr lang="de-DE" smtClean="0"/>
              <a:t>10/17/16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E215-1945-0245-BDD1-2E3317446E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352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CB2-56D3-FC4D-9BF7-FA5013F85493}" type="datetimeFigureOut">
              <a:rPr lang="de-DE" smtClean="0"/>
              <a:t>10/17/16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E215-1945-0245-BDD1-2E3317446E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000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CB2-56D3-FC4D-9BF7-FA5013F85493}" type="datetimeFigureOut">
              <a:rPr lang="de-DE" smtClean="0"/>
              <a:t>10/17/16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E215-1945-0245-BDD1-2E3317446E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974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4CCB2-56D3-FC4D-9BF7-FA5013F85493}" type="datetimeFigureOut">
              <a:rPr lang="de-DE" smtClean="0"/>
              <a:t>10/17/16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8E215-1945-0245-BDD1-2E3317446E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790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B0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80255" y="999400"/>
            <a:ext cx="7772400" cy="1863532"/>
          </a:xfrm>
        </p:spPr>
        <p:txBody>
          <a:bodyPr>
            <a:normAutofit/>
          </a:bodyPr>
          <a:lstStyle/>
          <a:p>
            <a:pPr algn="l"/>
            <a:r>
              <a:rPr lang="de-DE" sz="3200" dirty="0" smtClean="0">
                <a:solidFill>
                  <a:schemeClr val="bg1"/>
                </a:solidFill>
                <a:latin typeface="Roboto Light"/>
                <a:cs typeface="Roboto Light"/>
              </a:rPr>
              <a:t>THE </a:t>
            </a:r>
            <a:br>
              <a:rPr lang="de-DE" sz="3200" dirty="0" smtClean="0">
                <a:solidFill>
                  <a:schemeClr val="bg1"/>
                </a:solidFill>
                <a:latin typeface="Roboto Light"/>
                <a:cs typeface="Roboto Light"/>
              </a:rPr>
            </a:br>
            <a:r>
              <a:rPr lang="de-DE" sz="3200" dirty="0" smtClean="0">
                <a:solidFill>
                  <a:schemeClr val="bg1"/>
                </a:solidFill>
                <a:latin typeface="Roboto Light"/>
                <a:cs typeface="Roboto Light"/>
              </a:rPr>
              <a:t>PROGRAMMATIC</a:t>
            </a:r>
            <a:br>
              <a:rPr lang="de-DE" sz="3200" dirty="0" smtClean="0">
                <a:solidFill>
                  <a:schemeClr val="bg1"/>
                </a:solidFill>
                <a:latin typeface="Roboto Light"/>
                <a:cs typeface="Roboto Light"/>
              </a:rPr>
            </a:br>
            <a:r>
              <a:rPr lang="de-DE" sz="3200" dirty="0" smtClean="0">
                <a:solidFill>
                  <a:schemeClr val="bg1"/>
                </a:solidFill>
                <a:latin typeface="Roboto Light"/>
                <a:cs typeface="Roboto Light"/>
              </a:rPr>
              <a:t>PLAYBOOK*</a:t>
            </a:r>
            <a:endParaRPr lang="de-DE" sz="3200" dirty="0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72914" y="1069246"/>
            <a:ext cx="4091745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472914" y="4062727"/>
            <a:ext cx="4091745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472914" y="4140353"/>
            <a:ext cx="399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FFFFFF"/>
                </a:solidFill>
                <a:latin typeface="Roboto Light"/>
                <a:cs typeface="Roboto Light"/>
              </a:rPr>
              <a:t>*MOSTLY BUZZWORD-FREE!</a:t>
            </a:r>
          </a:p>
          <a:p>
            <a:r>
              <a:rPr lang="de-DE" sz="1000" dirty="0" smtClean="0">
                <a:solidFill>
                  <a:srgbClr val="FFFFFF"/>
                </a:solidFill>
                <a:latin typeface="Roboto Light"/>
                <a:cs typeface="Roboto Light"/>
              </a:rPr>
              <a:t>MADE WITH </a:t>
            </a:r>
            <a:r>
              <a:rPr lang="de-DE" sz="1000" dirty="0" smtClean="0">
                <a:solidFill>
                  <a:srgbClr val="FF0000"/>
                </a:solidFill>
                <a:latin typeface="Roboto Light"/>
                <a:cs typeface="Roboto Light"/>
              </a:rPr>
              <a:t>♥</a:t>
            </a:r>
            <a:r>
              <a:rPr lang="de-DE" sz="1000" dirty="0" smtClean="0">
                <a:solidFill>
                  <a:srgbClr val="FFFFFF"/>
                </a:solidFill>
                <a:latin typeface="Roboto Light"/>
                <a:cs typeface="Roboto Light"/>
              </a:rPr>
              <a:t> BY FREDERIC HANSEN</a:t>
            </a:r>
            <a:endParaRPr lang="de-DE" sz="1000" dirty="0">
              <a:solidFill>
                <a:srgbClr val="FFFFFF"/>
              </a:solidFill>
              <a:latin typeface="Roboto Light"/>
              <a:cs typeface="Roboto Light"/>
            </a:endParaRPr>
          </a:p>
        </p:txBody>
      </p:sp>
      <p:pic>
        <p:nvPicPr>
          <p:cNvPr id="17" name="Bild 16" descr="Unbenannt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708" y="1069246"/>
            <a:ext cx="3511120" cy="296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98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73074" y="205979"/>
            <a:ext cx="8213725" cy="556021"/>
          </a:xfrm>
        </p:spPr>
        <p:txBody>
          <a:bodyPr>
            <a:normAutofit/>
          </a:bodyPr>
          <a:lstStyle/>
          <a:p>
            <a:pPr algn="l"/>
            <a:r>
              <a:rPr lang="de-DE" sz="2400" dirty="0" smtClean="0">
                <a:solidFill>
                  <a:srgbClr val="28B6FF"/>
                </a:solidFill>
                <a:latin typeface="Roboto Medium"/>
                <a:cs typeface="Roboto Medium"/>
              </a:rPr>
              <a:t>PLAY #4	SEGMENT YOUR INVENTORY</a:t>
            </a:r>
            <a:endParaRPr lang="de-DE" sz="2400" dirty="0">
              <a:solidFill>
                <a:srgbClr val="28B6FF"/>
              </a:solidFill>
              <a:latin typeface="Roboto Medium"/>
              <a:cs typeface="Roboto Medium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5667" y="762000"/>
            <a:ext cx="5613400" cy="0"/>
          </a:xfrm>
          <a:prstGeom prst="line">
            <a:avLst/>
          </a:prstGeom>
          <a:ln>
            <a:solidFill>
              <a:srgbClr val="28B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094133" y="4690533"/>
            <a:ext cx="592666" cy="0"/>
          </a:xfrm>
          <a:prstGeom prst="line">
            <a:avLst/>
          </a:prstGeom>
          <a:ln>
            <a:solidFill>
              <a:srgbClr val="28B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8094133" y="4715930"/>
            <a:ext cx="592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28B6FF"/>
                </a:solidFill>
                <a:latin typeface="Roboto Medium"/>
                <a:cs typeface="Roboto Medium"/>
              </a:rPr>
              <a:t>9</a:t>
            </a:r>
            <a:endParaRPr lang="de-DE" sz="1200" dirty="0">
              <a:solidFill>
                <a:srgbClr val="28B6FF"/>
              </a:solidFill>
              <a:latin typeface="Roboto Medium"/>
              <a:cs typeface="Roboto Medium"/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482601" y="3522140"/>
            <a:ext cx="237067" cy="237067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761997" y="3454403"/>
            <a:ext cx="7433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Segment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your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inventory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by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performance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(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Viewability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&amp; CTR)</a:t>
            </a:r>
            <a:endParaRPr lang="de-DE" sz="1600" dirty="0">
              <a:solidFill>
                <a:schemeClr val="bg1">
                  <a:lumMod val="50000"/>
                </a:schemeClr>
              </a:solidFill>
              <a:latin typeface="Roboto Light"/>
              <a:cs typeface="Roboto Light"/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482601" y="3911492"/>
            <a:ext cx="237067" cy="237067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761996" y="3843755"/>
            <a:ext cx="8001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Set individual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floor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prices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for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your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top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buyers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per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category</a:t>
            </a:r>
            <a:endParaRPr lang="de-DE" sz="1600" dirty="0">
              <a:solidFill>
                <a:schemeClr val="bg1">
                  <a:lumMod val="50000"/>
                </a:schemeClr>
              </a:solidFill>
              <a:latin typeface="Roboto Light"/>
              <a:cs typeface="Roboto Light"/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482602" y="4300846"/>
            <a:ext cx="237067" cy="237067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761997" y="4233109"/>
            <a:ext cx="80010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Block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your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top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buyers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from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non-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converting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ad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placements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such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as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a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footer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integration</a:t>
            </a:r>
            <a:endParaRPr lang="de-DE" sz="1600" dirty="0" smtClean="0">
              <a:solidFill>
                <a:schemeClr val="bg1">
                  <a:lumMod val="50000"/>
                </a:schemeClr>
              </a:solidFill>
              <a:latin typeface="Roboto Light"/>
              <a:cs typeface="Roboto Light"/>
            </a:endParaRPr>
          </a:p>
          <a:p>
            <a:endParaRPr lang="de-DE" sz="1600" dirty="0">
              <a:solidFill>
                <a:schemeClr val="bg1">
                  <a:lumMod val="50000"/>
                </a:schemeClr>
              </a:solidFill>
              <a:latin typeface="Roboto Light"/>
              <a:cs typeface="Roboto Light"/>
            </a:endParaRPr>
          </a:p>
        </p:txBody>
      </p:sp>
      <p:pic>
        <p:nvPicPr>
          <p:cNvPr id="15" name="Bild 14" descr="Unbenannt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1" y="3522140"/>
            <a:ext cx="254000" cy="203200"/>
          </a:xfrm>
          <a:prstGeom prst="rect">
            <a:avLst/>
          </a:prstGeom>
        </p:spPr>
      </p:pic>
      <p:pic>
        <p:nvPicPr>
          <p:cNvPr id="17" name="Bild 16" descr="Unbenannt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1" y="3911492"/>
            <a:ext cx="254000" cy="203200"/>
          </a:xfrm>
          <a:prstGeom prst="rect">
            <a:avLst/>
          </a:prstGeom>
        </p:spPr>
      </p:pic>
      <p:pic>
        <p:nvPicPr>
          <p:cNvPr id="18" name="Bild 17" descr="Unbenannt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1" y="4292148"/>
            <a:ext cx="254000" cy="203200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380998" y="3132783"/>
            <a:ext cx="646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Roboto Medium"/>
                <a:cs typeface="Roboto Medium"/>
              </a:rPr>
              <a:t>KEY TAKEAWAYS</a:t>
            </a:r>
            <a:endParaRPr lang="de-DE" sz="1200" dirty="0">
              <a:solidFill>
                <a:schemeClr val="bg1">
                  <a:lumMod val="50000"/>
                </a:schemeClr>
              </a:solidFill>
              <a:latin typeface="Roboto Medium"/>
              <a:cs typeface="Roboto Medium"/>
            </a:endParaRPr>
          </a:p>
        </p:txBody>
      </p:sp>
      <p:pic>
        <p:nvPicPr>
          <p:cNvPr id="5" name="Bild 4" descr="Screen Shot 2016-10-17 at 5.20.49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69"/>
          <a:stretch/>
        </p:blipFill>
        <p:spPr>
          <a:xfrm>
            <a:off x="5600702" y="1193808"/>
            <a:ext cx="3543298" cy="1585926"/>
          </a:xfrm>
          <a:prstGeom prst="rect">
            <a:avLst/>
          </a:prstGeom>
        </p:spPr>
      </p:pic>
      <p:sp>
        <p:nvSpPr>
          <p:cNvPr id="21" name="Rechteck 20"/>
          <p:cNvSpPr/>
          <p:nvPr/>
        </p:nvSpPr>
        <p:spPr>
          <a:xfrm>
            <a:off x="482595" y="1380082"/>
            <a:ext cx="1473205" cy="524916"/>
          </a:xfrm>
          <a:prstGeom prst="rect">
            <a:avLst/>
          </a:prstGeom>
          <a:solidFill>
            <a:schemeClr val="tx2">
              <a:lumMod val="60000"/>
              <a:lumOff val="40000"/>
              <a:alpha val="1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482595" y="2057398"/>
            <a:ext cx="1473205" cy="524916"/>
          </a:xfrm>
          <a:prstGeom prst="rect">
            <a:avLst/>
          </a:prstGeom>
          <a:solidFill>
            <a:srgbClr val="FF6600">
              <a:alpha val="10000"/>
            </a:srgbClr>
          </a:solidFill>
          <a:ln w="12700">
            <a:solidFill>
              <a:srgbClr val="FF66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>
            <a:off x="439207" y="1346195"/>
            <a:ext cx="14827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 Medium"/>
                <a:cs typeface="Roboto Medium"/>
              </a:rPr>
              <a:t>Cars_Top</a:t>
            </a:r>
            <a:endParaRPr lang="de-DE" sz="1100" dirty="0" smtClean="0">
              <a:solidFill>
                <a:schemeClr val="tx2">
                  <a:lumMod val="60000"/>
                  <a:lumOff val="40000"/>
                </a:schemeClr>
              </a:solidFill>
              <a:latin typeface="Roboto Medium"/>
              <a:cs typeface="Roboto Medium"/>
            </a:endParaRPr>
          </a:p>
          <a:p>
            <a:r>
              <a:rPr lang="de-DE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 Light"/>
                <a:cs typeface="Roboto Light"/>
              </a:rPr>
              <a:t>Viewability</a:t>
            </a:r>
            <a:r>
              <a:rPr lang="de-DE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 Light"/>
                <a:cs typeface="Roboto Light"/>
              </a:rPr>
              <a:t>: 72.21%</a:t>
            </a:r>
          </a:p>
          <a:p>
            <a:r>
              <a:rPr lang="de-DE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 Light"/>
                <a:cs typeface="Roboto Light"/>
              </a:rPr>
              <a:t>CTR: 1.21%</a:t>
            </a:r>
            <a:endParaRPr lang="de-DE" sz="1100" dirty="0">
              <a:solidFill>
                <a:schemeClr val="tx2">
                  <a:lumMod val="60000"/>
                  <a:lumOff val="40000"/>
                </a:schemeClr>
              </a:solidFill>
              <a:latin typeface="Roboto Light"/>
              <a:cs typeface="Roboto Light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440267" y="2023525"/>
            <a:ext cx="14827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 smtClean="0">
                <a:solidFill>
                  <a:srgbClr val="FF6600"/>
                </a:solidFill>
                <a:latin typeface="Roboto Medium"/>
                <a:cs typeface="Roboto Medium"/>
              </a:rPr>
              <a:t>Cars_Bottom</a:t>
            </a:r>
            <a:endParaRPr lang="de-DE" sz="1100" dirty="0" smtClean="0">
              <a:solidFill>
                <a:srgbClr val="FF6600"/>
              </a:solidFill>
              <a:latin typeface="Roboto Medium"/>
              <a:cs typeface="Roboto Medium"/>
            </a:endParaRPr>
          </a:p>
          <a:p>
            <a:r>
              <a:rPr lang="de-DE" sz="1100" dirty="0" err="1" smtClean="0">
                <a:solidFill>
                  <a:srgbClr val="FF6600"/>
                </a:solidFill>
                <a:latin typeface="Roboto Light"/>
                <a:cs typeface="Roboto Light"/>
              </a:rPr>
              <a:t>Viewability</a:t>
            </a:r>
            <a:r>
              <a:rPr lang="de-DE" sz="1100" dirty="0" smtClean="0">
                <a:solidFill>
                  <a:srgbClr val="FF6600"/>
                </a:solidFill>
                <a:latin typeface="Roboto Light"/>
                <a:cs typeface="Roboto Light"/>
              </a:rPr>
              <a:t>: 21.29%</a:t>
            </a:r>
          </a:p>
          <a:p>
            <a:r>
              <a:rPr lang="de-DE" sz="1100" dirty="0" smtClean="0">
                <a:solidFill>
                  <a:srgbClr val="FF6600"/>
                </a:solidFill>
                <a:latin typeface="Roboto Light"/>
                <a:cs typeface="Roboto Light"/>
              </a:rPr>
              <a:t>CTR: 0.04%</a:t>
            </a:r>
            <a:endParaRPr lang="de-DE" sz="1100" dirty="0">
              <a:solidFill>
                <a:srgbClr val="FF6600"/>
              </a:solidFill>
              <a:latin typeface="Roboto Light"/>
              <a:cs typeface="Roboto Light"/>
            </a:endParaRPr>
          </a:p>
        </p:txBody>
      </p:sp>
      <p:pic>
        <p:nvPicPr>
          <p:cNvPr id="25" name="Bild 24" descr="Screen Shot 2016-10-17 at 5.36.2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867" y="1282966"/>
            <a:ext cx="2523066" cy="1399970"/>
          </a:xfrm>
          <a:prstGeom prst="rect">
            <a:avLst/>
          </a:prstGeom>
        </p:spPr>
      </p:pic>
      <p:sp>
        <p:nvSpPr>
          <p:cNvPr id="27" name="Eingebuchteter Richtungspfeil 26"/>
          <p:cNvSpPr/>
          <p:nvPr/>
        </p:nvSpPr>
        <p:spPr>
          <a:xfrm>
            <a:off x="2226734" y="1820337"/>
            <a:ext cx="160866" cy="330198"/>
          </a:xfrm>
          <a:prstGeom prst="chevron">
            <a:avLst/>
          </a:prstGeom>
          <a:noFill/>
          <a:ln w="12700">
            <a:solidFill>
              <a:srgbClr val="28B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8" name="Eingebuchteter Richtungspfeil 27"/>
          <p:cNvSpPr/>
          <p:nvPr/>
        </p:nvSpPr>
        <p:spPr>
          <a:xfrm>
            <a:off x="5317068" y="1820337"/>
            <a:ext cx="160866" cy="330198"/>
          </a:xfrm>
          <a:prstGeom prst="chevron">
            <a:avLst/>
          </a:prstGeom>
          <a:noFill/>
          <a:ln w="12700">
            <a:solidFill>
              <a:srgbClr val="28B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628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73074" y="205979"/>
            <a:ext cx="8213725" cy="556021"/>
          </a:xfrm>
        </p:spPr>
        <p:txBody>
          <a:bodyPr>
            <a:normAutofit/>
          </a:bodyPr>
          <a:lstStyle/>
          <a:p>
            <a:pPr algn="l"/>
            <a:r>
              <a:rPr lang="de-DE" sz="2400" dirty="0" smtClean="0">
                <a:solidFill>
                  <a:srgbClr val="28B6FF"/>
                </a:solidFill>
                <a:latin typeface="Roboto Medium"/>
                <a:cs typeface="Roboto Medium"/>
              </a:rPr>
              <a:t>PLAY #5	UTILIZE NATIVE ADS</a:t>
            </a:r>
            <a:endParaRPr lang="de-DE" sz="2400" dirty="0">
              <a:solidFill>
                <a:srgbClr val="28B6FF"/>
              </a:solidFill>
              <a:latin typeface="Roboto Medium"/>
              <a:cs typeface="Roboto Medium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5667" y="762000"/>
            <a:ext cx="4470400" cy="0"/>
          </a:xfrm>
          <a:prstGeom prst="line">
            <a:avLst/>
          </a:prstGeom>
          <a:ln>
            <a:solidFill>
              <a:srgbClr val="28B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094133" y="4690533"/>
            <a:ext cx="592666" cy="0"/>
          </a:xfrm>
          <a:prstGeom prst="line">
            <a:avLst/>
          </a:prstGeom>
          <a:ln>
            <a:solidFill>
              <a:srgbClr val="28B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8094133" y="4715930"/>
            <a:ext cx="592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28B6FF"/>
                </a:solidFill>
                <a:latin typeface="Roboto Medium"/>
                <a:cs typeface="Roboto Medium"/>
              </a:rPr>
              <a:t>10</a:t>
            </a:r>
            <a:endParaRPr lang="de-DE" sz="1200" dirty="0">
              <a:solidFill>
                <a:srgbClr val="28B6FF"/>
              </a:solidFill>
              <a:latin typeface="Roboto Medium"/>
              <a:cs typeface="Roboto Medium"/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482601" y="3522140"/>
            <a:ext cx="237067" cy="237067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761997" y="3454403"/>
            <a:ext cx="7433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While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banner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ads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are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pre-rendered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, native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ads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are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rendered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in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your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ad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server</a:t>
            </a:r>
            <a:endParaRPr lang="de-DE" sz="1600" dirty="0">
              <a:solidFill>
                <a:schemeClr val="bg1">
                  <a:lumMod val="50000"/>
                </a:schemeClr>
              </a:solidFill>
              <a:latin typeface="Roboto Light"/>
              <a:cs typeface="Roboto Light"/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482601" y="3911492"/>
            <a:ext cx="237067" cy="237067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761996" y="3843755"/>
            <a:ext cx="8001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Advertisers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allocate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more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budgets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to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native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ads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which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increases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demand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and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CPMs</a:t>
            </a:r>
            <a:endParaRPr lang="de-DE" sz="1600" dirty="0">
              <a:solidFill>
                <a:schemeClr val="bg1">
                  <a:lumMod val="50000"/>
                </a:schemeClr>
              </a:solidFill>
              <a:latin typeface="Roboto Light"/>
              <a:cs typeface="Roboto Light"/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482602" y="4300846"/>
            <a:ext cx="237067" cy="237067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761997" y="4233109"/>
            <a:ext cx="80010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Native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ads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are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performing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better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for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advertisers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. As a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result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,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prices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will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increase</a:t>
            </a:r>
            <a:endParaRPr lang="de-DE" sz="1600" dirty="0" smtClean="0">
              <a:solidFill>
                <a:schemeClr val="bg1">
                  <a:lumMod val="50000"/>
                </a:schemeClr>
              </a:solidFill>
              <a:latin typeface="Roboto Light"/>
              <a:cs typeface="Roboto Light"/>
            </a:endParaRPr>
          </a:p>
          <a:p>
            <a:endParaRPr lang="de-DE" sz="1600" dirty="0">
              <a:solidFill>
                <a:schemeClr val="bg1">
                  <a:lumMod val="50000"/>
                </a:schemeClr>
              </a:solidFill>
              <a:latin typeface="Roboto Light"/>
              <a:cs typeface="Roboto Light"/>
            </a:endParaRPr>
          </a:p>
        </p:txBody>
      </p:sp>
      <p:pic>
        <p:nvPicPr>
          <p:cNvPr id="15" name="Bild 14" descr="Unbenannt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1" y="3522140"/>
            <a:ext cx="254000" cy="203200"/>
          </a:xfrm>
          <a:prstGeom prst="rect">
            <a:avLst/>
          </a:prstGeom>
        </p:spPr>
      </p:pic>
      <p:pic>
        <p:nvPicPr>
          <p:cNvPr id="17" name="Bild 16" descr="Unbenannt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1" y="3911492"/>
            <a:ext cx="254000" cy="203200"/>
          </a:xfrm>
          <a:prstGeom prst="rect">
            <a:avLst/>
          </a:prstGeom>
        </p:spPr>
      </p:pic>
      <p:pic>
        <p:nvPicPr>
          <p:cNvPr id="18" name="Bild 17" descr="Unbenannt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1" y="4292148"/>
            <a:ext cx="254000" cy="203200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380998" y="3132783"/>
            <a:ext cx="646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Roboto Medium"/>
                <a:cs typeface="Roboto Medium"/>
              </a:rPr>
              <a:t>KEY TAKEAWAYS</a:t>
            </a:r>
            <a:endParaRPr lang="de-DE" sz="1200" dirty="0">
              <a:solidFill>
                <a:schemeClr val="bg1">
                  <a:lumMod val="50000"/>
                </a:schemeClr>
              </a:solidFill>
              <a:latin typeface="Roboto Medium"/>
              <a:cs typeface="Roboto Medium"/>
            </a:endParaRPr>
          </a:p>
        </p:txBody>
      </p:sp>
      <p:pic>
        <p:nvPicPr>
          <p:cNvPr id="20" name="Bild 19" descr="Unbenannt-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1" y="1390027"/>
            <a:ext cx="6908798" cy="1211934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5407022" y="2601961"/>
            <a:ext cx="30141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rPr>
              <a:t>Source: Google</a:t>
            </a:r>
            <a:endParaRPr lang="de-DE" sz="800" dirty="0">
              <a:solidFill>
                <a:schemeClr val="tx1">
                  <a:lumMod val="50000"/>
                  <a:lumOff val="50000"/>
                </a:schemeClr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22662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73074" y="205979"/>
            <a:ext cx="8213725" cy="556021"/>
          </a:xfrm>
        </p:spPr>
        <p:txBody>
          <a:bodyPr>
            <a:normAutofit/>
          </a:bodyPr>
          <a:lstStyle/>
          <a:p>
            <a:pPr algn="l"/>
            <a:r>
              <a:rPr lang="de-DE" sz="2400" dirty="0" smtClean="0">
                <a:solidFill>
                  <a:srgbClr val="28B6FF"/>
                </a:solidFill>
                <a:latin typeface="Roboto Medium"/>
                <a:cs typeface="Roboto Medium"/>
              </a:rPr>
              <a:t>PLAY #6	LEVERAGE AUDIENCE DATA</a:t>
            </a:r>
            <a:endParaRPr lang="de-DE" sz="2400" dirty="0">
              <a:solidFill>
                <a:srgbClr val="28B6FF"/>
              </a:solidFill>
              <a:latin typeface="Roboto Medium"/>
              <a:cs typeface="Roboto Medium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5667" y="762000"/>
            <a:ext cx="5511800" cy="0"/>
          </a:xfrm>
          <a:prstGeom prst="line">
            <a:avLst/>
          </a:prstGeom>
          <a:ln>
            <a:solidFill>
              <a:srgbClr val="28B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094133" y="4690533"/>
            <a:ext cx="592666" cy="0"/>
          </a:xfrm>
          <a:prstGeom prst="line">
            <a:avLst/>
          </a:prstGeom>
          <a:ln>
            <a:solidFill>
              <a:srgbClr val="28B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8094133" y="4715930"/>
            <a:ext cx="592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28B6FF"/>
                </a:solidFill>
                <a:latin typeface="Roboto Medium"/>
                <a:cs typeface="Roboto Medium"/>
              </a:rPr>
              <a:t>11</a:t>
            </a:r>
            <a:endParaRPr lang="de-DE" sz="1200" dirty="0">
              <a:solidFill>
                <a:srgbClr val="28B6FF"/>
              </a:solidFill>
              <a:latin typeface="Roboto Medium"/>
              <a:cs typeface="Roboto Medium"/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482601" y="3522140"/>
            <a:ext cx="237067" cy="237067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761997" y="3454403"/>
            <a:ext cx="7433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DMPs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are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fairly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expensive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and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difficult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to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implement</a:t>
            </a:r>
            <a:endParaRPr lang="de-DE" sz="1600" dirty="0">
              <a:solidFill>
                <a:schemeClr val="bg1">
                  <a:lumMod val="50000"/>
                </a:schemeClr>
              </a:solidFill>
              <a:latin typeface="Roboto Light"/>
              <a:cs typeface="Roboto Light"/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482601" y="3911492"/>
            <a:ext cx="237067" cy="237067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761996" y="3843755"/>
            <a:ext cx="8001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If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you‘re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using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DFP,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ask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your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account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manager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to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get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whitelisted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for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DFP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Audience</a:t>
            </a:r>
            <a:endParaRPr lang="de-DE" sz="1600" dirty="0">
              <a:solidFill>
                <a:schemeClr val="bg1">
                  <a:lumMod val="50000"/>
                </a:schemeClr>
              </a:solidFill>
              <a:latin typeface="Roboto Light"/>
              <a:cs typeface="Roboto Light"/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482602" y="4300846"/>
            <a:ext cx="237067" cy="237067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761997" y="4233109"/>
            <a:ext cx="80010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Data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is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not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for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free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! Add $1.00 (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or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more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)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if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your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clients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want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to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make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use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of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your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data</a:t>
            </a:r>
            <a:endParaRPr lang="de-DE" sz="1600" dirty="0" smtClean="0">
              <a:solidFill>
                <a:schemeClr val="bg1">
                  <a:lumMod val="50000"/>
                </a:schemeClr>
              </a:solidFill>
              <a:latin typeface="Roboto Light"/>
              <a:cs typeface="Roboto Light"/>
            </a:endParaRPr>
          </a:p>
          <a:p>
            <a:endParaRPr lang="de-DE" sz="1600" dirty="0">
              <a:solidFill>
                <a:schemeClr val="bg1">
                  <a:lumMod val="50000"/>
                </a:schemeClr>
              </a:solidFill>
              <a:latin typeface="Roboto Light"/>
              <a:cs typeface="Roboto Light"/>
            </a:endParaRPr>
          </a:p>
        </p:txBody>
      </p:sp>
      <p:pic>
        <p:nvPicPr>
          <p:cNvPr id="15" name="Bild 14" descr="Unbenannt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1" y="3522140"/>
            <a:ext cx="254000" cy="203200"/>
          </a:xfrm>
          <a:prstGeom prst="rect">
            <a:avLst/>
          </a:prstGeom>
        </p:spPr>
      </p:pic>
      <p:pic>
        <p:nvPicPr>
          <p:cNvPr id="17" name="Bild 16" descr="Unbenannt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1" y="3911492"/>
            <a:ext cx="254000" cy="203200"/>
          </a:xfrm>
          <a:prstGeom prst="rect">
            <a:avLst/>
          </a:prstGeom>
        </p:spPr>
      </p:pic>
      <p:pic>
        <p:nvPicPr>
          <p:cNvPr id="18" name="Bild 17" descr="Unbenannt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1" y="4292148"/>
            <a:ext cx="254000" cy="203200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380998" y="3132783"/>
            <a:ext cx="646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Roboto Medium"/>
                <a:cs typeface="Roboto Medium"/>
              </a:rPr>
              <a:t>KEY TAKEAWAYS</a:t>
            </a:r>
            <a:endParaRPr lang="de-DE" sz="1200" dirty="0">
              <a:solidFill>
                <a:schemeClr val="bg1">
                  <a:lumMod val="50000"/>
                </a:schemeClr>
              </a:solidFill>
              <a:latin typeface="Roboto Medium"/>
              <a:cs typeface="Roboto Medium"/>
            </a:endParaRPr>
          </a:p>
        </p:txBody>
      </p:sp>
      <p:pic>
        <p:nvPicPr>
          <p:cNvPr id="4" name="Bild 3" descr="Screen Shot 2016-10-17 at 7.32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933" y="1122357"/>
            <a:ext cx="4470400" cy="1908710"/>
          </a:xfrm>
          <a:prstGeom prst="rect">
            <a:avLst/>
          </a:prstGeom>
        </p:spPr>
      </p:pic>
      <p:pic>
        <p:nvPicPr>
          <p:cNvPr id="20" name="Bild 19" descr="Screen Shot 2016-10-17 at 7.36.3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8" y="1208498"/>
            <a:ext cx="2819398" cy="184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18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73074" y="205979"/>
            <a:ext cx="8213725" cy="556021"/>
          </a:xfrm>
        </p:spPr>
        <p:txBody>
          <a:bodyPr>
            <a:normAutofit/>
          </a:bodyPr>
          <a:lstStyle/>
          <a:p>
            <a:pPr algn="l"/>
            <a:r>
              <a:rPr lang="de-DE" sz="2400" dirty="0" smtClean="0">
                <a:solidFill>
                  <a:srgbClr val="28B6FF"/>
                </a:solidFill>
                <a:latin typeface="Roboto Medium"/>
                <a:cs typeface="Roboto Medium"/>
              </a:rPr>
              <a:t>PLAY #7	STAY INFORMED</a:t>
            </a:r>
            <a:endParaRPr lang="de-DE" sz="2400" dirty="0">
              <a:solidFill>
                <a:srgbClr val="28B6FF"/>
              </a:solidFill>
              <a:latin typeface="Roboto Medium"/>
              <a:cs typeface="Roboto Medium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5667" y="762000"/>
            <a:ext cx="3970866" cy="0"/>
          </a:xfrm>
          <a:prstGeom prst="line">
            <a:avLst/>
          </a:prstGeom>
          <a:ln>
            <a:solidFill>
              <a:srgbClr val="28B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094133" y="4690533"/>
            <a:ext cx="592666" cy="0"/>
          </a:xfrm>
          <a:prstGeom prst="line">
            <a:avLst/>
          </a:prstGeom>
          <a:ln>
            <a:solidFill>
              <a:srgbClr val="28B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8094133" y="4715930"/>
            <a:ext cx="592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28B6FF"/>
                </a:solidFill>
                <a:latin typeface="Roboto Medium"/>
                <a:cs typeface="Roboto Medium"/>
              </a:rPr>
              <a:t>12</a:t>
            </a:r>
            <a:endParaRPr lang="de-DE" sz="1200" dirty="0">
              <a:solidFill>
                <a:srgbClr val="28B6FF"/>
              </a:solidFill>
              <a:latin typeface="Roboto Medium"/>
              <a:cs typeface="Roboto Medium"/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482601" y="3522140"/>
            <a:ext cx="237067" cy="237067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761997" y="3454403"/>
            <a:ext cx="7433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Do not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put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all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your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eggs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in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one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basket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–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diversification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is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key</a:t>
            </a:r>
            <a:endParaRPr lang="de-DE" sz="1600" dirty="0">
              <a:solidFill>
                <a:schemeClr val="bg1">
                  <a:lumMod val="50000"/>
                </a:schemeClr>
              </a:solidFill>
              <a:latin typeface="Roboto Light"/>
              <a:cs typeface="Roboto Light"/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482601" y="3911492"/>
            <a:ext cx="237067" cy="237067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761996" y="3843755"/>
            <a:ext cx="8001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Some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buyers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and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sources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are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extremely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volatile,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monitor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them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frequently</a:t>
            </a:r>
            <a:endParaRPr lang="de-DE" sz="1600" dirty="0">
              <a:solidFill>
                <a:schemeClr val="bg1">
                  <a:lumMod val="50000"/>
                </a:schemeClr>
              </a:solidFill>
              <a:latin typeface="Roboto Light"/>
              <a:cs typeface="Roboto Light"/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482602" y="4300846"/>
            <a:ext cx="237067" cy="237067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761997" y="4233109"/>
            <a:ext cx="80010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Experiment!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If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one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does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not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work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,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tr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y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another</a:t>
            </a:r>
            <a:endParaRPr lang="de-DE" sz="1600" dirty="0" smtClean="0">
              <a:solidFill>
                <a:schemeClr val="bg1">
                  <a:lumMod val="50000"/>
                </a:schemeClr>
              </a:solidFill>
              <a:latin typeface="Roboto Light"/>
              <a:cs typeface="Roboto Light"/>
            </a:endParaRPr>
          </a:p>
          <a:p>
            <a:endParaRPr lang="de-DE" sz="1600" dirty="0">
              <a:solidFill>
                <a:schemeClr val="bg1">
                  <a:lumMod val="50000"/>
                </a:schemeClr>
              </a:solidFill>
              <a:latin typeface="Roboto Light"/>
              <a:cs typeface="Roboto Light"/>
            </a:endParaRPr>
          </a:p>
        </p:txBody>
      </p:sp>
      <p:pic>
        <p:nvPicPr>
          <p:cNvPr id="15" name="Bild 14" descr="Unbenannt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1" y="3522140"/>
            <a:ext cx="254000" cy="203200"/>
          </a:xfrm>
          <a:prstGeom prst="rect">
            <a:avLst/>
          </a:prstGeom>
        </p:spPr>
      </p:pic>
      <p:pic>
        <p:nvPicPr>
          <p:cNvPr id="17" name="Bild 16" descr="Unbenannt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1" y="3911492"/>
            <a:ext cx="254000" cy="203200"/>
          </a:xfrm>
          <a:prstGeom prst="rect">
            <a:avLst/>
          </a:prstGeom>
        </p:spPr>
      </p:pic>
      <p:pic>
        <p:nvPicPr>
          <p:cNvPr id="18" name="Bild 17" descr="Unbenannt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1" y="4292148"/>
            <a:ext cx="254000" cy="203200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380998" y="3132783"/>
            <a:ext cx="646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Roboto Medium"/>
                <a:cs typeface="Roboto Medium"/>
              </a:rPr>
              <a:t>KEY TAKEAWAYS</a:t>
            </a:r>
            <a:endParaRPr lang="de-DE" sz="1200" dirty="0">
              <a:solidFill>
                <a:schemeClr val="bg1">
                  <a:lumMod val="50000"/>
                </a:schemeClr>
              </a:solidFill>
              <a:latin typeface="Roboto Medium"/>
              <a:cs typeface="Roboto Medium"/>
            </a:endParaRPr>
          </a:p>
        </p:txBody>
      </p:sp>
      <p:pic>
        <p:nvPicPr>
          <p:cNvPr id="4" name="Bild 3" descr="yiel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999066"/>
            <a:ext cx="6544733" cy="2213660"/>
          </a:xfrm>
          <a:prstGeom prst="rect">
            <a:avLst/>
          </a:prstGeom>
        </p:spPr>
      </p:pic>
      <p:pic>
        <p:nvPicPr>
          <p:cNvPr id="23" name="Bild 22" descr="Screen Shot 2016-10-18 at 12.33.2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3443" y="1041931"/>
            <a:ext cx="6903032" cy="169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06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B0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80255" y="957065"/>
            <a:ext cx="7772400" cy="1625267"/>
          </a:xfrm>
        </p:spPr>
        <p:txBody>
          <a:bodyPr>
            <a:normAutofit/>
          </a:bodyPr>
          <a:lstStyle/>
          <a:p>
            <a:pPr algn="l"/>
            <a:r>
              <a:rPr lang="de-DE" sz="3200" dirty="0" smtClean="0">
                <a:solidFill>
                  <a:schemeClr val="bg1"/>
                </a:solidFill>
                <a:latin typeface="Roboto Light"/>
                <a:cs typeface="Roboto Light"/>
              </a:rPr>
              <a:t>TOUCHDOWN!</a:t>
            </a:r>
            <a:br>
              <a:rPr lang="de-DE" sz="3200" dirty="0" smtClean="0">
                <a:solidFill>
                  <a:schemeClr val="bg1"/>
                </a:solidFill>
                <a:latin typeface="Roboto Light"/>
                <a:cs typeface="Roboto Light"/>
              </a:rPr>
            </a:br>
            <a:r>
              <a:rPr lang="de-DE" sz="3200" dirty="0" smtClean="0">
                <a:solidFill>
                  <a:schemeClr val="bg1"/>
                </a:solidFill>
                <a:latin typeface="Roboto Light"/>
                <a:cs typeface="Roboto Light"/>
              </a:rPr>
              <a:t>THANK YOU!</a:t>
            </a:r>
            <a:endParaRPr lang="de-DE" sz="3200" dirty="0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72914" y="1069246"/>
            <a:ext cx="4091745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472914" y="4062727"/>
            <a:ext cx="4091745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el 1"/>
          <p:cNvSpPr txBox="1">
            <a:spLocks/>
          </p:cNvSpPr>
          <p:nvPr/>
        </p:nvSpPr>
        <p:spPr>
          <a:xfrm>
            <a:off x="480255" y="2951652"/>
            <a:ext cx="7772400" cy="133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>
                <a:solidFill>
                  <a:schemeClr val="bg1"/>
                </a:solidFill>
                <a:latin typeface="Roboto Light"/>
                <a:cs typeface="Roboto Light"/>
              </a:rPr>
              <a:t>SEND QUESTIONS AND FEEDBACK TO:</a:t>
            </a:r>
          </a:p>
          <a:p>
            <a:pPr algn="l"/>
            <a:r>
              <a:rPr lang="de-DE" sz="1600" dirty="0" smtClean="0">
                <a:solidFill>
                  <a:schemeClr val="bg1"/>
                </a:solidFill>
                <a:latin typeface="Roboto Light"/>
                <a:cs typeface="Roboto Light"/>
              </a:rPr>
              <a:t>FREDERIC@CLICK-PERFORMANCE.COM</a:t>
            </a:r>
          </a:p>
        </p:txBody>
      </p:sp>
      <p:pic>
        <p:nvPicPr>
          <p:cNvPr id="3" name="Bild 2" descr="Unbenannt-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00" y="1285178"/>
            <a:ext cx="2595033" cy="186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61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73074" y="205979"/>
            <a:ext cx="8213725" cy="556021"/>
          </a:xfrm>
        </p:spPr>
        <p:txBody>
          <a:bodyPr>
            <a:normAutofit/>
          </a:bodyPr>
          <a:lstStyle/>
          <a:p>
            <a:pPr algn="l"/>
            <a:r>
              <a:rPr lang="de-DE" sz="2400" dirty="0" smtClean="0">
                <a:solidFill>
                  <a:srgbClr val="28B6FF"/>
                </a:solidFill>
                <a:latin typeface="Roboto Medium"/>
                <a:cs typeface="Roboto Medium"/>
              </a:rPr>
              <a:t>PROGRAMMATIC DEFINED</a:t>
            </a:r>
            <a:endParaRPr lang="de-DE" sz="2400" dirty="0">
              <a:solidFill>
                <a:srgbClr val="28B6FF"/>
              </a:solidFill>
              <a:latin typeface="Roboto Medium"/>
              <a:cs typeface="Roboto Medium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5667" y="762000"/>
            <a:ext cx="3920066" cy="0"/>
          </a:xfrm>
          <a:prstGeom prst="line">
            <a:avLst/>
          </a:prstGeom>
          <a:ln>
            <a:solidFill>
              <a:srgbClr val="28B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094133" y="4690533"/>
            <a:ext cx="592666" cy="0"/>
          </a:xfrm>
          <a:prstGeom prst="line">
            <a:avLst/>
          </a:prstGeom>
          <a:ln>
            <a:solidFill>
              <a:srgbClr val="28B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8094133" y="4715930"/>
            <a:ext cx="592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28B6FF"/>
                </a:solidFill>
                <a:latin typeface="Roboto Medium"/>
                <a:cs typeface="Roboto Medium"/>
              </a:rPr>
              <a:t>1</a:t>
            </a:r>
            <a:endParaRPr lang="de-DE" sz="1200" dirty="0">
              <a:solidFill>
                <a:srgbClr val="28B6FF"/>
              </a:solidFill>
              <a:latin typeface="Roboto Medium"/>
              <a:cs typeface="Roboto Medium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65667" y="1008063"/>
            <a:ext cx="712999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2400" i="1" dirty="0" err="1" smtClean="0">
                <a:latin typeface="Roboto Light"/>
                <a:cs typeface="Roboto Light"/>
              </a:rPr>
              <a:t>Programmatic</a:t>
            </a:r>
            <a:r>
              <a:rPr lang="de-DE" sz="2400" i="1" dirty="0" smtClean="0">
                <a:latin typeface="Roboto Light"/>
                <a:cs typeface="Roboto Light"/>
              </a:rPr>
              <a:t> Advertising </a:t>
            </a:r>
            <a:r>
              <a:rPr lang="de-DE" sz="2400" i="1" dirty="0" err="1" smtClean="0">
                <a:latin typeface="Roboto Light"/>
                <a:cs typeface="Roboto Light"/>
              </a:rPr>
              <a:t>is</a:t>
            </a:r>
            <a:r>
              <a:rPr lang="de-DE" sz="2400" i="1" dirty="0" smtClean="0">
                <a:latin typeface="Roboto Light"/>
                <a:cs typeface="Roboto Light"/>
              </a:rPr>
              <a:t> </a:t>
            </a:r>
            <a:r>
              <a:rPr lang="de-DE" sz="2400" i="1" dirty="0" err="1" smtClean="0">
                <a:latin typeface="Roboto Light"/>
                <a:cs typeface="Roboto Light"/>
              </a:rPr>
              <a:t>machine-to-machine</a:t>
            </a:r>
            <a:r>
              <a:rPr lang="de-DE" sz="2400" i="1" dirty="0" smtClean="0">
                <a:latin typeface="Roboto Light"/>
                <a:cs typeface="Roboto Light"/>
              </a:rPr>
              <a:t> </a:t>
            </a:r>
            <a:r>
              <a:rPr lang="de-DE" sz="2400" i="1" dirty="0" err="1" smtClean="0">
                <a:latin typeface="Roboto Light"/>
                <a:cs typeface="Roboto Light"/>
              </a:rPr>
              <a:t>automation</a:t>
            </a:r>
            <a:r>
              <a:rPr lang="de-DE" sz="2400" i="1" dirty="0" smtClean="0">
                <a:latin typeface="Roboto Light"/>
                <a:cs typeface="Roboto Light"/>
              </a:rPr>
              <a:t> </a:t>
            </a:r>
            <a:r>
              <a:rPr lang="de-DE" sz="2400" i="1" dirty="0" err="1" smtClean="0">
                <a:latin typeface="Roboto Light"/>
                <a:cs typeface="Roboto Light"/>
              </a:rPr>
              <a:t>of</a:t>
            </a:r>
            <a:r>
              <a:rPr lang="de-DE" sz="2400" i="1" dirty="0" smtClean="0">
                <a:latin typeface="Roboto Light"/>
                <a:cs typeface="Roboto Light"/>
              </a:rPr>
              <a:t> </a:t>
            </a:r>
            <a:r>
              <a:rPr lang="de-DE" sz="2400" i="1" dirty="0" err="1" smtClean="0">
                <a:latin typeface="Roboto Light"/>
                <a:cs typeface="Roboto Light"/>
              </a:rPr>
              <a:t>advertising</a:t>
            </a:r>
            <a:r>
              <a:rPr lang="de-DE" sz="2400" i="1" dirty="0" smtClean="0">
                <a:latin typeface="Roboto Light"/>
                <a:cs typeface="Roboto Light"/>
              </a:rPr>
              <a:t> </a:t>
            </a:r>
            <a:r>
              <a:rPr lang="de-DE" sz="2400" i="1" dirty="0" err="1" smtClean="0">
                <a:latin typeface="Roboto Light"/>
                <a:cs typeface="Roboto Light"/>
              </a:rPr>
              <a:t>transactions</a:t>
            </a:r>
            <a:r>
              <a:rPr lang="de-DE" sz="2400" i="1" dirty="0" smtClean="0">
                <a:latin typeface="Roboto Light"/>
                <a:cs typeface="Roboto Light"/>
              </a:rPr>
              <a:t>. This </a:t>
            </a:r>
            <a:r>
              <a:rPr lang="de-DE" sz="2400" i="1" dirty="0" err="1" smtClean="0">
                <a:latin typeface="Roboto Light"/>
                <a:cs typeface="Roboto Light"/>
              </a:rPr>
              <a:t>typically</a:t>
            </a:r>
            <a:r>
              <a:rPr lang="de-DE" sz="2400" i="1" dirty="0" smtClean="0">
                <a:latin typeface="Roboto Light"/>
                <a:cs typeface="Roboto Light"/>
              </a:rPr>
              <a:t> </a:t>
            </a:r>
            <a:r>
              <a:rPr lang="de-DE" sz="2400" i="1" dirty="0" err="1" smtClean="0">
                <a:latin typeface="Roboto Light"/>
                <a:cs typeface="Roboto Light"/>
              </a:rPr>
              <a:t>involves</a:t>
            </a:r>
            <a:r>
              <a:rPr lang="de-DE" sz="2400" i="1" dirty="0" smtClean="0">
                <a:latin typeface="Roboto Light"/>
                <a:cs typeface="Roboto Light"/>
              </a:rPr>
              <a:t> </a:t>
            </a:r>
            <a:r>
              <a:rPr lang="de-DE" sz="2400" i="1" dirty="0" err="1" smtClean="0">
                <a:latin typeface="Roboto Light"/>
                <a:cs typeface="Roboto Light"/>
              </a:rPr>
              <a:t>machine-learning</a:t>
            </a:r>
            <a:r>
              <a:rPr lang="de-DE" sz="2400" i="1" dirty="0" smtClean="0">
                <a:latin typeface="Roboto Light"/>
                <a:cs typeface="Roboto Light"/>
              </a:rPr>
              <a:t> </a:t>
            </a:r>
            <a:r>
              <a:rPr lang="de-DE" sz="2400" i="1" dirty="0" err="1" smtClean="0">
                <a:latin typeface="Roboto Light"/>
                <a:cs typeface="Roboto Light"/>
              </a:rPr>
              <a:t>decisioning</a:t>
            </a:r>
            <a:r>
              <a:rPr lang="de-DE" sz="2400" i="1" dirty="0" smtClean="0">
                <a:latin typeface="Roboto Light"/>
                <a:cs typeface="Roboto Light"/>
              </a:rPr>
              <a:t> </a:t>
            </a:r>
            <a:r>
              <a:rPr lang="de-DE" sz="2400" i="1" dirty="0" err="1" smtClean="0">
                <a:latin typeface="Roboto Light"/>
                <a:cs typeface="Roboto Light"/>
              </a:rPr>
              <a:t>and</a:t>
            </a:r>
            <a:r>
              <a:rPr lang="de-DE" sz="2400" i="1" dirty="0" smtClean="0">
                <a:latin typeface="Roboto Light"/>
                <a:cs typeface="Roboto Light"/>
              </a:rPr>
              <a:t> </a:t>
            </a:r>
            <a:r>
              <a:rPr lang="de-DE" sz="2400" i="1" dirty="0" err="1" smtClean="0">
                <a:latin typeface="Roboto Light"/>
                <a:cs typeface="Roboto Light"/>
              </a:rPr>
              <a:t>both</a:t>
            </a:r>
            <a:r>
              <a:rPr lang="de-DE" sz="2400" i="1" dirty="0" smtClean="0">
                <a:latin typeface="Roboto Light"/>
                <a:cs typeface="Roboto Light"/>
              </a:rPr>
              <a:t> </a:t>
            </a:r>
            <a:r>
              <a:rPr lang="de-DE" sz="2400" i="1" dirty="0" err="1" smtClean="0">
                <a:latin typeface="Roboto Light"/>
                <a:cs typeface="Roboto Light"/>
              </a:rPr>
              <a:t>biddable</a:t>
            </a:r>
            <a:r>
              <a:rPr lang="de-DE" sz="2400" i="1" dirty="0" smtClean="0">
                <a:latin typeface="Roboto Light"/>
                <a:cs typeface="Roboto Light"/>
              </a:rPr>
              <a:t> </a:t>
            </a:r>
            <a:r>
              <a:rPr lang="de-DE" sz="2400" i="1" dirty="0" err="1" smtClean="0">
                <a:latin typeface="Roboto Light"/>
                <a:cs typeface="Roboto Light"/>
              </a:rPr>
              <a:t>and</a:t>
            </a:r>
            <a:r>
              <a:rPr lang="de-DE" sz="2400" i="1" dirty="0" smtClean="0">
                <a:latin typeface="Roboto Light"/>
                <a:cs typeface="Roboto Light"/>
              </a:rPr>
              <a:t> non-</a:t>
            </a:r>
            <a:r>
              <a:rPr lang="de-DE" sz="2400" i="1" dirty="0" err="1" smtClean="0">
                <a:latin typeface="Roboto Light"/>
                <a:cs typeface="Roboto Light"/>
              </a:rPr>
              <a:t>biddable</a:t>
            </a:r>
            <a:r>
              <a:rPr lang="de-DE" sz="2400" i="1" dirty="0" smtClean="0">
                <a:latin typeface="Roboto Light"/>
                <a:cs typeface="Roboto Light"/>
              </a:rPr>
              <a:t> </a:t>
            </a:r>
            <a:r>
              <a:rPr lang="de-DE" sz="2400" i="1" dirty="0" err="1" smtClean="0">
                <a:latin typeface="Roboto Light"/>
                <a:cs typeface="Roboto Light"/>
              </a:rPr>
              <a:t>inventory</a:t>
            </a:r>
            <a:r>
              <a:rPr lang="de-DE" sz="2400" i="1" dirty="0" smtClean="0">
                <a:latin typeface="Roboto Light"/>
                <a:cs typeface="Roboto Light"/>
              </a:rPr>
              <a:t>, but </a:t>
            </a:r>
            <a:r>
              <a:rPr lang="de-DE" sz="2400" i="1" dirty="0" err="1" smtClean="0">
                <a:latin typeface="Roboto Light"/>
                <a:cs typeface="Roboto Light"/>
              </a:rPr>
              <a:t>currently</a:t>
            </a:r>
            <a:r>
              <a:rPr lang="de-DE" sz="2400" i="1" dirty="0" smtClean="0">
                <a:latin typeface="Roboto Light"/>
                <a:cs typeface="Roboto Light"/>
              </a:rPr>
              <a:t> </a:t>
            </a:r>
            <a:r>
              <a:rPr lang="de-DE" sz="2400" i="1" dirty="0" err="1" smtClean="0">
                <a:latin typeface="Roboto Light"/>
                <a:cs typeface="Roboto Light"/>
              </a:rPr>
              <a:t>relies</a:t>
            </a:r>
            <a:r>
              <a:rPr lang="de-DE" sz="2400" i="1" dirty="0" smtClean="0">
                <a:latin typeface="Roboto Light"/>
                <a:cs typeface="Roboto Light"/>
              </a:rPr>
              <a:t> on human </a:t>
            </a:r>
            <a:r>
              <a:rPr lang="de-DE" sz="2400" i="1" dirty="0" err="1" smtClean="0">
                <a:latin typeface="Roboto Light"/>
                <a:cs typeface="Roboto Light"/>
              </a:rPr>
              <a:t>input</a:t>
            </a:r>
            <a:r>
              <a:rPr lang="de-DE" sz="2400" i="1" dirty="0" smtClean="0">
                <a:latin typeface="Roboto Light"/>
                <a:cs typeface="Roboto Light"/>
              </a:rPr>
              <a:t> </a:t>
            </a:r>
            <a:r>
              <a:rPr lang="de-DE" sz="2400" i="1" dirty="0" err="1" smtClean="0">
                <a:latin typeface="Roboto Light"/>
                <a:cs typeface="Roboto Light"/>
              </a:rPr>
              <a:t>to</a:t>
            </a:r>
            <a:r>
              <a:rPr lang="de-DE" sz="2400" i="1" dirty="0" smtClean="0">
                <a:latin typeface="Roboto Light"/>
                <a:cs typeface="Roboto Light"/>
              </a:rPr>
              <a:t> </a:t>
            </a:r>
            <a:r>
              <a:rPr lang="de-DE" sz="2400" i="1" dirty="0" err="1" smtClean="0">
                <a:latin typeface="Roboto Light"/>
                <a:cs typeface="Roboto Light"/>
              </a:rPr>
              <a:t>create</a:t>
            </a:r>
            <a:r>
              <a:rPr lang="de-DE" sz="2400" i="1" dirty="0" smtClean="0">
                <a:latin typeface="Roboto Light"/>
                <a:cs typeface="Roboto Light"/>
              </a:rPr>
              <a:t> </a:t>
            </a:r>
            <a:r>
              <a:rPr lang="de-DE" sz="2400" i="1" dirty="0" err="1" smtClean="0">
                <a:latin typeface="Roboto Light"/>
                <a:cs typeface="Roboto Light"/>
              </a:rPr>
              <a:t>rules</a:t>
            </a:r>
            <a:r>
              <a:rPr lang="de-DE" sz="2400" i="1" dirty="0" smtClean="0">
                <a:latin typeface="Roboto Light"/>
                <a:cs typeface="Roboto Light"/>
              </a:rPr>
              <a:t> </a:t>
            </a:r>
            <a:r>
              <a:rPr lang="de-DE" sz="2400" i="1" dirty="0" err="1" smtClean="0">
                <a:latin typeface="Roboto Light"/>
                <a:cs typeface="Roboto Light"/>
              </a:rPr>
              <a:t>for</a:t>
            </a:r>
            <a:r>
              <a:rPr lang="de-DE" sz="2400" i="1" dirty="0" smtClean="0">
                <a:latin typeface="Roboto Light"/>
                <a:cs typeface="Roboto Light"/>
              </a:rPr>
              <a:t> </a:t>
            </a:r>
            <a:r>
              <a:rPr lang="de-DE" sz="2400" i="1" dirty="0" err="1" smtClean="0">
                <a:latin typeface="Roboto Light"/>
                <a:cs typeface="Roboto Light"/>
              </a:rPr>
              <a:t>both</a:t>
            </a:r>
            <a:r>
              <a:rPr lang="de-DE" sz="2400" i="1" dirty="0" smtClean="0">
                <a:latin typeface="Roboto Light"/>
                <a:cs typeface="Roboto Light"/>
              </a:rPr>
              <a:t> </a:t>
            </a:r>
            <a:r>
              <a:rPr lang="de-DE" sz="2400" i="1" dirty="0" err="1" smtClean="0">
                <a:latin typeface="Roboto Light"/>
                <a:cs typeface="Roboto Light"/>
              </a:rPr>
              <a:t>the</a:t>
            </a:r>
            <a:r>
              <a:rPr lang="de-DE" sz="2400" i="1" dirty="0" smtClean="0">
                <a:latin typeface="Roboto Light"/>
                <a:cs typeface="Roboto Light"/>
              </a:rPr>
              <a:t> </a:t>
            </a:r>
            <a:r>
              <a:rPr lang="de-DE" sz="2400" i="1" dirty="0" err="1" smtClean="0">
                <a:latin typeface="Roboto Light"/>
                <a:cs typeface="Roboto Light"/>
              </a:rPr>
              <a:t>buy</a:t>
            </a:r>
            <a:r>
              <a:rPr lang="de-DE" sz="2400" i="1" dirty="0" smtClean="0">
                <a:latin typeface="Roboto Light"/>
                <a:cs typeface="Roboto Light"/>
              </a:rPr>
              <a:t> </a:t>
            </a:r>
            <a:r>
              <a:rPr lang="de-DE" sz="2400" i="1" dirty="0" err="1" smtClean="0">
                <a:latin typeface="Roboto Light"/>
                <a:cs typeface="Roboto Light"/>
              </a:rPr>
              <a:t>and</a:t>
            </a:r>
            <a:r>
              <a:rPr lang="de-DE" sz="2400" i="1" dirty="0" smtClean="0">
                <a:latin typeface="Roboto Light"/>
                <a:cs typeface="Roboto Light"/>
              </a:rPr>
              <a:t> </a:t>
            </a:r>
            <a:r>
              <a:rPr lang="de-DE" sz="2400" i="1" dirty="0" err="1" smtClean="0">
                <a:latin typeface="Roboto Light"/>
                <a:cs typeface="Roboto Light"/>
              </a:rPr>
              <a:t>sell</a:t>
            </a:r>
            <a:r>
              <a:rPr lang="de-DE" sz="2400" i="1" dirty="0" smtClean="0">
                <a:latin typeface="Roboto Light"/>
                <a:cs typeface="Roboto Light"/>
              </a:rPr>
              <a:t> </a:t>
            </a:r>
            <a:r>
              <a:rPr lang="de-DE" sz="2400" i="1" dirty="0" err="1" smtClean="0">
                <a:latin typeface="Roboto Light"/>
                <a:cs typeface="Roboto Light"/>
              </a:rPr>
              <a:t>side</a:t>
            </a:r>
            <a:r>
              <a:rPr lang="de-DE" sz="2400" i="1" dirty="0" smtClean="0">
                <a:latin typeface="Roboto Light"/>
                <a:cs typeface="Roboto Light"/>
              </a:rPr>
              <a:t>.</a:t>
            </a:r>
            <a:endParaRPr lang="de-DE" sz="2400" i="1" dirty="0">
              <a:latin typeface="Roboto Light"/>
              <a:cs typeface="Roboto Light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33" y="3874275"/>
            <a:ext cx="1964267" cy="53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41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73074" y="205979"/>
            <a:ext cx="8213725" cy="556021"/>
          </a:xfrm>
        </p:spPr>
        <p:txBody>
          <a:bodyPr>
            <a:normAutofit/>
          </a:bodyPr>
          <a:lstStyle/>
          <a:p>
            <a:pPr algn="l"/>
            <a:r>
              <a:rPr lang="de-DE" sz="2400" dirty="0" smtClean="0">
                <a:solidFill>
                  <a:srgbClr val="28B6FF"/>
                </a:solidFill>
                <a:latin typeface="Roboto Medium"/>
                <a:cs typeface="Roboto Medium"/>
              </a:rPr>
              <a:t>HOW WE USED TO TRADE MEDIA</a:t>
            </a:r>
            <a:endParaRPr lang="de-DE" sz="2400" dirty="0">
              <a:solidFill>
                <a:srgbClr val="28B6FF"/>
              </a:solidFill>
              <a:latin typeface="Roboto Medium"/>
              <a:cs typeface="Roboto Medium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5667" y="762000"/>
            <a:ext cx="4792133" cy="0"/>
          </a:xfrm>
          <a:prstGeom prst="line">
            <a:avLst/>
          </a:prstGeom>
          <a:ln>
            <a:solidFill>
              <a:srgbClr val="28B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094133" y="4690533"/>
            <a:ext cx="592666" cy="0"/>
          </a:xfrm>
          <a:prstGeom prst="line">
            <a:avLst/>
          </a:prstGeom>
          <a:ln>
            <a:solidFill>
              <a:srgbClr val="28B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8094133" y="4715930"/>
            <a:ext cx="592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28B6FF"/>
                </a:solidFill>
                <a:latin typeface="Roboto Medium"/>
                <a:cs typeface="Roboto Medium"/>
              </a:rPr>
              <a:t>2</a:t>
            </a:r>
            <a:endParaRPr lang="de-DE" sz="1200" dirty="0">
              <a:solidFill>
                <a:srgbClr val="28B6FF"/>
              </a:solidFill>
              <a:latin typeface="Roboto Medium"/>
              <a:cs typeface="Roboto Medium"/>
            </a:endParaRPr>
          </a:p>
        </p:txBody>
      </p:sp>
      <p:pic>
        <p:nvPicPr>
          <p:cNvPr id="23" name="Bild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3" y="1278469"/>
            <a:ext cx="4294717" cy="322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23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73074" y="205979"/>
            <a:ext cx="8213725" cy="556021"/>
          </a:xfrm>
        </p:spPr>
        <p:txBody>
          <a:bodyPr>
            <a:normAutofit/>
          </a:bodyPr>
          <a:lstStyle/>
          <a:p>
            <a:pPr algn="l"/>
            <a:r>
              <a:rPr lang="de-DE" sz="2400" dirty="0" smtClean="0">
                <a:solidFill>
                  <a:srgbClr val="28B6FF"/>
                </a:solidFill>
                <a:latin typeface="Roboto Medium"/>
                <a:cs typeface="Roboto Medium"/>
              </a:rPr>
              <a:t>THE EXTENDED PLAYING FIELD</a:t>
            </a:r>
            <a:endParaRPr lang="de-DE" sz="2400" dirty="0">
              <a:solidFill>
                <a:srgbClr val="28B6FF"/>
              </a:solidFill>
              <a:latin typeface="Roboto Medium"/>
              <a:cs typeface="Roboto Medium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5667" y="762000"/>
            <a:ext cx="4622800" cy="0"/>
          </a:xfrm>
          <a:prstGeom prst="line">
            <a:avLst/>
          </a:prstGeom>
          <a:ln>
            <a:solidFill>
              <a:srgbClr val="28B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094133" y="4690533"/>
            <a:ext cx="592666" cy="0"/>
          </a:xfrm>
          <a:prstGeom prst="line">
            <a:avLst/>
          </a:prstGeom>
          <a:ln>
            <a:solidFill>
              <a:srgbClr val="28B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8094133" y="4715930"/>
            <a:ext cx="592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rgbClr val="28B6FF"/>
                </a:solidFill>
                <a:latin typeface="Roboto Medium"/>
                <a:cs typeface="Roboto Medium"/>
              </a:rPr>
              <a:t>3</a:t>
            </a:r>
          </a:p>
        </p:txBody>
      </p:sp>
      <p:cxnSp>
        <p:nvCxnSpPr>
          <p:cNvPr id="15" name="Gerade Verbindung mit Pfeil 14"/>
          <p:cNvCxnSpPr/>
          <p:nvPr/>
        </p:nvCxnSpPr>
        <p:spPr>
          <a:xfrm flipH="1" flipV="1">
            <a:off x="702737" y="1329269"/>
            <a:ext cx="8468" cy="3039533"/>
          </a:xfrm>
          <a:prstGeom prst="straightConnector1">
            <a:avLst/>
          </a:prstGeom>
          <a:ln>
            <a:solidFill>
              <a:srgbClr val="28B6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702737" y="4360335"/>
            <a:ext cx="3581400" cy="0"/>
          </a:xfrm>
          <a:prstGeom prst="straightConnector1">
            <a:avLst/>
          </a:prstGeom>
          <a:ln>
            <a:solidFill>
              <a:srgbClr val="28B6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711205" y="2794002"/>
            <a:ext cx="3572932" cy="0"/>
          </a:xfrm>
          <a:prstGeom prst="line">
            <a:avLst/>
          </a:prstGeom>
          <a:ln w="12700">
            <a:solidFill>
              <a:srgbClr val="28B6F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>
            <a:off x="2514600" y="1329269"/>
            <a:ext cx="0" cy="3031066"/>
          </a:xfrm>
          <a:prstGeom prst="line">
            <a:avLst/>
          </a:prstGeom>
          <a:ln w="12700">
            <a:solidFill>
              <a:srgbClr val="28B6F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Diagramm 29"/>
          <p:cNvGraphicFramePr/>
          <p:nvPr>
            <p:extLst>
              <p:ext uri="{D42A27DB-BD31-4B8C-83A1-F6EECF244321}">
                <p14:modId xmlns:p14="http://schemas.microsoft.com/office/powerpoint/2010/main" val="256813161"/>
              </p:ext>
            </p:extLst>
          </p:nvPr>
        </p:nvGraphicFramePr>
        <p:xfrm>
          <a:off x="5520271" y="1008062"/>
          <a:ext cx="2785534" cy="3352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Textfeld 30"/>
          <p:cNvSpPr txBox="1"/>
          <p:nvPr/>
        </p:nvSpPr>
        <p:spPr>
          <a:xfrm rot="16200000">
            <a:off x="-193137" y="2655502"/>
            <a:ext cx="1405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418F"/>
                </a:solidFill>
                <a:latin typeface="Roboto Medium"/>
                <a:cs typeface="Roboto Medium"/>
              </a:rPr>
              <a:t>PRICING</a:t>
            </a:r>
            <a:endParaRPr lang="de-DE" sz="1200" dirty="0">
              <a:solidFill>
                <a:srgbClr val="00418F"/>
              </a:solidFill>
              <a:latin typeface="Roboto Medium"/>
              <a:cs typeface="Roboto Medium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1811867" y="4411137"/>
            <a:ext cx="1405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418F"/>
                </a:solidFill>
                <a:latin typeface="Roboto Medium"/>
                <a:cs typeface="Roboto Medium"/>
              </a:rPr>
              <a:t>DEAL TYPE</a:t>
            </a:r>
            <a:endParaRPr lang="de-DE" sz="1200" dirty="0">
              <a:solidFill>
                <a:srgbClr val="00418F"/>
              </a:solidFill>
              <a:latin typeface="Roboto Medium"/>
              <a:cs typeface="Roboto Medium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821267" y="3369734"/>
            <a:ext cx="880533" cy="872067"/>
          </a:xfrm>
          <a:prstGeom prst="ellipse">
            <a:avLst/>
          </a:prstGeom>
          <a:solidFill>
            <a:srgbClr val="008000">
              <a:alpha val="10000"/>
            </a:srgbClr>
          </a:solidFill>
          <a:ln w="25400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extfeld 33"/>
          <p:cNvSpPr txBox="1"/>
          <p:nvPr/>
        </p:nvSpPr>
        <p:spPr>
          <a:xfrm>
            <a:off x="821267" y="3699934"/>
            <a:ext cx="8805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solidFill>
                  <a:srgbClr val="008000"/>
                </a:solidFill>
                <a:latin typeface="Roboto Medium"/>
                <a:cs typeface="Roboto Medium"/>
              </a:rPr>
              <a:t>TRADITIONAL</a:t>
            </a:r>
            <a:endParaRPr lang="de-DE" sz="800" dirty="0">
              <a:solidFill>
                <a:srgbClr val="008000"/>
              </a:solidFill>
              <a:latin typeface="Roboto Medium"/>
              <a:cs typeface="Roboto Medium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532473" y="3035304"/>
            <a:ext cx="880533" cy="872067"/>
          </a:xfrm>
          <a:prstGeom prst="ellipse">
            <a:avLst/>
          </a:prstGeom>
          <a:solidFill>
            <a:srgbClr val="28B6FF">
              <a:alpha val="10000"/>
            </a:srgbClr>
          </a:solidFill>
          <a:ln w="25400">
            <a:solidFill>
              <a:srgbClr val="28B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Textfeld 35"/>
          <p:cNvSpPr txBox="1"/>
          <p:nvPr/>
        </p:nvSpPr>
        <p:spPr>
          <a:xfrm>
            <a:off x="1532473" y="3306235"/>
            <a:ext cx="880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solidFill>
                  <a:srgbClr val="28B6FF"/>
                </a:solidFill>
                <a:latin typeface="Roboto Medium"/>
                <a:cs typeface="Roboto Medium"/>
              </a:rPr>
              <a:t>AUTOMATED</a:t>
            </a:r>
          </a:p>
          <a:p>
            <a:pPr algn="ctr"/>
            <a:r>
              <a:rPr lang="de-DE" sz="800" dirty="0" smtClean="0">
                <a:solidFill>
                  <a:srgbClr val="28B6FF"/>
                </a:solidFill>
                <a:latin typeface="Roboto Medium"/>
                <a:cs typeface="Roboto Medium"/>
              </a:rPr>
              <a:t>GUARANTEED</a:t>
            </a:r>
            <a:endParaRPr lang="de-DE" sz="800" dirty="0">
              <a:solidFill>
                <a:srgbClr val="28B6FF"/>
              </a:solidFill>
              <a:latin typeface="Roboto Medium"/>
              <a:cs typeface="Roboto Medium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777066" y="2222492"/>
            <a:ext cx="880533" cy="872067"/>
          </a:xfrm>
          <a:prstGeom prst="ellipse">
            <a:avLst/>
          </a:prstGeom>
          <a:solidFill>
            <a:srgbClr val="28B6FF">
              <a:alpha val="10000"/>
            </a:srgbClr>
          </a:solidFill>
          <a:ln w="25400">
            <a:solidFill>
              <a:srgbClr val="28B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feld 39"/>
          <p:cNvSpPr txBox="1"/>
          <p:nvPr/>
        </p:nvSpPr>
        <p:spPr>
          <a:xfrm>
            <a:off x="2777066" y="2493423"/>
            <a:ext cx="880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solidFill>
                  <a:srgbClr val="28B6FF"/>
                </a:solidFill>
                <a:latin typeface="Roboto Medium"/>
                <a:cs typeface="Roboto Medium"/>
              </a:rPr>
              <a:t>FIRST</a:t>
            </a:r>
          </a:p>
          <a:p>
            <a:pPr algn="ctr"/>
            <a:r>
              <a:rPr lang="de-DE" sz="800" dirty="0" smtClean="0">
                <a:solidFill>
                  <a:srgbClr val="28B6FF"/>
                </a:solidFill>
                <a:latin typeface="Roboto Medium"/>
                <a:cs typeface="Roboto Medium"/>
              </a:rPr>
              <a:t>LOOK</a:t>
            </a:r>
            <a:endParaRPr lang="de-DE" sz="800" dirty="0">
              <a:solidFill>
                <a:srgbClr val="28B6FF"/>
              </a:solidFill>
              <a:latin typeface="Roboto Medium"/>
              <a:cs typeface="Roboto Medium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437475" y="1951579"/>
            <a:ext cx="880533" cy="872067"/>
          </a:xfrm>
          <a:prstGeom prst="ellipse">
            <a:avLst/>
          </a:prstGeom>
          <a:solidFill>
            <a:srgbClr val="28B6FF">
              <a:alpha val="10000"/>
            </a:srgbClr>
          </a:solidFill>
          <a:ln w="25400">
            <a:solidFill>
              <a:srgbClr val="28B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Textfeld 41"/>
          <p:cNvSpPr txBox="1"/>
          <p:nvPr/>
        </p:nvSpPr>
        <p:spPr>
          <a:xfrm>
            <a:off x="3437475" y="2222510"/>
            <a:ext cx="880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solidFill>
                  <a:srgbClr val="28B6FF"/>
                </a:solidFill>
                <a:latin typeface="Roboto Medium"/>
                <a:cs typeface="Roboto Medium"/>
              </a:rPr>
              <a:t>PREFERRED</a:t>
            </a:r>
          </a:p>
          <a:p>
            <a:pPr algn="ctr"/>
            <a:r>
              <a:rPr lang="de-DE" sz="800" dirty="0" smtClean="0">
                <a:solidFill>
                  <a:srgbClr val="28B6FF"/>
                </a:solidFill>
                <a:latin typeface="Roboto Medium"/>
                <a:cs typeface="Roboto Medium"/>
              </a:rPr>
              <a:t>DEALS</a:t>
            </a:r>
            <a:endParaRPr lang="de-DE" sz="800" dirty="0">
              <a:solidFill>
                <a:srgbClr val="28B6FF"/>
              </a:solidFill>
              <a:latin typeface="Roboto Medium"/>
              <a:cs typeface="Roboto Medium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522127" y="1223432"/>
            <a:ext cx="880533" cy="872067"/>
          </a:xfrm>
          <a:prstGeom prst="ellipse">
            <a:avLst/>
          </a:prstGeom>
          <a:solidFill>
            <a:srgbClr val="28B6FF">
              <a:alpha val="10000"/>
            </a:srgbClr>
          </a:solidFill>
          <a:ln w="25400">
            <a:solidFill>
              <a:srgbClr val="28B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Textfeld 43"/>
          <p:cNvSpPr txBox="1"/>
          <p:nvPr/>
        </p:nvSpPr>
        <p:spPr>
          <a:xfrm>
            <a:off x="3522127" y="1494363"/>
            <a:ext cx="880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solidFill>
                  <a:srgbClr val="28B6FF"/>
                </a:solidFill>
                <a:latin typeface="Roboto Medium"/>
                <a:cs typeface="Roboto Medium"/>
              </a:rPr>
              <a:t>OPEN</a:t>
            </a:r>
          </a:p>
          <a:p>
            <a:pPr algn="ctr"/>
            <a:r>
              <a:rPr lang="de-DE" sz="800" dirty="0" smtClean="0">
                <a:solidFill>
                  <a:srgbClr val="28B6FF"/>
                </a:solidFill>
                <a:latin typeface="Roboto Medium"/>
                <a:cs typeface="Roboto Medium"/>
              </a:rPr>
              <a:t>AUCTION</a:t>
            </a:r>
            <a:endParaRPr lang="de-DE" sz="800" dirty="0">
              <a:solidFill>
                <a:srgbClr val="28B6FF"/>
              </a:solidFill>
              <a:latin typeface="Roboto Medium"/>
              <a:cs typeface="Roboto Medium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2514599" y="4444312"/>
            <a:ext cx="17695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solidFill>
                  <a:srgbClr val="00418F"/>
                </a:solidFill>
                <a:latin typeface="Roboto Light"/>
                <a:cs typeface="Roboto Light"/>
              </a:rPr>
              <a:t>UNRESERVED</a:t>
            </a:r>
            <a:endParaRPr lang="de-DE" sz="900" dirty="0">
              <a:solidFill>
                <a:srgbClr val="00418F"/>
              </a:solidFill>
              <a:latin typeface="Roboto Light"/>
              <a:cs typeface="Roboto Light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702737" y="4442933"/>
            <a:ext cx="18118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solidFill>
                  <a:srgbClr val="00418F"/>
                </a:solidFill>
                <a:latin typeface="Roboto Light"/>
                <a:cs typeface="Roboto Light"/>
              </a:rPr>
              <a:t>RESERVED</a:t>
            </a:r>
            <a:endParaRPr lang="de-DE" sz="900" dirty="0">
              <a:solidFill>
                <a:srgbClr val="00418F"/>
              </a:solidFill>
              <a:latin typeface="Roboto Light"/>
              <a:cs typeface="Roboto Light"/>
            </a:endParaRPr>
          </a:p>
        </p:txBody>
      </p:sp>
      <p:sp>
        <p:nvSpPr>
          <p:cNvPr id="47" name="Textfeld 46"/>
          <p:cNvSpPr txBox="1"/>
          <p:nvPr/>
        </p:nvSpPr>
        <p:spPr>
          <a:xfrm rot="16200000">
            <a:off x="-275887" y="3461754"/>
            <a:ext cx="15663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solidFill>
                  <a:srgbClr val="00418F"/>
                </a:solidFill>
                <a:latin typeface="Roboto Light"/>
                <a:cs typeface="Roboto Light"/>
              </a:rPr>
              <a:t>FIXED</a:t>
            </a:r>
            <a:endParaRPr lang="de-DE" sz="900" dirty="0">
              <a:solidFill>
                <a:srgbClr val="00418F"/>
              </a:solidFill>
              <a:latin typeface="Roboto Light"/>
              <a:cs typeface="Roboto Light"/>
            </a:endParaRPr>
          </a:p>
        </p:txBody>
      </p:sp>
      <p:sp>
        <p:nvSpPr>
          <p:cNvPr id="48" name="Textfeld 47"/>
          <p:cNvSpPr txBox="1"/>
          <p:nvPr/>
        </p:nvSpPr>
        <p:spPr>
          <a:xfrm rot="16200000">
            <a:off x="-222970" y="1944101"/>
            <a:ext cx="14604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solidFill>
                  <a:srgbClr val="00418F"/>
                </a:solidFill>
                <a:latin typeface="Roboto Light"/>
                <a:cs typeface="Roboto Light"/>
              </a:rPr>
              <a:t>AUCTION</a:t>
            </a:r>
            <a:endParaRPr lang="de-DE" sz="900" dirty="0">
              <a:solidFill>
                <a:srgbClr val="00418F"/>
              </a:solidFill>
              <a:latin typeface="Roboto Light"/>
              <a:cs typeface="Roboto Light"/>
            </a:endParaRPr>
          </a:p>
        </p:txBody>
      </p:sp>
      <p:cxnSp>
        <p:nvCxnSpPr>
          <p:cNvPr id="50" name="Gerade Verbindung 49"/>
          <p:cNvCxnSpPr/>
          <p:nvPr/>
        </p:nvCxnSpPr>
        <p:spPr>
          <a:xfrm>
            <a:off x="5088467" y="1667935"/>
            <a:ext cx="3598332" cy="0"/>
          </a:xfrm>
          <a:prstGeom prst="line">
            <a:avLst/>
          </a:prstGeom>
          <a:ln w="12700">
            <a:solidFill>
              <a:srgbClr val="28B6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/>
          <p:cNvCxnSpPr/>
          <p:nvPr/>
        </p:nvCxnSpPr>
        <p:spPr>
          <a:xfrm>
            <a:off x="5088467" y="2353736"/>
            <a:ext cx="3598332" cy="0"/>
          </a:xfrm>
          <a:prstGeom prst="line">
            <a:avLst/>
          </a:prstGeom>
          <a:ln w="12700">
            <a:solidFill>
              <a:srgbClr val="28B6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56"/>
          <p:cNvCxnSpPr/>
          <p:nvPr/>
        </p:nvCxnSpPr>
        <p:spPr>
          <a:xfrm>
            <a:off x="5088467" y="3018374"/>
            <a:ext cx="3598332" cy="0"/>
          </a:xfrm>
          <a:prstGeom prst="line">
            <a:avLst/>
          </a:prstGeom>
          <a:ln w="12700">
            <a:solidFill>
              <a:srgbClr val="28B6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57"/>
          <p:cNvCxnSpPr/>
          <p:nvPr/>
        </p:nvCxnSpPr>
        <p:spPr>
          <a:xfrm>
            <a:off x="5088467" y="3699934"/>
            <a:ext cx="3598332" cy="0"/>
          </a:xfrm>
          <a:prstGeom prst="line">
            <a:avLst/>
          </a:prstGeom>
          <a:ln w="12700">
            <a:solidFill>
              <a:srgbClr val="28B6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feld 58"/>
          <p:cNvSpPr txBox="1"/>
          <p:nvPr/>
        </p:nvSpPr>
        <p:spPr>
          <a:xfrm>
            <a:off x="4995330" y="1390936"/>
            <a:ext cx="1405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00418F"/>
                </a:solidFill>
                <a:latin typeface="Roboto Medium"/>
                <a:cs typeface="Roboto Medium"/>
              </a:rPr>
              <a:t>DIRECT</a:t>
            </a:r>
            <a:endParaRPr lang="de-DE" sz="1200" dirty="0">
              <a:solidFill>
                <a:srgbClr val="00418F"/>
              </a:solidFill>
              <a:latin typeface="Roboto Medium"/>
              <a:cs typeface="Roboto Medium"/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4986869" y="2076737"/>
            <a:ext cx="1405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00418F"/>
                </a:solidFill>
                <a:latin typeface="Roboto Medium"/>
                <a:cs typeface="Roboto Medium"/>
              </a:rPr>
              <a:t>FIRST LOOK</a:t>
            </a:r>
            <a:endParaRPr lang="de-DE" sz="1200" dirty="0">
              <a:solidFill>
                <a:srgbClr val="00418F"/>
              </a:solidFill>
              <a:latin typeface="Roboto Medium"/>
              <a:cs typeface="Roboto Medium"/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4995329" y="2741375"/>
            <a:ext cx="1905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00418F"/>
                </a:solidFill>
                <a:latin typeface="Roboto Medium"/>
                <a:cs typeface="Roboto Medium"/>
              </a:rPr>
              <a:t>PREFERRED DEALS</a:t>
            </a:r>
            <a:endParaRPr lang="de-DE" sz="1200" dirty="0">
              <a:solidFill>
                <a:srgbClr val="00418F"/>
              </a:solidFill>
              <a:latin typeface="Roboto Medium"/>
              <a:cs typeface="Roboto Medium"/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4995330" y="3427047"/>
            <a:ext cx="1405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00418F"/>
                </a:solidFill>
                <a:latin typeface="Roboto Medium"/>
                <a:cs typeface="Roboto Medium"/>
              </a:rPr>
              <a:t>OPEN AUCTION</a:t>
            </a:r>
            <a:endParaRPr lang="de-DE" sz="1200" dirty="0">
              <a:solidFill>
                <a:srgbClr val="00418F"/>
              </a:solidFill>
              <a:latin typeface="Roboto Medium"/>
              <a:cs typeface="Roboto Medium"/>
            </a:endParaRPr>
          </a:p>
        </p:txBody>
      </p:sp>
      <p:cxnSp>
        <p:nvCxnSpPr>
          <p:cNvPr id="63" name="Gerade Verbindung 62"/>
          <p:cNvCxnSpPr/>
          <p:nvPr/>
        </p:nvCxnSpPr>
        <p:spPr>
          <a:xfrm>
            <a:off x="5088467" y="4360335"/>
            <a:ext cx="3598332" cy="0"/>
          </a:xfrm>
          <a:prstGeom prst="line">
            <a:avLst/>
          </a:prstGeom>
          <a:ln w="12700">
            <a:solidFill>
              <a:srgbClr val="28B6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feld 63"/>
          <p:cNvSpPr txBox="1"/>
          <p:nvPr/>
        </p:nvSpPr>
        <p:spPr>
          <a:xfrm>
            <a:off x="4995330" y="4083336"/>
            <a:ext cx="1405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00418F"/>
                </a:solidFill>
                <a:latin typeface="Roboto Medium"/>
                <a:cs typeface="Roboto Medium"/>
              </a:rPr>
              <a:t>REMNANT</a:t>
            </a:r>
            <a:endParaRPr lang="de-DE" sz="1200" dirty="0">
              <a:solidFill>
                <a:srgbClr val="00418F"/>
              </a:solidFill>
              <a:latin typeface="Roboto Medium"/>
              <a:cs typeface="Roboto Medium"/>
            </a:endParaRPr>
          </a:p>
        </p:txBody>
      </p:sp>
      <p:cxnSp>
        <p:nvCxnSpPr>
          <p:cNvPr id="65" name="Gerade Verbindung 64"/>
          <p:cNvCxnSpPr/>
          <p:nvPr/>
        </p:nvCxnSpPr>
        <p:spPr>
          <a:xfrm>
            <a:off x="5520271" y="4495801"/>
            <a:ext cx="2785534" cy="0"/>
          </a:xfrm>
          <a:prstGeom prst="line">
            <a:avLst/>
          </a:prstGeom>
          <a:ln w="12700">
            <a:solidFill>
              <a:srgbClr val="00418F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67"/>
          <p:cNvCxnSpPr/>
          <p:nvPr/>
        </p:nvCxnSpPr>
        <p:spPr>
          <a:xfrm flipV="1">
            <a:off x="8445505" y="1008063"/>
            <a:ext cx="0" cy="3352272"/>
          </a:xfrm>
          <a:prstGeom prst="line">
            <a:avLst/>
          </a:prstGeom>
          <a:ln w="12700">
            <a:solidFill>
              <a:srgbClr val="00418F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feld 69"/>
          <p:cNvSpPr txBox="1"/>
          <p:nvPr/>
        </p:nvSpPr>
        <p:spPr>
          <a:xfrm>
            <a:off x="5520271" y="4521198"/>
            <a:ext cx="27855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>
                <a:solidFill>
                  <a:srgbClr val="00418F"/>
                </a:solidFill>
                <a:latin typeface="Roboto Medium"/>
                <a:cs typeface="Roboto Medium"/>
              </a:rPr>
              <a:t>VOLUME</a:t>
            </a:r>
            <a:endParaRPr lang="de-DE" dirty="0">
              <a:solidFill>
                <a:srgbClr val="00418F"/>
              </a:solidFill>
              <a:latin typeface="Roboto Medium"/>
              <a:cs typeface="Roboto Medium"/>
            </a:endParaRPr>
          </a:p>
        </p:txBody>
      </p:sp>
      <p:sp>
        <p:nvSpPr>
          <p:cNvPr id="71" name="Textfeld 70"/>
          <p:cNvSpPr txBox="1"/>
          <p:nvPr/>
        </p:nvSpPr>
        <p:spPr>
          <a:xfrm rot="16200000">
            <a:off x="6942086" y="2561862"/>
            <a:ext cx="3335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>
                <a:solidFill>
                  <a:srgbClr val="00418F"/>
                </a:solidFill>
                <a:latin typeface="Roboto Medium"/>
                <a:cs typeface="Roboto Medium"/>
              </a:rPr>
              <a:t>CPM</a:t>
            </a:r>
            <a:endParaRPr lang="de-DE" dirty="0">
              <a:solidFill>
                <a:srgbClr val="00418F"/>
              </a:solidFill>
              <a:latin typeface="Roboto Medium"/>
              <a:cs typeface="Robo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67454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73074" y="205979"/>
            <a:ext cx="8213725" cy="556021"/>
          </a:xfrm>
        </p:spPr>
        <p:txBody>
          <a:bodyPr>
            <a:normAutofit/>
          </a:bodyPr>
          <a:lstStyle/>
          <a:p>
            <a:pPr algn="l"/>
            <a:r>
              <a:rPr lang="de-DE" sz="2400" dirty="0" smtClean="0">
                <a:solidFill>
                  <a:srgbClr val="28B6FF"/>
                </a:solidFill>
                <a:latin typeface="Roboto Medium"/>
                <a:cs typeface="Roboto Medium"/>
              </a:rPr>
              <a:t>KNOW THE PLAYERS</a:t>
            </a:r>
            <a:endParaRPr lang="de-DE" sz="2400" dirty="0">
              <a:solidFill>
                <a:srgbClr val="28B6FF"/>
              </a:solidFill>
              <a:latin typeface="Roboto Medium"/>
              <a:cs typeface="Roboto Medium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5667" y="762000"/>
            <a:ext cx="3191933" cy="0"/>
          </a:xfrm>
          <a:prstGeom prst="line">
            <a:avLst/>
          </a:prstGeom>
          <a:ln>
            <a:solidFill>
              <a:srgbClr val="28B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094133" y="4690533"/>
            <a:ext cx="592666" cy="0"/>
          </a:xfrm>
          <a:prstGeom prst="line">
            <a:avLst/>
          </a:prstGeom>
          <a:ln>
            <a:solidFill>
              <a:srgbClr val="28B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8094133" y="4715930"/>
            <a:ext cx="592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28B6FF"/>
                </a:solidFill>
                <a:latin typeface="Roboto Medium"/>
                <a:cs typeface="Roboto Medium"/>
              </a:rPr>
              <a:t>4</a:t>
            </a:r>
            <a:endParaRPr lang="de-DE" sz="1200" dirty="0">
              <a:solidFill>
                <a:srgbClr val="28B6FF"/>
              </a:solidFill>
              <a:latin typeface="Roboto Medium"/>
              <a:cs typeface="Roboto Medium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 rotWithShape="1">
          <a:blip r:embed="rId2"/>
          <a:srcRect t="11193" b="6667"/>
          <a:stretch/>
        </p:blipFill>
        <p:spPr>
          <a:xfrm>
            <a:off x="4749792" y="231380"/>
            <a:ext cx="4003674" cy="2467459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158875" y="3310467"/>
            <a:ext cx="897467" cy="880533"/>
          </a:xfrm>
          <a:prstGeom prst="ellipse">
            <a:avLst/>
          </a:prstGeom>
          <a:noFill/>
          <a:ln w="25400">
            <a:solidFill>
              <a:srgbClr val="00418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11"/>
          <p:cNvSpPr/>
          <p:nvPr/>
        </p:nvSpPr>
        <p:spPr>
          <a:xfrm>
            <a:off x="1903942" y="3310467"/>
            <a:ext cx="897467" cy="880533"/>
          </a:xfrm>
          <a:prstGeom prst="ellipse">
            <a:avLst/>
          </a:prstGeom>
          <a:noFill/>
          <a:ln w="25400">
            <a:solidFill>
              <a:srgbClr val="28B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/>
          <p:cNvSpPr/>
          <p:nvPr/>
        </p:nvSpPr>
        <p:spPr>
          <a:xfrm>
            <a:off x="2649009" y="3310467"/>
            <a:ext cx="897467" cy="880533"/>
          </a:xfrm>
          <a:prstGeom prst="ellipse">
            <a:avLst/>
          </a:prstGeom>
          <a:noFill/>
          <a:ln w="25400">
            <a:solidFill>
              <a:srgbClr val="28B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13"/>
          <p:cNvSpPr/>
          <p:nvPr/>
        </p:nvSpPr>
        <p:spPr>
          <a:xfrm>
            <a:off x="3394076" y="3310467"/>
            <a:ext cx="897467" cy="880533"/>
          </a:xfrm>
          <a:prstGeom prst="ellipse">
            <a:avLst/>
          </a:prstGeom>
          <a:noFill/>
          <a:ln w="25400">
            <a:solidFill>
              <a:srgbClr val="28B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14"/>
          <p:cNvSpPr/>
          <p:nvPr/>
        </p:nvSpPr>
        <p:spPr>
          <a:xfrm>
            <a:off x="4139142" y="3310467"/>
            <a:ext cx="897467" cy="880533"/>
          </a:xfrm>
          <a:prstGeom prst="ellipse">
            <a:avLst/>
          </a:prstGeom>
          <a:noFill/>
          <a:ln w="25400">
            <a:solidFill>
              <a:srgbClr val="28B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6"/>
          <p:cNvSpPr/>
          <p:nvPr/>
        </p:nvSpPr>
        <p:spPr>
          <a:xfrm>
            <a:off x="4884209" y="3310467"/>
            <a:ext cx="897467" cy="880533"/>
          </a:xfrm>
          <a:prstGeom prst="ellipse">
            <a:avLst/>
          </a:prstGeom>
          <a:noFill/>
          <a:ln w="25400">
            <a:solidFill>
              <a:srgbClr val="28B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7"/>
          <p:cNvSpPr/>
          <p:nvPr/>
        </p:nvSpPr>
        <p:spPr>
          <a:xfrm>
            <a:off x="5629276" y="3310467"/>
            <a:ext cx="897467" cy="880533"/>
          </a:xfrm>
          <a:prstGeom prst="ellipse">
            <a:avLst/>
          </a:prstGeom>
          <a:noFill/>
          <a:ln w="25400">
            <a:solidFill>
              <a:srgbClr val="28B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8"/>
          <p:cNvSpPr/>
          <p:nvPr/>
        </p:nvSpPr>
        <p:spPr>
          <a:xfrm>
            <a:off x="6374343" y="3310467"/>
            <a:ext cx="897467" cy="880533"/>
          </a:xfrm>
          <a:prstGeom prst="ellipse">
            <a:avLst/>
          </a:prstGeom>
          <a:noFill/>
          <a:ln w="25400">
            <a:solidFill>
              <a:srgbClr val="28B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9"/>
          <p:cNvSpPr/>
          <p:nvPr/>
        </p:nvSpPr>
        <p:spPr>
          <a:xfrm>
            <a:off x="7110943" y="3310467"/>
            <a:ext cx="897467" cy="880533"/>
          </a:xfrm>
          <a:prstGeom prst="ellipse">
            <a:avLst/>
          </a:prstGeom>
          <a:noFill/>
          <a:ln w="25400">
            <a:solidFill>
              <a:srgbClr val="00418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1158875" y="2995025"/>
            <a:ext cx="8974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solidFill>
                  <a:srgbClr val="00418F"/>
                </a:solidFill>
                <a:latin typeface="Roboto Medium"/>
                <a:cs typeface="Roboto Medium"/>
              </a:rPr>
              <a:t>ADVERTISER</a:t>
            </a:r>
            <a:endParaRPr lang="de-DE" sz="900" dirty="0">
              <a:solidFill>
                <a:srgbClr val="00418F"/>
              </a:solidFill>
              <a:latin typeface="Roboto Medium"/>
              <a:cs typeface="Roboto Medium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903942" y="2992850"/>
            <a:ext cx="8974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solidFill>
                  <a:srgbClr val="28B6FF"/>
                </a:solidFill>
                <a:latin typeface="Roboto Medium"/>
                <a:cs typeface="Roboto Medium"/>
              </a:rPr>
              <a:t>AGENCY</a:t>
            </a:r>
            <a:endParaRPr lang="de-DE" sz="900" dirty="0">
              <a:solidFill>
                <a:srgbClr val="28B6FF"/>
              </a:solidFill>
              <a:latin typeface="Roboto Medium"/>
              <a:cs typeface="Roboto Medium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2650066" y="2916647"/>
            <a:ext cx="89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solidFill>
                  <a:srgbClr val="28B6FF"/>
                </a:solidFill>
                <a:latin typeface="Roboto Medium"/>
                <a:cs typeface="Roboto Medium"/>
              </a:rPr>
              <a:t>TRADING</a:t>
            </a:r>
            <a:br>
              <a:rPr lang="de-DE" sz="900" dirty="0" smtClean="0">
                <a:solidFill>
                  <a:srgbClr val="28B6FF"/>
                </a:solidFill>
                <a:latin typeface="Roboto Medium"/>
                <a:cs typeface="Roboto Medium"/>
              </a:rPr>
            </a:br>
            <a:r>
              <a:rPr lang="de-DE" sz="900" dirty="0" smtClean="0">
                <a:solidFill>
                  <a:srgbClr val="28B6FF"/>
                </a:solidFill>
                <a:latin typeface="Roboto Medium"/>
                <a:cs typeface="Roboto Medium"/>
              </a:rPr>
              <a:t>DESK</a:t>
            </a:r>
            <a:endParaRPr lang="de-DE" sz="900" dirty="0">
              <a:solidFill>
                <a:srgbClr val="28B6FF"/>
              </a:solidFill>
              <a:latin typeface="Roboto Medium"/>
              <a:cs typeface="Roboto Medium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3394076" y="2995025"/>
            <a:ext cx="8974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solidFill>
                  <a:srgbClr val="28B6FF"/>
                </a:solidFill>
                <a:latin typeface="Roboto Medium"/>
                <a:cs typeface="Roboto Medium"/>
              </a:rPr>
              <a:t>DSP</a:t>
            </a:r>
            <a:endParaRPr lang="de-DE" sz="900" dirty="0">
              <a:solidFill>
                <a:srgbClr val="28B6FF"/>
              </a:solidFill>
              <a:latin typeface="Roboto Medium"/>
              <a:cs typeface="Roboto Medium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4139142" y="2995025"/>
            <a:ext cx="8974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solidFill>
                  <a:srgbClr val="28B6FF"/>
                </a:solidFill>
                <a:latin typeface="Roboto Medium"/>
                <a:cs typeface="Roboto Medium"/>
              </a:rPr>
              <a:t>DATA</a:t>
            </a:r>
            <a:endParaRPr lang="de-DE" sz="900" dirty="0">
              <a:solidFill>
                <a:srgbClr val="28B6FF"/>
              </a:solidFill>
              <a:latin typeface="Roboto Medium"/>
              <a:cs typeface="Roboto Medium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4884209" y="2992850"/>
            <a:ext cx="8974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solidFill>
                  <a:srgbClr val="28B6FF"/>
                </a:solidFill>
                <a:latin typeface="Roboto Medium"/>
                <a:cs typeface="Roboto Medium"/>
              </a:rPr>
              <a:t>SSP</a:t>
            </a:r>
            <a:endParaRPr lang="de-DE" sz="900" dirty="0">
              <a:solidFill>
                <a:srgbClr val="28B6FF"/>
              </a:solidFill>
              <a:latin typeface="Roboto Medium"/>
              <a:cs typeface="Roboto Medium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5629276" y="2992850"/>
            <a:ext cx="8974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solidFill>
                  <a:srgbClr val="28B6FF"/>
                </a:solidFill>
                <a:latin typeface="Roboto Medium"/>
                <a:cs typeface="Roboto Medium"/>
              </a:rPr>
              <a:t>NETWORK</a:t>
            </a:r>
            <a:endParaRPr lang="de-DE" sz="900" dirty="0">
              <a:solidFill>
                <a:srgbClr val="28B6FF"/>
              </a:solidFill>
              <a:latin typeface="Roboto Medium"/>
              <a:cs typeface="Roboto Medium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374343" y="2916647"/>
            <a:ext cx="89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solidFill>
                  <a:srgbClr val="28B6FF"/>
                </a:solidFill>
                <a:latin typeface="Roboto Medium"/>
                <a:cs typeface="Roboto Medium"/>
              </a:rPr>
              <a:t>TOOLS &amp; AD </a:t>
            </a:r>
            <a:br>
              <a:rPr lang="de-DE" sz="900" dirty="0" smtClean="0">
                <a:solidFill>
                  <a:srgbClr val="28B6FF"/>
                </a:solidFill>
                <a:latin typeface="Roboto Medium"/>
                <a:cs typeface="Roboto Medium"/>
              </a:rPr>
            </a:br>
            <a:r>
              <a:rPr lang="de-DE" sz="900" dirty="0" smtClean="0">
                <a:solidFill>
                  <a:srgbClr val="28B6FF"/>
                </a:solidFill>
                <a:latin typeface="Roboto Medium"/>
                <a:cs typeface="Roboto Medium"/>
              </a:rPr>
              <a:t>SERVER</a:t>
            </a:r>
            <a:endParaRPr lang="de-DE" sz="900" dirty="0">
              <a:solidFill>
                <a:srgbClr val="28B6FF"/>
              </a:solidFill>
              <a:latin typeface="Roboto Medium"/>
              <a:cs typeface="Roboto Medium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7110943" y="2992850"/>
            <a:ext cx="8974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solidFill>
                  <a:srgbClr val="00418F"/>
                </a:solidFill>
                <a:latin typeface="Roboto Medium"/>
                <a:cs typeface="Roboto Medium"/>
              </a:rPr>
              <a:t>PUBLISHER</a:t>
            </a:r>
            <a:endParaRPr lang="de-DE" sz="900" dirty="0">
              <a:solidFill>
                <a:srgbClr val="00418F"/>
              </a:solidFill>
              <a:latin typeface="Roboto Medium"/>
              <a:cs typeface="Roboto Medium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1158875" y="4306697"/>
            <a:ext cx="89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solidFill>
                  <a:srgbClr val="00418F"/>
                </a:solidFill>
                <a:latin typeface="Roboto Medium"/>
                <a:cs typeface="Roboto Medium"/>
              </a:rPr>
              <a:t>100%</a:t>
            </a:r>
          </a:p>
          <a:p>
            <a:pPr algn="ctr"/>
            <a:r>
              <a:rPr lang="de-DE" sz="900" dirty="0" smtClean="0">
                <a:solidFill>
                  <a:srgbClr val="00418F"/>
                </a:solidFill>
                <a:latin typeface="Roboto Medium"/>
                <a:cs typeface="Roboto Medium"/>
              </a:rPr>
              <a:t>=$10.00</a:t>
            </a:r>
            <a:endParaRPr lang="de-DE" sz="900" dirty="0">
              <a:solidFill>
                <a:srgbClr val="00418F"/>
              </a:solidFill>
              <a:latin typeface="Roboto Medium"/>
              <a:cs typeface="Roboto Medium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1903942" y="4304522"/>
            <a:ext cx="89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solidFill>
                  <a:srgbClr val="28B6FF"/>
                </a:solidFill>
                <a:latin typeface="Roboto Medium"/>
                <a:cs typeface="Roboto Medium"/>
              </a:rPr>
              <a:t>-10%</a:t>
            </a:r>
          </a:p>
          <a:p>
            <a:pPr algn="ctr"/>
            <a:r>
              <a:rPr lang="de-DE" sz="900" dirty="0" smtClean="0">
                <a:solidFill>
                  <a:srgbClr val="28B6FF"/>
                </a:solidFill>
                <a:latin typeface="Roboto Medium"/>
                <a:cs typeface="Roboto Medium"/>
              </a:rPr>
              <a:t>=$9.00</a:t>
            </a:r>
            <a:endParaRPr lang="de-DE" sz="900" dirty="0">
              <a:solidFill>
                <a:srgbClr val="28B6FF"/>
              </a:solidFill>
              <a:latin typeface="Roboto Medium"/>
              <a:cs typeface="Roboto Medium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394076" y="4306697"/>
            <a:ext cx="89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solidFill>
                  <a:srgbClr val="28B6FF"/>
                </a:solidFill>
                <a:latin typeface="Roboto Medium"/>
                <a:cs typeface="Roboto Medium"/>
              </a:rPr>
              <a:t>-15%</a:t>
            </a:r>
          </a:p>
          <a:p>
            <a:pPr algn="ctr"/>
            <a:r>
              <a:rPr lang="de-DE" sz="900" dirty="0" smtClean="0">
                <a:solidFill>
                  <a:srgbClr val="28B6FF"/>
                </a:solidFill>
                <a:latin typeface="Roboto Medium"/>
                <a:cs typeface="Roboto Medium"/>
              </a:rPr>
              <a:t>=$6.50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4139142" y="4306697"/>
            <a:ext cx="89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solidFill>
                  <a:srgbClr val="28B6FF"/>
                </a:solidFill>
                <a:latin typeface="Roboto Medium"/>
                <a:cs typeface="Roboto Medium"/>
              </a:rPr>
              <a:t>-$1.00</a:t>
            </a:r>
          </a:p>
          <a:p>
            <a:pPr algn="ctr"/>
            <a:r>
              <a:rPr lang="de-DE" sz="900" dirty="0" smtClean="0">
                <a:solidFill>
                  <a:srgbClr val="28B6FF"/>
                </a:solidFill>
                <a:latin typeface="Roboto Medium"/>
                <a:cs typeface="Roboto Medium"/>
              </a:rPr>
              <a:t>=$5.50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4884209" y="4304522"/>
            <a:ext cx="89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solidFill>
                  <a:srgbClr val="28B6FF"/>
                </a:solidFill>
                <a:latin typeface="Roboto Medium"/>
                <a:cs typeface="Roboto Medium"/>
              </a:rPr>
              <a:t>-15%</a:t>
            </a:r>
          </a:p>
          <a:p>
            <a:pPr algn="ctr"/>
            <a:r>
              <a:rPr lang="de-DE" sz="900" dirty="0" smtClean="0">
                <a:solidFill>
                  <a:srgbClr val="28B6FF"/>
                </a:solidFill>
                <a:latin typeface="Roboto Medium"/>
                <a:cs typeface="Roboto Medium"/>
              </a:rPr>
              <a:t>=$4.68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5629276" y="4304522"/>
            <a:ext cx="89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solidFill>
                  <a:srgbClr val="28B6FF"/>
                </a:solidFill>
                <a:latin typeface="Roboto Medium"/>
                <a:cs typeface="Roboto Medium"/>
              </a:rPr>
              <a:t>-20%</a:t>
            </a:r>
          </a:p>
          <a:p>
            <a:pPr algn="ctr"/>
            <a:r>
              <a:rPr lang="de-DE" sz="900" dirty="0" smtClean="0">
                <a:solidFill>
                  <a:srgbClr val="28B6FF"/>
                </a:solidFill>
                <a:latin typeface="Roboto Medium"/>
                <a:cs typeface="Roboto Medium"/>
              </a:rPr>
              <a:t>=$3.74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7110943" y="4304522"/>
            <a:ext cx="89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solidFill>
                  <a:srgbClr val="00418F"/>
                </a:solidFill>
                <a:latin typeface="Roboto Medium"/>
                <a:cs typeface="Roboto Medium"/>
              </a:rPr>
              <a:t>36%</a:t>
            </a:r>
            <a:br>
              <a:rPr lang="de-DE" sz="900" dirty="0" smtClean="0">
                <a:solidFill>
                  <a:srgbClr val="00418F"/>
                </a:solidFill>
                <a:latin typeface="Roboto Medium"/>
                <a:cs typeface="Roboto Medium"/>
              </a:rPr>
            </a:br>
            <a:r>
              <a:rPr lang="de-DE" sz="900" dirty="0" smtClean="0">
                <a:solidFill>
                  <a:srgbClr val="00418F"/>
                </a:solidFill>
                <a:latin typeface="Roboto Medium"/>
                <a:cs typeface="Roboto Medium"/>
              </a:rPr>
              <a:t>=$3.64</a:t>
            </a:r>
            <a:endParaRPr lang="de-DE" sz="900" dirty="0">
              <a:solidFill>
                <a:srgbClr val="00418F"/>
              </a:solidFill>
              <a:latin typeface="Roboto Medium"/>
              <a:cs typeface="Roboto Medium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2649009" y="4310152"/>
            <a:ext cx="89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solidFill>
                  <a:srgbClr val="28B6FF"/>
                </a:solidFill>
                <a:latin typeface="Roboto Medium"/>
                <a:cs typeface="Roboto Medium"/>
              </a:rPr>
              <a:t>-15%</a:t>
            </a:r>
          </a:p>
          <a:p>
            <a:pPr algn="ctr"/>
            <a:r>
              <a:rPr lang="de-DE" sz="900" dirty="0" smtClean="0">
                <a:solidFill>
                  <a:srgbClr val="28B6FF"/>
                </a:solidFill>
                <a:latin typeface="Roboto Medium"/>
                <a:cs typeface="Roboto Medium"/>
              </a:rPr>
              <a:t>=$7.65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6374343" y="4304522"/>
            <a:ext cx="89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solidFill>
                  <a:srgbClr val="28B6FF"/>
                </a:solidFill>
                <a:latin typeface="Roboto Medium"/>
                <a:cs typeface="Roboto Medium"/>
              </a:rPr>
              <a:t>-$0.10</a:t>
            </a:r>
          </a:p>
          <a:p>
            <a:pPr algn="ctr"/>
            <a:r>
              <a:rPr lang="de-DE" sz="900" dirty="0" smtClean="0">
                <a:solidFill>
                  <a:srgbClr val="28B6FF"/>
                </a:solidFill>
                <a:latin typeface="Roboto Medium"/>
                <a:cs typeface="Roboto Medium"/>
              </a:rPr>
              <a:t>=$3.64</a:t>
            </a:r>
          </a:p>
        </p:txBody>
      </p:sp>
      <p:pic>
        <p:nvPicPr>
          <p:cNvPr id="39" name="Bild 38" descr="Screen Shot 2016-10-17 at 7.24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38" y="1118135"/>
            <a:ext cx="4123395" cy="1475092"/>
          </a:xfrm>
          <a:prstGeom prst="rect">
            <a:avLst/>
          </a:prstGeom>
        </p:spPr>
      </p:pic>
      <p:sp>
        <p:nvSpPr>
          <p:cNvPr id="40" name="Textfeld 39"/>
          <p:cNvSpPr txBox="1"/>
          <p:nvPr/>
        </p:nvSpPr>
        <p:spPr>
          <a:xfrm>
            <a:off x="369355" y="2582650"/>
            <a:ext cx="30141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rPr>
              <a:t>Source: Magna Global </a:t>
            </a:r>
            <a:r>
              <a:rPr lang="de-DE" sz="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rPr>
              <a:t>Programmatic</a:t>
            </a:r>
            <a:r>
              <a:rPr lang="de-DE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rPr>
              <a:t>Intelligence</a:t>
            </a:r>
            <a:r>
              <a:rPr lang="de-DE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rPr>
              <a:t> Report 2015</a:t>
            </a:r>
            <a:endParaRPr lang="de-DE" sz="800" dirty="0">
              <a:solidFill>
                <a:schemeClr val="tx1">
                  <a:lumMod val="50000"/>
                  <a:lumOff val="50000"/>
                </a:schemeClr>
              </a:solidFill>
              <a:latin typeface="Roboto Light"/>
              <a:cs typeface="Roboto Light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5883281" y="33868"/>
            <a:ext cx="28035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rPr>
              <a:t>Source: </a:t>
            </a:r>
            <a:r>
              <a:rPr lang="de-DE" sz="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rPr>
              <a:t>LUMAscape</a:t>
            </a:r>
            <a:r>
              <a:rPr lang="de-DE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rPr>
              <a:t>by</a:t>
            </a:r>
            <a:r>
              <a:rPr lang="de-DE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rPr>
              <a:t> LUMA Partners</a:t>
            </a:r>
            <a:endParaRPr lang="de-DE" sz="800" dirty="0">
              <a:solidFill>
                <a:schemeClr val="tx1">
                  <a:lumMod val="50000"/>
                  <a:lumOff val="50000"/>
                </a:schemeClr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081744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B0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80255" y="999400"/>
            <a:ext cx="7772400" cy="1863532"/>
          </a:xfrm>
        </p:spPr>
        <p:txBody>
          <a:bodyPr>
            <a:normAutofit/>
          </a:bodyPr>
          <a:lstStyle/>
          <a:p>
            <a:pPr algn="l"/>
            <a:r>
              <a:rPr lang="de-DE" sz="3200" dirty="0" smtClean="0">
                <a:solidFill>
                  <a:schemeClr val="bg1"/>
                </a:solidFill>
                <a:latin typeface="Roboto Light"/>
                <a:cs typeface="Roboto Light"/>
              </a:rPr>
              <a:t>LET‘S GET READY</a:t>
            </a:r>
            <a:br>
              <a:rPr lang="de-DE" sz="3200" dirty="0" smtClean="0">
                <a:solidFill>
                  <a:schemeClr val="bg1"/>
                </a:solidFill>
                <a:latin typeface="Roboto Light"/>
                <a:cs typeface="Roboto Light"/>
              </a:rPr>
            </a:br>
            <a:r>
              <a:rPr lang="de-DE" sz="3200" dirty="0" smtClean="0">
                <a:solidFill>
                  <a:schemeClr val="bg1"/>
                </a:solidFill>
                <a:latin typeface="Roboto Light"/>
                <a:cs typeface="Roboto Light"/>
              </a:rPr>
              <a:t>FOR THE GAME...</a:t>
            </a:r>
            <a:r>
              <a:rPr lang="de-DE" sz="3200" dirty="0">
                <a:solidFill>
                  <a:schemeClr val="bg1"/>
                </a:solidFill>
                <a:latin typeface="Roboto Light"/>
                <a:cs typeface="Roboto Light"/>
              </a:rPr>
              <a:t/>
            </a:r>
            <a:br>
              <a:rPr lang="de-DE" sz="3200" dirty="0">
                <a:solidFill>
                  <a:schemeClr val="bg1"/>
                </a:solidFill>
                <a:latin typeface="Roboto Light"/>
                <a:cs typeface="Roboto Light"/>
              </a:rPr>
            </a:br>
            <a:endParaRPr lang="de-DE" sz="3200" dirty="0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72914" y="1069246"/>
            <a:ext cx="4091745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472914" y="4062727"/>
            <a:ext cx="4091745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Bild 2" descr="Unbenannt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549" y="1909479"/>
            <a:ext cx="2542584" cy="188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55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73074" y="205979"/>
            <a:ext cx="8213725" cy="556021"/>
          </a:xfrm>
        </p:spPr>
        <p:txBody>
          <a:bodyPr>
            <a:normAutofit/>
          </a:bodyPr>
          <a:lstStyle/>
          <a:p>
            <a:pPr algn="l"/>
            <a:r>
              <a:rPr lang="de-DE" sz="2400" dirty="0" smtClean="0">
                <a:solidFill>
                  <a:srgbClr val="28B6FF"/>
                </a:solidFill>
                <a:latin typeface="Roboto Medium"/>
                <a:cs typeface="Roboto Medium"/>
              </a:rPr>
              <a:t>PLAY #1	STAY IN CONTROL</a:t>
            </a:r>
            <a:endParaRPr lang="de-DE" sz="2400" dirty="0">
              <a:solidFill>
                <a:srgbClr val="28B6FF"/>
              </a:solidFill>
              <a:latin typeface="Roboto Medium"/>
              <a:cs typeface="Roboto Medium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5667" y="762000"/>
            <a:ext cx="4241800" cy="0"/>
          </a:xfrm>
          <a:prstGeom prst="line">
            <a:avLst/>
          </a:prstGeom>
          <a:ln>
            <a:solidFill>
              <a:srgbClr val="28B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094133" y="4690533"/>
            <a:ext cx="592666" cy="0"/>
          </a:xfrm>
          <a:prstGeom prst="line">
            <a:avLst/>
          </a:prstGeom>
          <a:ln>
            <a:solidFill>
              <a:srgbClr val="28B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8094133" y="4715930"/>
            <a:ext cx="592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28B6FF"/>
                </a:solidFill>
                <a:latin typeface="Roboto Medium"/>
                <a:cs typeface="Roboto Medium"/>
              </a:rPr>
              <a:t>6</a:t>
            </a:r>
            <a:endParaRPr lang="de-DE" sz="1200" dirty="0">
              <a:solidFill>
                <a:srgbClr val="28B6FF"/>
              </a:solidFill>
              <a:latin typeface="Roboto Medium"/>
              <a:cs typeface="Roboto Medium"/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482601" y="3522140"/>
            <a:ext cx="237067" cy="237067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761997" y="3454403"/>
            <a:ext cx="6460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Have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control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over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all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revenue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sources</a:t>
            </a:r>
            <a:endParaRPr lang="de-DE" sz="1600" dirty="0">
              <a:solidFill>
                <a:schemeClr val="bg1">
                  <a:lumMod val="50000"/>
                </a:schemeClr>
              </a:solidFill>
              <a:latin typeface="Roboto Light"/>
              <a:cs typeface="Roboto Light"/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482601" y="3911492"/>
            <a:ext cx="237067" cy="237067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761996" y="3843755"/>
            <a:ext cx="8001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Monitor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closely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who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is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buying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your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inventory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and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at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which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price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endParaRPr lang="de-DE" sz="1600" dirty="0">
              <a:solidFill>
                <a:schemeClr val="bg1">
                  <a:lumMod val="50000"/>
                </a:schemeClr>
              </a:solidFill>
              <a:latin typeface="Roboto Light"/>
              <a:cs typeface="Roboto Light"/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482602" y="4300846"/>
            <a:ext cx="237067" cy="237067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761997" y="4233109"/>
            <a:ext cx="80010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Establish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relationships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with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agencies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and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advertisers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already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buying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your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inventory</a:t>
            </a:r>
            <a:endParaRPr lang="de-DE" sz="1600" dirty="0" smtClean="0">
              <a:solidFill>
                <a:schemeClr val="bg1">
                  <a:lumMod val="50000"/>
                </a:schemeClr>
              </a:solidFill>
              <a:latin typeface="Roboto Light"/>
              <a:cs typeface="Roboto Light"/>
            </a:endParaRPr>
          </a:p>
          <a:p>
            <a:endParaRPr lang="de-DE" sz="1600" dirty="0">
              <a:solidFill>
                <a:schemeClr val="bg1">
                  <a:lumMod val="50000"/>
                </a:schemeClr>
              </a:solidFill>
              <a:latin typeface="Roboto Light"/>
              <a:cs typeface="Roboto Light"/>
            </a:endParaRPr>
          </a:p>
        </p:txBody>
      </p:sp>
      <p:pic>
        <p:nvPicPr>
          <p:cNvPr id="8" name="Bild 7" descr="Unbenannt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1" y="3522140"/>
            <a:ext cx="254000" cy="203200"/>
          </a:xfrm>
          <a:prstGeom prst="rect">
            <a:avLst/>
          </a:prstGeom>
        </p:spPr>
      </p:pic>
      <p:pic>
        <p:nvPicPr>
          <p:cNvPr id="15" name="Bild 14" descr="Unbenannt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1" y="3911492"/>
            <a:ext cx="254000" cy="203200"/>
          </a:xfrm>
          <a:prstGeom prst="rect">
            <a:avLst/>
          </a:prstGeom>
        </p:spPr>
      </p:pic>
      <p:pic>
        <p:nvPicPr>
          <p:cNvPr id="17" name="Bild 16" descr="Unbenannt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1" y="4292148"/>
            <a:ext cx="254000" cy="203200"/>
          </a:xfrm>
          <a:prstGeom prst="rect">
            <a:avLst/>
          </a:prstGeom>
        </p:spPr>
      </p:pic>
      <p:cxnSp>
        <p:nvCxnSpPr>
          <p:cNvPr id="18" name="Gerade Verbindung mit Pfeil 17"/>
          <p:cNvCxnSpPr/>
          <p:nvPr/>
        </p:nvCxnSpPr>
        <p:spPr>
          <a:xfrm flipH="1">
            <a:off x="6993467" y="-220133"/>
            <a:ext cx="8466" cy="1117600"/>
          </a:xfrm>
          <a:prstGeom prst="straightConnector1">
            <a:avLst/>
          </a:prstGeom>
          <a:ln>
            <a:solidFill>
              <a:srgbClr val="28B6FF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6104468" y="897467"/>
            <a:ext cx="177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28B6FF"/>
                </a:solidFill>
                <a:latin typeface="Roboto Medium"/>
                <a:cs typeface="Roboto Medium"/>
              </a:rPr>
              <a:t>AD NETWORK</a:t>
            </a:r>
            <a:endParaRPr lang="de-DE" sz="1200" dirty="0">
              <a:solidFill>
                <a:srgbClr val="28B6FF"/>
              </a:solidFill>
              <a:latin typeface="Roboto Medium"/>
              <a:cs typeface="Roboto Medium"/>
            </a:endParaRPr>
          </a:p>
        </p:txBody>
      </p:sp>
      <p:cxnSp>
        <p:nvCxnSpPr>
          <p:cNvPr id="21" name="Gerade Verbindung 20"/>
          <p:cNvCxnSpPr>
            <a:stCxn id="19" idx="2"/>
          </p:cNvCxnSpPr>
          <p:nvPr/>
        </p:nvCxnSpPr>
        <p:spPr>
          <a:xfrm flipH="1">
            <a:off x="6333067" y="1174466"/>
            <a:ext cx="660401" cy="273334"/>
          </a:xfrm>
          <a:prstGeom prst="line">
            <a:avLst/>
          </a:prstGeom>
          <a:ln w="12700">
            <a:solidFill>
              <a:srgbClr val="28B6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>
            <a:stCxn id="19" idx="2"/>
          </p:cNvCxnSpPr>
          <p:nvPr/>
        </p:nvCxnSpPr>
        <p:spPr>
          <a:xfrm>
            <a:off x="6993468" y="1174466"/>
            <a:ext cx="651932" cy="273334"/>
          </a:xfrm>
          <a:prstGeom prst="line">
            <a:avLst/>
          </a:prstGeom>
          <a:ln w="12700">
            <a:solidFill>
              <a:srgbClr val="28B6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Bild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265" y="1557869"/>
            <a:ext cx="999065" cy="243736"/>
          </a:xfrm>
          <a:prstGeom prst="rect">
            <a:avLst/>
          </a:prstGeom>
        </p:spPr>
      </p:pic>
      <p:pic>
        <p:nvPicPr>
          <p:cNvPr id="27" name="Bild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3596" y="1557870"/>
            <a:ext cx="965199" cy="222994"/>
          </a:xfrm>
          <a:prstGeom prst="rect">
            <a:avLst/>
          </a:prstGeom>
        </p:spPr>
      </p:pic>
      <p:pic>
        <p:nvPicPr>
          <p:cNvPr id="28" name="Bild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3596" y="2148752"/>
            <a:ext cx="965199" cy="206070"/>
          </a:xfrm>
          <a:prstGeom prst="rect">
            <a:avLst/>
          </a:prstGeom>
        </p:spPr>
      </p:pic>
      <p:cxnSp>
        <p:nvCxnSpPr>
          <p:cNvPr id="29" name="Gerade Verbindung 28"/>
          <p:cNvCxnSpPr/>
          <p:nvPr/>
        </p:nvCxnSpPr>
        <p:spPr>
          <a:xfrm flipV="1">
            <a:off x="7696196" y="1828800"/>
            <a:ext cx="0" cy="243752"/>
          </a:xfrm>
          <a:prstGeom prst="line">
            <a:avLst/>
          </a:prstGeom>
          <a:ln w="12700">
            <a:solidFill>
              <a:srgbClr val="28B6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380998" y="3132783"/>
            <a:ext cx="646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Roboto Medium"/>
                <a:cs typeface="Roboto Medium"/>
              </a:rPr>
              <a:t>KEY TAKEAWAYS</a:t>
            </a:r>
            <a:endParaRPr lang="de-DE" sz="1200" dirty="0">
              <a:solidFill>
                <a:schemeClr val="bg1">
                  <a:lumMod val="50000"/>
                </a:schemeClr>
              </a:solidFill>
              <a:latin typeface="Roboto Medium"/>
              <a:cs typeface="Roboto Medium"/>
            </a:endParaRPr>
          </a:p>
        </p:txBody>
      </p:sp>
      <p:pic>
        <p:nvPicPr>
          <p:cNvPr id="40" name="Bild 39" descr="adqualit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82137"/>
            <a:ext cx="4622800" cy="216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88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73074" y="205979"/>
            <a:ext cx="8213725" cy="556021"/>
          </a:xfrm>
        </p:spPr>
        <p:txBody>
          <a:bodyPr>
            <a:normAutofit/>
          </a:bodyPr>
          <a:lstStyle/>
          <a:p>
            <a:pPr algn="l"/>
            <a:r>
              <a:rPr lang="de-DE" sz="2400" dirty="0" smtClean="0">
                <a:solidFill>
                  <a:srgbClr val="28B6FF"/>
                </a:solidFill>
                <a:latin typeface="Roboto Medium"/>
                <a:cs typeface="Roboto Medium"/>
              </a:rPr>
              <a:t>PLAY #2	UTILIZE HEADER BIDDING</a:t>
            </a:r>
            <a:endParaRPr lang="de-DE" sz="2400" dirty="0">
              <a:solidFill>
                <a:srgbClr val="28B6FF"/>
              </a:solidFill>
              <a:latin typeface="Roboto Medium"/>
              <a:cs typeface="Roboto Medium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5667" y="762000"/>
            <a:ext cx="5215466" cy="0"/>
          </a:xfrm>
          <a:prstGeom prst="line">
            <a:avLst/>
          </a:prstGeom>
          <a:ln>
            <a:solidFill>
              <a:srgbClr val="28B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094133" y="4690533"/>
            <a:ext cx="592666" cy="0"/>
          </a:xfrm>
          <a:prstGeom prst="line">
            <a:avLst/>
          </a:prstGeom>
          <a:ln>
            <a:solidFill>
              <a:srgbClr val="28B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8094133" y="4715930"/>
            <a:ext cx="592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rgbClr val="28B6FF"/>
                </a:solidFill>
                <a:latin typeface="Roboto Medium"/>
                <a:cs typeface="Roboto Medium"/>
              </a:rPr>
              <a:t>7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482601" y="3522140"/>
            <a:ext cx="237067" cy="237067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761997" y="3454403"/>
            <a:ext cx="7433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Avoid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proprietary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wrappers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,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use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open-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source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frameworks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like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Prebid.js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instead</a:t>
            </a:r>
            <a:endParaRPr lang="de-DE" sz="1600" dirty="0">
              <a:solidFill>
                <a:schemeClr val="bg1">
                  <a:lumMod val="50000"/>
                </a:schemeClr>
              </a:solidFill>
              <a:latin typeface="Roboto Light"/>
              <a:cs typeface="Roboto Light"/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482601" y="3911492"/>
            <a:ext cx="237067" cy="237067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761996" y="3843755"/>
            <a:ext cx="8001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Do not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use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more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than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4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or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5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header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bidding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partners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simultaneously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endParaRPr lang="de-DE" sz="1600" dirty="0">
              <a:solidFill>
                <a:schemeClr val="bg1">
                  <a:lumMod val="50000"/>
                </a:schemeClr>
              </a:solidFill>
              <a:latin typeface="Roboto Light"/>
              <a:cs typeface="Roboto Light"/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482602" y="4300846"/>
            <a:ext cx="237067" cy="237067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761997" y="4233109"/>
            <a:ext cx="80010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Become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a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part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of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the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open-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source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community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and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share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with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others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,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it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will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pay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off</a:t>
            </a:r>
            <a:endParaRPr lang="de-DE" sz="1600" dirty="0" smtClean="0">
              <a:solidFill>
                <a:schemeClr val="bg1">
                  <a:lumMod val="50000"/>
                </a:schemeClr>
              </a:solidFill>
              <a:latin typeface="Roboto Light"/>
              <a:cs typeface="Roboto Light"/>
            </a:endParaRPr>
          </a:p>
          <a:p>
            <a:endParaRPr lang="de-DE" sz="1600" dirty="0">
              <a:solidFill>
                <a:schemeClr val="bg1">
                  <a:lumMod val="50000"/>
                </a:schemeClr>
              </a:solidFill>
              <a:latin typeface="Roboto Light"/>
              <a:cs typeface="Roboto Light"/>
            </a:endParaRPr>
          </a:p>
        </p:txBody>
      </p:sp>
      <p:pic>
        <p:nvPicPr>
          <p:cNvPr id="15" name="Bild 14" descr="Unbenannt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1" y="3522140"/>
            <a:ext cx="254000" cy="203200"/>
          </a:xfrm>
          <a:prstGeom prst="rect">
            <a:avLst/>
          </a:prstGeom>
        </p:spPr>
      </p:pic>
      <p:pic>
        <p:nvPicPr>
          <p:cNvPr id="17" name="Bild 16" descr="Unbenannt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1" y="3911492"/>
            <a:ext cx="254000" cy="203200"/>
          </a:xfrm>
          <a:prstGeom prst="rect">
            <a:avLst/>
          </a:prstGeom>
        </p:spPr>
      </p:pic>
      <p:pic>
        <p:nvPicPr>
          <p:cNvPr id="18" name="Bild 17" descr="Unbenannt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1" y="4292148"/>
            <a:ext cx="254000" cy="203200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380998" y="3132783"/>
            <a:ext cx="646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Roboto Medium"/>
                <a:cs typeface="Roboto Medium"/>
              </a:rPr>
              <a:t>KEY TAKEAWAYS</a:t>
            </a:r>
            <a:endParaRPr lang="de-DE" sz="1200" dirty="0">
              <a:solidFill>
                <a:schemeClr val="bg1">
                  <a:lumMod val="50000"/>
                </a:schemeClr>
              </a:solidFill>
              <a:latin typeface="Roboto Medium"/>
              <a:cs typeface="Roboto Medium"/>
            </a:endParaRPr>
          </a:p>
        </p:txBody>
      </p:sp>
      <p:pic>
        <p:nvPicPr>
          <p:cNvPr id="4" name="Bild 3" descr="Screen Shot 2016-10-17 at 6.17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832" y="1039221"/>
            <a:ext cx="3365500" cy="2093562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/>
        </p:nvPicPr>
        <p:blipFill rotWithShape="1">
          <a:blip r:embed="rId4"/>
          <a:srcRect t="13192"/>
          <a:stretch/>
        </p:blipFill>
        <p:spPr>
          <a:xfrm>
            <a:off x="414865" y="1140825"/>
            <a:ext cx="4157134" cy="1811042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6296019" y="3109731"/>
            <a:ext cx="23569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rPr>
              <a:t>Source: </a:t>
            </a:r>
            <a:r>
              <a:rPr lang="de-DE" sz="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rPr>
              <a:t>Prebid.org</a:t>
            </a:r>
            <a:endParaRPr lang="de-DE" sz="800" dirty="0">
              <a:solidFill>
                <a:schemeClr val="tx1">
                  <a:lumMod val="50000"/>
                  <a:lumOff val="50000"/>
                </a:schemeClr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460665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73074" y="205979"/>
            <a:ext cx="8213725" cy="556021"/>
          </a:xfrm>
        </p:spPr>
        <p:txBody>
          <a:bodyPr>
            <a:normAutofit/>
          </a:bodyPr>
          <a:lstStyle/>
          <a:p>
            <a:pPr algn="l"/>
            <a:r>
              <a:rPr lang="de-DE" sz="2400" dirty="0" smtClean="0">
                <a:solidFill>
                  <a:srgbClr val="28B6FF"/>
                </a:solidFill>
                <a:latin typeface="Roboto Medium"/>
                <a:cs typeface="Roboto Medium"/>
              </a:rPr>
              <a:t>PLAY #3	FOCUS ON VIEWABILITY</a:t>
            </a:r>
            <a:endParaRPr lang="de-DE" sz="2400" dirty="0">
              <a:solidFill>
                <a:srgbClr val="28B6FF"/>
              </a:solidFill>
              <a:latin typeface="Roboto Medium"/>
              <a:cs typeface="Roboto Medium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5667" y="762000"/>
            <a:ext cx="4978400" cy="0"/>
          </a:xfrm>
          <a:prstGeom prst="line">
            <a:avLst/>
          </a:prstGeom>
          <a:ln>
            <a:solidFill>
              <a:srgbClr val="28B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094133" y="4690533"/>
            <a:ext cx="592666" cy="0"/>
          </a:xfrm>
          <a:prstGeom prst="line">
            <a:avLst/>
          </a:prstGeom>
          <a:ln>
            <a:solidFill>
              <a:srgbClr val="28B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8094133" y="4715930"/>
            <a:ext cx="592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28B6FF"/>
                </a:solidFill>
                <a:latin typeface="Roboto Medium"/>
                <a:cs typeface="Roboto Medium"/>
              </a:rPr>
              <a:t>8</a:t>
            </a:r>
            <a:endParaRPr lang="de-DE" sz="1200" dirty="0">
              <a:solidFill>
                <a:srgbClr val="28B6FF"/>
              </a:solidFill>
              <a:latin typeface="Roboto Medium"/>
              <a:cs typeface="Roboto Medium"/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482601" y="3522140"/>
            <a:ext cx="237067" cy="237067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761997" y="3454403"/>
            <a:ext cx="7433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The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most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viewable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position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is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right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above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the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fold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, not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at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the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very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top</a:t>
            </a:r>
            <a:endParaRPr lang="de-DE" sz="1600" dirty="0">
              <a:solidFill>
                <a:schemeClr val="bg1">
                  <a:lumMod val="50000"/>
                </a:schemeClr>
              </a:solidFill>
              <a:latin typeface="Roboto Light"/>
              <a:cs typeface="Roboto Light"/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482601" y="3911492"/>
            <a:ext cx="237067" cy="237067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761996" y="3843755"/>
            <a:ext cx="8001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If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you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increase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viewability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by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10%, CPMs will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increase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by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about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8%</a:t>
            </a:r>
            <a:endParaRPr lang="de-DE" sz="1600" dirty="0">
              <a:solidFill>
                <a:schemeClr val="bg1">
                  <a:lumMod val="50000"/>
                </a:schemeClr>
              </a:solidFill>
              <a:latin typeface="Roboto Light"/>
              <a:cs typeface="Roboto Light"/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482602" y="4300846"/>
            <a:ext cx="237067" cy="237067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761997" y="4233109"/>
            <a:ext cx="80010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Making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the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banner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outside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your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content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sticky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can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increase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CPMs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by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15-20%</a:t>
            </a:r>
          </a:p>
          <a:p>
            <a:endParaRPr lang="de-DE" sz="1600" dirty="0">
              <a:solidFill>
                <a:schemeClr val="bg1">
                  <a:lumMod val="50000"/>
                </a:schemeClr>
              </a:solidFill>
              <a:latin typeface="Roboto Light"/>
              <a:cs typeface="Roboto Light"/>
            </a:endParaRPr>
          </a:p>
        </p:txBody>
      </p:sp>
      <p:pic>
        <p:nvPicPr>
          <p:cNvPr id="15" name="Bild 14" descr="Unbenannt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1" y="3522140"/>
            <a:ext cx="254000" cy="203200"/>
          </a:xfrm>
          <a:prstGeom prst="rect">
            <a:avLst/>
          </a:prstGeom>
        </p:spPr>
      </p:pic>
      <p:pic>
        <p:nvPicPr>
          <p:cNvPr id="17" name="Bild 16" descr="Unbenannt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1" y="3911492"/>
            <a:ext cx="254000" cy="203200"/>
          </a:xfrm>
          <a:prstGeom prst="rect">
            <a:avLst/>
          </a:prstGeom>
        </p:spPr>
      </p:pic>
      <p:pic>
        <p:nvPicPr>
          <p:cNvPr id="18" name="Bild 17" descr="Unbenannt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1" y="4292148"/>
            <a:ext cx="254000" cy="203200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380998" y="3132783"/>
            <a:ext cx="646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Roboto Medium"/>
                <a:cs typeface="Roboto Medium"/>
              </a:rPr>
              <a:t>KEY TAKEAWAYS</a:t>
            </a:r>
            <a:endParaRPr lang="de-DE" sz="1200" dirty="0">
              <a:solidFill>
                <a:schemeClr val="bg1">
                  <a:lumMod val="50000"/>
                </a:schemeClr>
              </a:solidFill>
              <a:latin typeface="Roboto Medium"/>
              <a:cs typeface="Roboto Medium"/>
            </a:endParaRPr>
          </a:p>
        </p:txBody>
      </p:sp>
      <p:pic>
        <p:nvPicPr>
          <p:cNvPr id="21" name="Bild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699" y="-275044"/>
            <a:ext cx="3155951" cy="3155951"/>
          </a:xfrm>
          <a:prstGeom prst="rect">
            <a:avLst/>
          </a:prstGeom>
        </p:spPr>
      </p:pic>
      <p:sp>
        <p:nvSpPr>
          <p:cNvPr id="22" name="Rechteck 21"/>
          <p:cNvSpPr/>
          <p:nvPr/>
        </p:nvSpPr>
        <p:spPr>
          <a:xfrm>
            <a:off x="5808117" y="76203"/>
            <a:ext cx="1401169" cy="27878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5808117" y="354985"/>
            <a:ext cx="1401169" cy="518695"/>
          </a:xfrm>
          <a:prstGeom prst="rect">
            <a:avLst/>
          </a:prstGeom>
          <a:solidFill>
            <a:srgbClr val="28B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5808117" y="873680"/>
            <a:ext cx="1401169" cy="16650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5" name="Bild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499" y="156767"/>
            <a:ext cx="3155951" cy="3155951"/>
          </a:xfrm>
          <a:prstGeom prst="rect">
            <a:avLst/>
          </a:prstGeom>
        </p:spPr>
      </p:pic>
      <p:sp>
        <p:nvSpPr>
          <p:cNvPr id="26" name="Rechteck 25"/>
          <p:cNvSpPr/>
          <p:nvPr/>
        </p:nvSpPr>
        <p:spPr>
          <a:xfrm>
            <a:off x="7128917" y="508014"/>
            <a:ext cx="1401169" cy="27878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7128917" y="2443424"/>
            <a:ext cx="1401169" cy="518695"/>
          </a:xfrm>
          <a:prstGeom prst="rect">
            <a:avLst/>
          </a:prstGeom>
          <a:solidFill>
            <a:srgbClr val="28B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7128917" y="786796"/>
            <a:ext cx="1401169" cy="16650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/>
          <p:cNvSpPr txBox="1"/>
          <p:nvPr/>
        </p:nvSpPr>
        <p:spPr>
          <a:xfrm>
            <a:off x="3242731" y="1245141"/>
            <a:ext cx="2370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Medium"/>
                <a:cs typeface="Roboto Medium"/>
              </a:rPr>
              <a:t>Variation A:</a:t>
            </a:r>
          </a:p>
          <a:p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Viewability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= 23.92%</a:t>
            </a:r>
          </a:p>
          <a:p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CPM = $0.32</a:t>
            </a:r>
            <a:endParaRPr lang="de-DE" sz="1600" dirty="0">
              <a:solidFill>
                <a:schemeClr val="bg1">
                  <a:lumMod val="50000"/>
                </a:schemeClr>
              </a:solidFill>
              <a:latin typeface="Roboto Light"/>
              <a:cs typeface="Roboto Light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3242731" y="2176463"/>
            <a:ext cx="2370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Medium"/>
                <a:cs typeface="Roboto Medium"/>
              </a:rPr>
              <a:t>Variation B:</a:t>
            </a:r>
          </a:p>
          <a:p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Viewability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= 76.14%</a:t>
            </a:r>
          </a:p>
          <a:p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CPM = $0.87</a:t>
            </a:r>
            <a:endParaRPr lang="de-DE" sz="1600" dirty="0">
              <a:solidFill>
                <a:schemeClr val="bg1">
                  <a:lumMod val="50000"/>
                </a:schemeClr>
              </a:solidFill>
              <a:latin typeface="Roboto Light"/>
              <a:cs typeface="Roboto Light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5808117" y="372542"/>
            <a:ext cx="1401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latin typeface="Roboto Medium"/>
                <a:cs typeface="Roboto Medium"/>
              </a:rPr>
              <a:t>A</a:t>
            </a:r>
            <a:endParaRPr lang="de-DE" sz="2400" dirty="0">
              <a:solidFill>
                <a:schemeClr val="bg1"/>
              </a:solidFill>
              <a:latin typeface="Roboto Medium"/>
              <a:cs typeface="Roboto Medium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7128917" y="2458119"/>
            <a:ext cx="1401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latin typeface="Roboto Medium"/>
                <a:cs typeface="Roboto Medium"/>
              </a:rPr>
              <a:t>B</a:t>
            </a:r>
            <a:endParaRPr lang="de-DE" sz="2400" dirty="0">
              <a:solidFill>
                <a:schemeClr val="bg1"/>
              </a:solidFill>
              <a:latin typeface="Roboto Medium"/>
              <a:cs typeface="Roboto Medium"/>
            </a:endParaRPr>
          </a:p>
        </p:txBody>
      </p:sp>
      <p:cxnSp>
        <p:nvCxnSpPr>
          <p:cNvPr id="34" name="Gerade Verbindung mit Pfeil 33"/>
          <p:cNvCxnSpPr/>
          <p:nvPr/>
        </p:nvCxnSpPr>
        <p:spPr>
          <a:xfrm>
            <a:off x="4470400" y="2345267"/>
            <a:ext cx="2997200" cy="338666"/>
          </a:xfrm>
          <a:prstGeom prst="straightConnector1">
            <a:avLst/>
          </a:prstGeom>
          <a:ln w="12700">
            <a:solidFill>
              <a:srgbClr val="00418F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 flipV="1">
            <a:off x="4470400" y="626533"/>
            <a:ext cx="1634067" cy="804334"/>
          </a:xfrm>
          <a:prstGeom prst="straightConnector1">
            <a:avLst/>
          </a:prstGeom>
          <a:ln w="12700">
            <a:solidFill>
              <a:srgbClr val="00418F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804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563</Words>
  <Application>Microsoft Macintosh PowerPoint</Application>
  <PresentationFormat>Bildschirmpräsentation (16:9)</PresentationFormat>
  <Paragraphs>130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Office-Design</vt:lpstr>
      <vt:lpstr>THE  PROGRAMMATIC PLAYBOOK*</vt:lpstr>
      <vt:lpstr>PROGRAMMATIC DEFINED</vt:lpstr>
      <vt:lpstr>HOW WE USED TO TRADE MEDIA</vt:lpstr>
      <vt:lpstr>THE EXTENDED PLAYING FIELD</vt:lpstr>
      <vt:lpstr>KNOW THE PLAYERS</vt:lpstr>
      <vt:lpstr>LET‘S GET READY FOR THE GAME... </vt:lpstr>
      <vt:lpstr>PLAY #1 STAY IN CONTROL</vt:lpstr>
      <vt:lpstr>PLAY #2 UTILIZE HEADER BIDDING</vt:lpstr>
      <vt:lpstr>PLAY #3 FOCUS ON VIEWABILITY</vt:lpstr>
      <vt:lpstr>PLAY #4 SEGMENT YOUR INVENTORY</vt:lpstr>
      <vt:lpstr>PLAY #5 UTILIZE NATIVE ADS</vt:lpstr>
      <vt:lpstr>PLAY #6 LEVERAGE AUDIENCE DATA</vt:lpstr>
      <vt:lpstr>PLAY #7 STAY INFORMED</vt:lpstr>
      <vt:lpstr>TOUCHDOWN! THANK YOU!</vt:lpstr>
    </vt:vector>
  </TitlesOfParts>
  <Company>Frederic Hansen Internetdienstleistungen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Frederic Hansen</dc:creator>
  <cp:lastModifiedBy>Frederic Hansen</cp:lastModifiedBy>
  <cp:revision>171</cp:revision>
  <dcterms:created xsi:type="dcterms:W3CDTF">2016-10-17T11:22:09Z</dcterms:created>
  <dcterms:modified xsi:type="dcterms:W3CDTF">2016-10-18T10:35:11Z</dcterms:modified>
</cp:coreProperties>
</file>