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58" r:id="rId3"/>
    <p:sldId id="259" r:id="rId4"/>
    <p:sldId id="279" r:id="rId5"/>
    <p:sldId id="260" r:id="rId6"/>
    <p:sldId id="262" r:id="rId7"/>
    <p:sldId id="304" r:id="rId8"/>
    <p:sldId id="318" r:id="rId9"/>
    <p:sldId id="306" r:id="rId10"/>
    <p:sldId id="305" r:id="rId11"/>
    <p:sldId id="285" r:id="rId12"/>
    <p:sldId id="320" r:id="rId13"/>
    <p:sldId id="301" r:id="rId14"/>
    <p:sldId id="267" r:id="rId15"/>
    <p:sldId id="293" r:id="rId16"/>
    <p:sldId id="277" r:id="rId17"/>
    <p:sldId id="307" r:id="rId18"/>
    <p:sldId id="323" r:id="rId19"/>
    <p:sldId id="287" r:id="rId20"/>
    <p:sldId id="288" r:id="rId21"/>
    <p:sldId id="292" r:id="rId22"/>
    <p:sldId id="291" r:id="rId23"/>
    <p:sldId id="289" r:id="rId24"/>
    <p:sldId id="290" r:id="rId25"/>
    <p:sldId id="280" r:id="rId26"/>
    <p:sldId id="322" r:id="rId27"/>
    <p:sldId id="315" r:id="rId28"/>
    <p:sldId id="313" r:id="rId29"/>
    <p:sldId id="310" r:id="rId30"/>
    <p:sldId id="316" r:id="rId31"/>
    <p:sldId id="271" r:id="rId32"/>
    <p:sldId id="296" r:id="rId33"/>
    <p:sldId id="297" r:id="rId34"/>
    <p:sldId id="303" r:id="rId35"/>
  </p:sldIdLst>
  <p:sldSz cx="9144000" cy="5143500" type="screen16x9"/>
  <p:notesSz cx="6858000" cy="9144000"/>
  <p:embeddedFontLst>
    <p:embeddedFont>
      <p:font typeface="Lora" panose="020B0604020202020204" charset="0"/>
      <p:regular r:id="rId37"/>
      <p:bold r:id="rId38"/>
      <p:italic r:id="rId39"/>
      <p:boldItalic r:id="rId40"/>
    </p:embeddedFont>
    <p:embeddedFont>
      <p:font typeface="Quattrocento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21470C-A433-4319-8B23-A5A03F2A03D9}">
  <a:tblStyle styleId="{4A21470C-A433-4319-8B23-A5A03F2A03D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6699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1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652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23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793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672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83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20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628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804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3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33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925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048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203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802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529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711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941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948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551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893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86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566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880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982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000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26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07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41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89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77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749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49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21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42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48659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5219925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002060"/>
                </a:solidFill>
              </a:rPr>
              <a:t>Publi</a:t>
            </a:r>
            <a:r>
              <a:rPr lang="en" sz="4000" dirty="0" smtClean="0">
                <a:solidFill>
                  <a:srgbClr val="FFC000"/>
                </a:solidFill>
              </a:rPr>
              <a:t>24</a:t>
            </a:r>
            <a:r>
              <a:rPr lang="en" sz="4000" dirty="0" smtClean="0">
                <a:solidFill>
                  <a:srgbClr val="002060"/>
                </a:solidFill>
              </a:rPr>
              <a:t>.ro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sz="2400" dirty="0" smtClean="0"/>
              <a:t>The </a:t>
            </a:r>
            <a:r>
              <a:rPr lang="en" sz="2400" dirty="0" smtClean="0">
                <a:highlight>
                  <a:srgbClr val="FFCD00"/>
                </a:highlight>
              </a:rPr>
              <a:t>10 year</a:t>
            </a:r>
            <a:r>
              <a:rPr lang="en" sz="2400" dirty="0" smtClean="0"/>
              <a:t> old startup</a:t>
            </a:r>
            <a:endParaRPr lang="en" sz="2400"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620390" y="369069"/>
            <a:ext cx="7635922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/>
              <a:t>Move to </a:t>
            </a:r>
            <a:r>
              <a:rPr lang="en" sz="4800" dirty="0" smtClean="0">
                <a:highlight>
                  <a:srgbClr val="FFCD00"/>
                </a:highlight>
              </a:rPr>
              <a:t>free(mium)</a:t>
            </a:r>
            <a:r>
              <a:rPr lang="en" sz="4800" dirty="0" smtClean="0"/>
              <a:t> </a:t>
            </a:r>
            <a:endParaRPr lang="en" sz="4800" dirty="0">
              <a:highlight>
                <a:srgbClr val="FFCD00"/>
              </a:highlight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14" y="1760822"/>
            <a:ext cx="4413887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331076" y="3228600"/>
            <a:ext cx="4933800" cy="819899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Keep it small!</a:t>
            </a:r>
            <a:endParaRPr lang="ro-RO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377" y="2133600"/>
            <a:ext cx="3619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3 integrated brands</a:t>
            </a:r>
            <a:endParaRPr lang="en" sz="2800" dirty="0"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highlight>
                  <a:srgbClr val="FFCD00"/>
                </a:highlight>
              </a:rPr>
              <a:t>Publi24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Horizontal.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All ads pusblised on all classifieds appear on Publi24.</a:t>
            </a:r>
            <a:endParaRPr lang="en" dirty="0"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highlight>
                  <a:srgbClr val="FFCD00"/>
                </a:highlight>
              </a:rPr>
              <a:t>Bestauto</a:t>
            </a:r>
            <a:endParaRPr lang="en" b="1" dirty="0">
              <a:highlight>
                <a:srgbClr val="FFCD00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Auto classifieds.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All auto ads published here</a:t>
            </a:r>
            <a:r>
              <a:rPr lang="en" dirty="0" smtClean="0"/>
              <a:t>.</a:t>
            </a:r>
            <a:endParaRPr lang="en" dirty="0"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highlight>
                  <a:srgbClr val="FFCD00"/>
                </a:highlight>
              </a:rPr>
              <a:t>Romimo</a:t>
            </a:r>
            <a:endParaRPr lang="en" b="1" dirty="0">
              <a:highlight>
                <a:srgbClr val="FFCD00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Real estate.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All real estate ads publised here.</a:t>
            </a:r>
            <a:r>
              <a:rPr lang="en" dirty="0" smtClean="0"/>
              <a:t> 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58" name="Shape 158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59" name="Shape 15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0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hape 91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/>
              <a:t>10 </a:t>
            </a:r>
            <a:r>
              <a:rPr lang="en" sz="4800" dirty="0">
                <a:highlight>
                  <a:srgbClr val="FFCD00"/>
                </a:highlight>
              </a:rPr>
              <a:t>people</a:t>
            </a:r>
            <a:endParaRPr lang="en" sz="4800" dirty="0">
              <a:highlight>
                <a:srgbClr val="FFCD00"/>
              </a:highlight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5302155" y="1428750"/>
            <a:ext cx="384174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2371725" y="1857375"/>
            <a:ext cx="5021263" cy="7858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11200" dirty="0" smtClean="0"/>
              <a:t>3 developers</a:t>
            </a:r>
          </a:p>
          <a:p>
            <a:r>
              <a:rPr lang="en-US" sz="11200" dirty="0" smtClean="0"/>
              <a:t>1 designer/frontend</a:t>
            </a:r>
          </a:p>
          <a:p>
            <a:r>
              <a:rPr lang="en-US" sz="11200" dirty="0" smtClean="0"/>
              <a:t>2 project managers</a:t>
            </a:r>
          </a:p>
          <a:p>
            <a:r>
              <a:rPr lang="en-US" sz="11200" dirty="0" smtClean="0"/>
              <a:t>1 support </a:t>
            </a:r>
          </a:p>
          <a:p>
            <a:r>
              <a:rPr lang="en-US" sz="11200" dirty="0" smtClean="0"/>
              <a:t>2 content editors</a:t>
            </a:r>
          </a:p>
          <a:p>
            <a:r>
              <a:rPr lang="en-US" sz="11200" dirty="0" smtClean="0"/>
              <a:t>1 manager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389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Focus on 3 main pillars </a:t>
            </a:r>
            <a:endParaRPr lang="en" dirty="0"/>
          </a:p>
        </p:txBody>
      </p:sp>
      <p:sp>
        <p:nvSpPr>
          <p:cNvPr id="188" name="Shape 188"/>
          <p:cNvSpPr/>
          <p:nvPr/>
        </p:nvSpPr>
        <p:spPr>
          <a:xfrm>
            <a:off x="3595323" y="1808525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Brand</a:t>
            </a:r>
            <a:endParaRPr lang="en"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545800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Tech</a:t>
            </a:r>
            <a:endParaRPr lang="en"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5644847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UX</a:t>
            </a:r>
            <a:endParaRPr lang="en"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1" name="Shape 191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92" name="Shape 192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330338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Tech: </a:t>
            </a:r>
            <a:r>
              <a:rPr lang="en" dirty="0" smtClean="0">
                <a:highlight>
                  <a:srgbClr val="FFCD00"/>
                </a:highlight>
              </a:rPr>
              <a:t>speed</a:t>
            </a:r>
            <a:r>
              <a:rPr lang="en" dirty="0" smtClean="0"/>
              <a:t> &amp; </a:t>
            </a:r>
            <a:r>
              <a:rPr lang="en" dirty="0">
                <a:highlight>
                  <a:srgbClr val="FFCD00"/>
                </a:highlight>
              </a:rPr>
              <a:t>responsive</a:t>
            </a:r>
            <a:r>
              <a:rPr lang="en" dirty="0"/>
              <a:t> </a:t>
            </a:r>
            <a:r>
              <a:rPr lang="en" dirty="0" smtClean="0"/>
              <a:t>site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56" y="1358267"/>
            <a:ext cx="4980864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553402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dk1"/>
                </a:solidFill>
              </a:rPr>
              <a:t>Speed: </a:t>
            </a:r>
            <a:r>
              <a:rPr lang="en" dirty="0">
                <a:highlight>
                  <a:srgbClr val="FFCD00"/>
                </a:highlight>
                <a:sym typeface="Quattrocento Sans"/>
              </a:rPr>
              <a:t>hybrid</a:t>
            </a:r>
            <a:r>
              <a:rPr lang="en" dirty="0" smtClean="0">
                <a:solidFill>
                  <a:schemeClr val="dk1"/>
                </a:solidFill>
              </a:rPr>
              <a:t> apps 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0799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 build our android &amp; ios apps internally using  cordova/phonegap and </a:t>
            </a:r>
            <a:r>
              <a:rPr lang="en" sz="2000" b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HTML5</a:t>
            </a:r>
            <a:r>
              <a:rPr lang="en" dirty="0" smtClean="0"/>
              <a:t>.</a:t>
            </a:r>
            <a:endParaRPr lang="en" dirty="0"/>
          </a:p>
        </p:txBody>
      </p:sp>
      <p:grpSp>
        <p:nvGrpSpPr>
          <p:cNvPr id="347" name="Shape 347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48" name="Shape 34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553402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highlight>
                  <a:srgbClr val="FFCD00"/>
                </a:highlight>
              </a:rPr>
              <a:t>Real time </a:t>
            </a:r>
            <a:r>
              <a:rPr lang="en" dirty="0" smtClean="0">
                <a:solidFill>
                  <a:schemeClr val="dk1"/>
                </a:solidFill>
              </a:rPr>
              <a:t>messaging 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0799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 implemented real-time messaging in the website and apps.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08" y="1054839"/>
            <a:ext cx="258669" cy="180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764" y="1180531"/>
            <a:ext cx="1565015" cy="27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620390" y="369069"/>
            <a:ext cx="7635922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/>
              <a:t>Fighting </a:t>
            </a:r>
            <a:r>
              <a:rPr lang="en" sz="4800" dirty="0" smtClean="0">
                <a:highlight>
                  <a:srgbClr val="FFCD00"/>
                </a:highlight>
              </a:rPr>
              <a:t>back</a:t>
            </a:r>
            <a:r>
              <a:rPr lang="en" sz="4800" dirty="0" smtClean="0"/>
              <a:t> </a:t>
            </a:r>
            <a:endParaRPr lang="en" sz="4800" dirty="0">
              <a:highlight>
                <a:srgbClr val="FFCD00"/>
              </a:highlight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68" y="1808588"/>
            <a:ext cx="4716093" cy="31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855427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 </a:t>
            </a:r>
            <a:r>
              <a:rPr lang="en" sz="1900" dirty="0" smtClean="0"/>
              <a:t>Branding: started </a:t>
            </a:r>
            <a:r>
              <a:rPr lang="en" sz="1900" dirty="0" smtClean="0">
                <a:highlight>
                  <a:srgbClr val="FFCD00"/>
                </a:highlight>
              </a:rPr>
              <a:t>TV </a:t>
            </a:r>
            <a:r>
              <a:rPr lang="en" sz="1900" dirty="0" smtClean="0">
                <a:highlight>
                  <a:srgbClr val="FFCD00"/>
                </a:highlight>
              </a:rPr>
              <a:t>campaigns in 2016</a:t>
            </a:r>
            <a:endParaRPr lang="en" sz="1900" dirty="0">
              <a:highlight>
                <a:srgbClr val="FFCD00"/>
              </a:highlight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473" y="1616470"/>
            <a:ext cx="5913633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2371625" y="1857749"/>
            <a:ext cx="50213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dirty="0" smtClean="0">
                <a:latin typeface="Lora"/>
                <a:ea typeface="Lora"/>
                <a:cs typeface="Lora"/>
                <a:sym typeface="Lora"/>
              </a:rPr>
              <a:t>I’m </a:t>
            </a:r>
            <a:r>
              <a:rPr lang="en" sz="3600" b="1" i="1" dirty="0" smtClean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Lucian Luncan</a:t>
            </a:r>
            <a:endParaRPr lang="en" sz="3600" b="1" i="1" dirty="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>
                <a:solidFill>
                  <a:schemeClr val="dk1"/>
                </a:solidFill>
              </a:rPr>
              <a:t>Working with digital classifieds since 2007</a:t>
            </a:r>
            <a:r>
              <a:rPr lang="en" sz="1800" dirty="0" smtClean="0">
                <a:solidFill>
                  <a:schemeClr val="dk1"/>
                </a:solidFill>
              </a:rPr>
              <a:t>. </a:t>
            </a:r>
            <a:endParaRPr lang="en" sz="1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</a:t>
            </a:r>
            <a:r>
              <a:rPr lang="en" sz="1800" dirty="0" smtClean="0">
                <a:solidFill>
                  <a:schemeClr val="dk1"/>
                </a:solidFill>
              </a:rPr>
              <a:t>at lucian.luncan</a:t>
            </a:r>
            <a:r>
              <a:rPr lang="en" sz="1800" dirty="0" smtClean="0">
                <a:solidFill>
                  <a:schemeClr val="dk1"/>
                </a:solidFill>
                <a:highlight>
                  <a:srgbClr val="FFCD00"/>
                </a:highlight>
              </a:rPr>
              <a:t>@russmmedia.ro</a:t>
            </a:r>
            <a:endParaRPr lang="en" sz="1800" dirty="0">
              <a:solidFill>
                <a:schemeClr val="dk1"/>
              </a:solidFill>
              <a:highlight>
                <a:srgbClr val="FFCD00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b="1" dirty="0"/>
          </a:p>
        </p:txBody>
      </p:sp>
      <p:cxnSp>
        <p:nvCxnSpPr>
          <p:cNvPr id="91" name="Shape 91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/>
              <a:t>Hello!</a:t>
            </a:r>
            <a:endParaRPr lang="en" sz="4800" dirty="0"/>
          </a:p>
        </p:txBody>
      </p:sp>
      <p:cxnSp>
        <p:nvCxnSpPr>
          <p:cNvPr id="94" name="Shape 94"/>
          <p:cNvCxnSpPr/>
          <p:nvPr/>
        </p:nvCxnSpPr>
        <p:spPr>
          <a:xfrm>
            <a:off x="4183039" y="1428750"/>
            <a:ext cx="4960861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13926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 Add value: Verified </a:t>
            </a:r>
            <a:r>
              <a:rPr lang="en" dirty="0" smtClean="0">
                <a:highlight>
                  <a:srgbClr val="FFCD00"/>
                </a:highlight>
              </a:rPr>
              <a:t>delivery</a:t>
            </a:r>
            <a:r>
              <a:rPr lang="en" dirty="0" smtClean="0"/>
              <a:t> 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91" y="1418255"/>
            <a:ext cx="5883150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13926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 UX: Building </a:t>
            </a:r>
            <a:r>
              <a:rPr lang="en" dirty="0" smtClean="0">
                <a:highlight>
                  <a:srgbClr val="FFCD00"/>
                </a:highlight>
              </a:rPr>
              <a:t>trust</a:t>
            </a:r>
            <a:r>
              <a:rPr lang="en" dirty="0" smtClean="0"/>
              <a:t> 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210" y="1616470"/>
            <a:ext cx="4645555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13926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 </a:t>
            </a:r>
            <a:r>
              <a:rPr lang="en" dirty="0">
                <a:highlight>
                  <a:srgbClr val="FFCD00"/>
                </a:highlight>
              </a:rPr>
              <a:t>User identity </a:t>
            </a:r>
            <a:r>
              <a:rPr lang="en" dirty="0" smtClean="0"/>
              <a:t>&amp; </a:t>
            </a:r>
            <a:r>
              <a:rPr lang="en" dirty="0"/>
              <a:t>social features 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10" y="1517362"/>
            <a:ext cx="4365114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13926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Security: p</a:t>
            </a:r>
            <a:r>
              <a:rPr lang="en" dirty="0" smtClean="0"/>
              <a:t>hone </a:t>
            </a:r>
            <a:r>
              <a:rPr lang="en" dirty="0">
                <a:highlight>
                  <a:srgbClr val="FFCD00"/>
                </a:highlight>
              </a:rPr>
              <a:t>v</a:t>
            </a:r>
            <a:r>
              <a:rPr lang="en" dirty="0" smtClean="0">
                <a:highlight>
                  <a:srgbClr val="FFCD00"/>
                </a:highlight>
              </a:rPr>
              <a:t>alidation</a:t>
            </a:r>
            <a:r>
              <a:rPr lang="en" dirty="0" smtClean="0"/>
              <a:t> 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69" y="1708185"/>
            <a:ext cx="5303980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31669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make/accept offer &amp; </a:t>
            </a:r>
            <a:r>
              <a:rPr lang="en" dirty="0" smtClean="0">
                <a:highlight>
                  <a:srgbClr val="FFCD00"/>
                </a:highlight>
              </a:rPr>
              <a:t>user ratings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25" y="1636152"/>
            <a:ext cx="6255038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7" name="Shape 377"/>
          <p:cNvCxnSpPr/>
          <p:nvPr/>
        </p:nvCxnSpPr>
        <p:spPr>
          <a:xfrm>
            <a:off x="0" y="2882411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2397299" y="2281367"/>
            <a:ext cx="545939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o-RO" sz="4400" dirty="0" smtClean="0"/>
              <a:t>W</a:t>
            </a:r>
            <a:r>
              <a:rPr lang="en" sz="4400" dirty="0" smtClean="0"/>
              <a:t>here are we now?</a:t>
            </a:r>
            <a:endParaRPr lang="en" sz="4400" dirty="0"/>
          </a:p>
        </p:txBody>
      </p:sp>
      <p:cxnSp>
        <p:nvCxnSpPr>
          <p:cNvPr id="379" name="Shape 379"/>
          <p:cNvCxnSpPr/>
          <p:nvPr/>
        </p:nvCxnSpPr>
        <p:spPr>
          <a:xfrm>
            <a:off x="7726258" y="2871616"/>
            <a:ext cx="1312885" cy="32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802525" y="2302066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26" y="2567850"/>
            <a:ext cx="466498" cy="60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7" name="Shape 377"/>
          <p:cNvCxnSpPr/>
          <p:nvPr/>
        </p:nvCxnSpPr>
        <p:spPr>
          <a:xfrm>
            <a:off x="0" y="2882411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2397299" y="2281367"/>
            <a:ext cx="545939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/>
              <a:t>Player </a:t>
            </a:r>
            <a:r>
              <a:rPr lang="en-US" sz="3600" dirty="0" err="1"/>
              <a:t>n</a:t>
            </a:r>
            <a:r>
              <a:rPr lang="en-US" sz="3600" dirty="0" err="1" smtClean="0"/>
              <a:t>r</a:t>
            </a:r>
            <a:r>
              <a:rPr lang="en-US" sz="3600" dirty="0" smtClean="0"/>
              <a:t>.</a:t>
            </a:r>
            <a:r>
              <a:rPr lang="en-US" sz="3600" dirty="0" smtClean="0"/>
              <a:t> 3 in market.</a:t>
            </a:r>
            <a:endParaRPr lang="en" sz="3600" dirty="0"/>
          </a:p>
        </p:txBody>
      </p:sp>
      <p:cxnSp>
        <p:nvCxnSpPr>
          <p:cNvPr id="379" name="Shape 379"/>
          <p:cNvCxnSpPr/>
          <p:nvPr/>
        </p:nvCxnSpPr>
        <p:spPr>
          <a:xfrm>
            <a:off x="7726258" y="2871616"/>
            <a:ext cx="1312885" cy="32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802525" y="2302066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26" y="2567850"/>
            <a:ext cx="466498" cy="607532"/>
          </a:xfrm>
          <a:prstGeom prst="rect">
            <a:avLst/>
          </a:prstGeom>
        </p:spPr>
      </p:pic>
      <p:sp>
        <p:nvSpPr>
          <p:cNvPr id="7" name="Shape 268"/>
          <p:cNvSpPr txBox="1">
            <a:spLocks/>
          </p:cNvSpPr>
          <p:nvPr/>
        </p:nvSpPr>
        <p:spPr>
          <a:xfrm>
            <a:off x="896310" y="303764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ctr">
              <a:spcBef>
                <a:spcPts val="0"/>
              </a:spcBef>
              <a:buFont typeface="Quattrocento Sans"/>
              <a:buNone/>
            </a:pPr>
            <a:r>
              <a:rPr lang="en" dirty="0" smtClean="0"/>
              <a:t>Napsers is market leader with OLX.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49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 smtClean="0">
                <a:highlight>
                  <a:srgbClr val="FFCD00"/>
                </a:highlight>
              </a:rPr>
              <a:t>7.000.000</a:t>
            </a:r>
            <a:endParaRPr lang="en" sz="9600" dirty="0">
              <a:highlight>
                <a:srgbClr val="FFCD00"/>
              </a:highlight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Monthly visits in September 2016.</a:t>
            </a:r>
            <a:endParaRPr lang="en" dirty="0"/>
          </a:p>
        </p:txBody>
      </p:sp>
      <p:sp>
        <p:nvSpPr>
          <p:cNvPr id="3" name="Rectangle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 </a:t>
            </a:r>
          </a:p>
        </p:txBody>
      </p:sp>
      <p:grpSp>
        <p:nvGrpSpPr>
          <p:cNvPr id="8" name="Shape 285"/>
          <p:cNvGrpSpPr/>
          <p:nvPr/>
        </p:nvGrpSpPr>
        <p:grpSpPr>
          <a:xfrm>
            <a:off x="4433047" y="4413424"/>
            <a:ext cx="277858" cy="201655"/>
            <a:chOff x="3932350" y="3714775"/>
            <a:chExt cx="439650" cy="319075"/>
          </a:xfrm>
        </p:grpSpPr>
        <p:sp>
          <p:nvSpPr>
            <p:cNvPr id="9" name="Shape 28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8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8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8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9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0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>
                <a:highlight>
                  <a:srgbClr val="FFCD00"/>
                </a:highlight>
              </a:rPr>
              <a:t>8</a:t>
            </a:r>
            <a:r>
              <a:rPr lang="en" sz="9600" dirty="0" smtClean="0">
                <a:highlight>
                  <a:srgbClr val="FFCD00"/>
                </a:highlight>
              </a:rPr>
              <a:t>0%</a:t>
            </a:r>
            <a:endParaRPr lang="en" sz="9600" dirty="0">
              <a:highlight>
                <a:srgbClr val="FFCD00"/>
              </a:highlight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Visits growth compared to 2015.</a:t>
            </a:r>
            <a:endParaRPr lang="en" dirty="0"/>
          </a:p>
        </p:txBody>
      </p:sp>
      <p:grpSp>
        <p:nvGrpSpPr>
          <p:cNvPr id="5" name="Shape 285"/>
          <p:cNvGrpSpPr/>
          <p:nvPr/>
        </p:nvGrpSpPr>
        <p:grpSpPr>
          <a:xfrm>
            <a:off x="4433047" y="4413424"/>
            <a:ext cx="277858" cy="201655"/>
            <a:chOff x="3932350" y="3714775"/>
            <a:chExt cx="439650" cy="319075"/>
          </a:xfrm>
        </p:grpSpPr>
        <p:sp>
          <p:nvSpPr>
            <p:cNvPr id="6" name="Shape 28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8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8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8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9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4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 smtClean="0">
                <a:highlight>
                  <a:srgbClr val="FFCD00"/>
                </a:highlight>
              </a:rPr>
              <a:t>300%</a:t>
            </a:r>
            <a:endParaRPr lang="en" sz="9600" dirty="0">
              <a:highlight>
                <a:srgbClr val="FFCD00"/>
              </a:highlight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Visits growth compared to 2013.</a:t>
            </a:r>
            <a:endParaRPr lang="en" dirty="0"/>
          </a:p>
        </p:txBody>
      </p:sp>
      <p:grpSp>
        <p:nvGrpSpPr>
          <p:cNvPr id="5" name="Shape 285"/>
          <p:cNvGrpSpPr/>
          <p:nvPr/>
        </p:nvGrpSpPr>
        <p:grpSpPr>
          <a:xfrm>
            <a:off x="4433047" y="4413424"/>
            <a:ext cx="277858" cy="201655"/>
            <a:chOff x="3932350" y="3714775"/>
            <a:chExt cx="439650" cy="319075"/>
          </a:xfrm>
        </p:grpSpPr>
        <p:sp>
          <p:nvSpPr>
            <p:cNvPr id="6" name="Shape 28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8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8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8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9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2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900903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Where did we start?</a:t>
            </a:r>
            <a:endParaRPr lang="en" dirty="0"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 smtClean="0"/>
              <a:t>Publitim classiffieds weekly newspaper launched in 1990.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 smtClean="0"/>
              <a:t>Russmedia aquired it in 2006.</a:t>
            </a:r>
            <a:endParaRPr lang="en" sz="1600" dirty="0"/>
          </a:p>
        </p:txBody>
      </p:sp>
      <p:sp>
        <p:nvSpPr>
          <p:cNvPr id="101" name="Shape 101"/>
          <p:cNvSpPr txBox="1"/>
          <p:nvPr/>
        </p:nvSpPr>
        <p:spPr>
          <a:xfrm>
            <a:off x="1133975" y="2291150"/>
            <a:ext cx="543899" cy="56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</a:p>
        </p:txBody>
      </p:sp>
      <p:pic>
        <p:nvPicPr>
          <p:cNvPr id="1026" name="Picture 27" descr="BA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99" y="2815923"/>
            <a:ext cx="1972101" cy="234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 smtClean="0">
                <a:highlight>
                  <a:srgbClr val="FFCD00"/>
                </a:highlight>
              </a:rPr>
              <a:t>160</a:t>
            </a:r>
            <a:r>
              <a:rPr lang="en" sz="9600" dirty="0" smtClean="0">
                <a:highlight>
                  <a:srgbClr val="FFCD00"/>
                </a:highlight>
              </a:rPr>
              <a:t>%</a:t>
            </a:r>
            <a:endParaRPr lang="en" sz="9600" dirty="0">
              <a:highlight>
                <a:srgbClr val="FFCD00"/>
              </a:highlight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Revenue </a:t>
            </a:r>
            <a:r>
              <a:rPr lang="en" dirty="0" smtClean="0"/>
              <a:t>growth compared last year.</a:t>
            </a:r>
            <a:endParaRPr lang="en" dirty="0"/>
          </a:p>
        </p:txBody>
      </p:sp>
      <p:grpSp>
        <p:nvGrpSpPr>
          <p:cNvPr id="5" name="Shape 285"/>
          <p:cNvGrpSpPr/>
          <p:nvPr/>
        </p:nvGrpSpPr>
        <p:grpSpPr>
          <a:xfrm>
            <a:off x="4433047" y="4413424"/>
            <a:ext cx="277858" cy="201655"/>
            <a:chOff x="3932350" y="3714775"/>
            <a:chExt cx="439650" cy="319075"/>
          </a:xfrm>
        </p:grpSpPr>
        <p:sp>
          <p:nvSpPr>
            <p:cNvPr id="6" name="Shape 28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8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8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8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9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54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 smtClean="0">
                <a:highlight>
                  <a:srgbClr val="FFCD00"/>
                </a:highlight>
              </a:rPr>
              <a:t>70%</a:t>
            </a:r>
            <a:endParaRPr lang="en" sz="9600" dirty="0">
              <a:highlight>
                <a:srgbClr val="FFCD00"/>
              </a:highlight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Traffic on mobile</a:t>
            </a:r>
            <a:r>
              <a:rPr lang="en" sz="1800" dirty="0" smtClean="0"/>
              <a:t>.</a:t>
            </a:r>
            <a:endParaRPr lang="en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924" y="4300856"/>
            <a:ext cx="262151" cy="44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 smtClean="0">
                <a:highlight>
                  <a:srgbClr val="FFCD00"/>
                </a:highlight>
              </a:rPr>
              <a:t>70%</a:t>
            </a:r>
            <a:endParaRPr lang="en" sz="9600" dirty="0">
              <a:highlight>
                <a:srgbClr val="FFCD00"/>
              </a:highlight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Payments on mobile.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924" y="4300856"/>
            <a:ext cx="262151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 smtClean="0">
                <a:highlight>
                  <a:srgbClr val="FFCD00"/>
                </a:highlight>
              </a:rPr>
              <a:t>35</a:t>
            </a:r>
            <a:r>
              <a:rPr lang="en" sz="9600" dirty="0" smtClean="0">
                <a:highlight>
                  <a:srgbClr val="FFCD00"/>
                </a:highlight>
              </a:rPr>
              <a:t>%</a:t>
            </a:r>
            <a:endParaRPr lang="en" sz="9600" dirty="0">
              <a:highlight>
                <a:srgbClr val="FFCD00"/>
              </a:highlight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Ads posted</a:t>
            </a:r>
            <a:r>
              <a:rPr lang="en" dirty="0" smtClean="0"/>
              <a:t> on mobile.</a:t>
            </a:r>
            <a:endParaRPr lang="e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924" y="4300856"/>
            <a:ext cx="262151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78" y="1412544"/>
            <a:ext cx="5889246" cy="3310415"/>
          </a:xfrm>
          <a:prstGeom prst="rect">
            <a:avLst/>
          </a:prstGeom>
        </p:spPr>
      </p:pic>
      <p:cxnSp>
        <p:nvCxnSpPr>
          <p:cNvPr id="91" name="Shape 91"/>
          <p:cNvCxnSpPr>
            <a:endCxn id="93" idx="1"/>
          </p:cNvCxnSpPr>
          <p:nvPr/>
        </p:nvCxnSpPr>
        <p:spPr>
          <a:xfrm>
            <a:off x="0" y="760010"/>
            <a:ext cx="248502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485024" y="180110"/>
            <a:ext cx="4908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/>
              <a:t>What’s next</a:t>
            </a:r>
            <a:r>
              <a:rPr lang="en" sz="4800" dirty="0"/>
              <a:t>?</a:t>
            </a:r>
            <a:endParaRPr lang="en" sz="4800" dirty="0"/>
          </a:p>
        </p:txBody>
      </p:sp>
      <p:cxnSp>
        <p:nvCxnSpPr>
          <p:cNvPr id="94" name="Shape 94"/>
          <p:cNvCxnSpPr/>
          <p:nvPr/>
        </p:nvCxnSpPr>
        <p:spPr>
          <a:xfrm>
            <a:off x="6400800" y="712242"/>
            <a:ext cx="280451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386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4648372" y="1098787"/>
            <a:ext cx="3855147" cy="300127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002060"/>
                </a:solidFill>
              </a:rPr>
              <a:t>Publitim.ro</a:t>
            </a:r>
            <a:endParaRPr lang="en" sz="4000" dirty="0">
              <a:solidFill>
                <a:srgbClr val="002060"/>
              </a:solidFill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1377226" y="1358267"/>
            <a:ext cx="3400799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 relaunched the site in 2007.</a:t>
            </a:r>
            <a:endParaRPr lang="en" dirty="0"/>
          </a:p>
        </p:txBody>
      </p:sp>
      <p:grpSp>
        <p:nvGrpSpPr>
          <p:cNvPr id="369" name="Shape 369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70" name="Shape 37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111874" y="244954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i="0" dirty="0" smtClean="0"/>
              <a:t>In 2009 we completeley</a:t>
            </a:r>
            <a:r>
              <a:rPr lang="en" sz="2800" b="1" i="0" dirty="0" smtClean="0">
                <a:highlight>
                  <a:srgbClr val="FFCD00"/>
                </a:highlight>
              </a:rPr>
              <a:t> </a:t>
            </a:r>
            <a:r>
              <a:rPr lang="en" sz="2800" i="0" dirty="0" smtClean="0">
                <a:highlight>
                  <a:srgbClr val="FFCD00"/>
                </a:highlight>
              </a:rPr>
              <a:t>separated</a:t>
            </a:r>
            <a:r>
              <a:rPr lang="en" sz="2800" i="0" dirty="0" smtClean="0"/>
              <a:t> print and digital.</a:t>
            </a:r>
            <a:endParaRPr lang="en" sz="2800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264" y="300251"/>
            <a:ext cx="2951217" cy="184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1344249" y="1902935"/>
            <a:ext cx="6660163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 smtClean="0"/>
              <a:t>2009: </a:t>
            </a:r>
            <a:r>
              <a:rPr lang="en" sz="4000" dirty="0" smtClean="0">
                <a:solidFill>
                  <a:srgbClr val="002060"/>
                </a:solidFill>
              </a:rPr>
              <a:t>Publi</a:t>
            </a:r>
            <a:r>
              <a:rPr lang="en" sz="4000" dirty="0" smtClean="0">
                <a:solidFill>
                  <a:srgbClr val="FFC000"/>
                </a:solidFill>
              </a:rPr>
              <a:t>24</a:t>
            </a:r>
            <a:r>
              <a:rPr lang="en" sz="4000" dirty="0" smtClean="0">
                <a:solidFill>
                  <a:srgbClr val="002060"/>
                </a:solidFill>
              </a:rPr>
              <a:t>.ro</a:t>
            </a:r>
            <a:r>
              <a:rPr lang="en" sz="4000" dirty="0" smtClean="0"/>
              <a:t> </a:t>
            </a:r>
            <a:r>
              <a:rPr lang="en" sz="4000" dirty="0" smtClean="0">
                <a:highlight>
                  <a:srgbClr val="FFCD00"/>
                </a:highlight>
              </a:rPr>
              <a:t>r</a:t>
            </a:r>
            <a:r>
              <a:rPr lang="en" sz="4000" dirty="0" smtClean="0">
                <a:highlight>
                  <a:srgbClr val="FFCD00"/>
                </a:highlight>
              </a:rPr>
              <a:t>ebrand</a:t>
            </a:r>
            <a:r>
              <a:rPr lang="en" sz="4000" dirty="0" smtClean="0"/>
              <a:t> </a:t>
            </a:r>
            <a:endParaRPr lang="en" sz="4000" dirty="0">
              <a:highlight>
                <a:srgbClr val="FFCD00"/>
              </a:highlight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4294967295"/>
          </p:nvPr>
        </p:nvSpPr>
        <p:spPr>
          <a:xfrm>
            <a:off x="1692266" y="2904540"/>
            <a:ext cx="52409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</a:t>
            </a:r>
            <a:r>
              <a:rPr lang="en" sz="1800" dirty="0" smtClean="0"/>
              <a:t>e decided to rebrand and move focus from local to national market.</a:t>
            </a:r>
            <a:endParaRPr lang="en" sz="1800" dirty="0"/>
          </a:p>
        </p:txBody>
      </p:sp>
      <p:cxnSp>
        <p:nvCxnSpPr>
          <p:cNvPr id="124" name="Shape 124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620390" y="369069"/>
            <a:ext cx="7635922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2010</a:t>
            </a:r>
            <a:r>
              <a:rPr lang="en" sz="4800" dirty="0" smtClean="0"/>
              <a:t>: attack of the </a:t>
            </a:r>
            <a:r>
              <a:rPr lang="en" sz="4800" dirty="0" smtClean="0">
                <a:highlight>
                  <a:srgbClr val="FFCD00"/>
                </a:highlight>
              </a:rPr>
              <a:t>giants</a:t>
            </a:r>
            <a:r>
              <a:rPr lang="en" sz="4800" dirty="0" smtClean="0"/>
              <a:t> </a:t>
            </a:r>
            <a:endParaRPr lang="en" sz="4800" dirty="0">
              <a:highlight>
                <a:srgbClr val="FFCD00"/>
              </a:highligh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69" y="1951631"/>
            <a:ext cx="3875963" cy="2906972"/>
          </a:xfrm>
          <a:prstGeom prst="rect">
            <a:avLst/>
          </a:prstGeom>
        </p:spPr>
      </p:pic>
      <p:cxnSp>
        <p:nvCxnSpPr>
          <p:cNvPr id="124" name="Shape 124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0548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523631" y="1583342"/>
            <a:ext cx="7934569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9600" dirty="0" smtClean="0">
                <a:highlight>
                  <a:srgbClr val="FFCD00"/>
                </a:highlight>
              </a:rPr>
              <a:t>40.000.000</a:t>
            </a:r>
            <a:r>
              <a:rPr lang="ro-RO" sz="9600" dirty="0">
                <a:highlight>
                  <a:srgbClr val="FFCD00"/>
                </a:highlight>
              </a:rPr>
              <a:t>€</a:t>
            </a:r>
            <a:r>
              <a:rPr lang="ro-RO" sz="9600" b="0" dirty="0"/>
              <a:t/>
            </a:r>
            <a:br>
              <a:rPr lang="ro-RO" sz="9600" b="0" dirty="0"/>
            </a:br>
            <a:endParaRPr lang="en" sz="9600" dirty="0">
              <a:highlight>
                <a:srgbClr val="FFCD00"/>
              </a:highlight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35738" y="2238269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300" dirty="0" smtClean="0"/>
              <a:t>Naspers &amp; Schibsted spent in Romania form 2010 to 2015.</a:t>
            </a:r>
            <a:endParaRPr lang="en" sz="2300" dirty="0"/>
          </a:p>
        </p:txBody>
      </p:sp>
      <p:sp>
        <p:nvSpPr>
          <p:cNvPr id="3" name="Rectangle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 </a:t>
            </a:r>
          </a:p>
        </p:txBody>
      </p:sp>
      <p:grpSp>
        <p:nvGrpSpPr>
          <p:cNvPr id="8" name="Shape 285"/>
          <p:cNvGrpSpPr/>
          <p:nvPr/>
        </p:nvGrpSpPr>
        <p:grpSpPr>
          <a:xfrm>
            <a:off x="4433047" y="4413424"/>
            <a:ext cx="277858" cy="201655"/>
            <a:chOff x="3932350" y="3714775"/>
            <a:chExt cx="439650" cy="319075"/>
          </a:xfrm>
        </p:grpSpPr>
        <p:sp>
          <p:nvSpPr>
            <p:cNvPr id="9" name="Shape 28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8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8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8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9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28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620390" y="369069"/>
            <a:ext cx="7635922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/>
              <a:t>Fighting for  </a:t>
            </a:r>
            <a:r>
              <a:rPr lang="en" sz="4800" dirty="0" smtClean="0">
                <a:highlight>
                  <a:srgbClr val="FFCD00"/>
                </a:highlight>
              </a:rPr>
              <a:t>survival</a:t>
            </a:r>
            <a:r>
              <a:rPr lang="en" sz="4800" dirty="0" smtClean="0"/>
              <a:t> </a:t>
            </a:r>
            <a:endParaRPr lang="en" sz="4800" dirty="0">
              <a:highlight>
                <a:srgbClr val="FFCD00"/>
              </a:highlight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026" y="1808589"/>
            <a:ext cx="5460650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On-screen Show (16:9)</PresentationFormat>
  <Paragraphs>74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Lora</vt:lpstr>
      <vt:lpstr>Quattrocento Sans</vt:lpstr>
      <vt:lpstr>Viola template</vt:lpstr>
      <vt:lpstr>Publi24.ro The 10 year old startup</vt:lpstr>
      <vt:lpstr>Hello!</vt:lpstr>
      <vt:lpstr>Where did we start?</vt:lpstr>
      <vt:lpstr>Publitim.ro</vt:lpstr>
      <vt:lpstr>PowerPoint Presentation</vt:lpstr>
      <vt:lpstr>2009: Publi24.ro rebrand </vt:lpstr>
      <vt:lpstr>2010: attack of the giants </vt:lpstr>
      <vt:lpstr>40.000.000€ </vt:lpstr>
      <vt:lpstr>Fighting for  survival </vt:lpstr>
      <vt:lpstr>Move to free(mium) </vt:lpstr>
      <vt:lpstr>PowerPoint Presentation</vt:lpstr>
      <vt:lpstr>3 integrated brands</vt:lpstr>
      <vt:lpstr>10 people</vt:lpstr>
      <vt:lpstr>Focus on 3 main pillars </vt:lpstr>
      <vt:lpstr>Tech: speed &amp; responsive site</vt:lpstr>
      <vt:lpstr>Speed: hybrid apps </vt:lpstr>
      <vt:lpstr>Real time messaging </vt:lpstr>
      <vt:lpstr>Fighting back </vt:lpstr>
      <vt:lpstr> Branding: started TV campaigns in 2016</vt:lpstr>
      <vt:lpstr> Add value: Verified delivery </vt:lpstr>
      <vt:lpstr> UX: Building trust </vt:lpstr>
      <vt:lpstr> User identity &amp; social features </vt:lpstr>
      <vt:lpstr>Security: phone validation </vt:lpstr>
      <vt:lpstr>make/accept offer &amp; user ratings</vt:lpstr>
      <vt:lpstr>Where are we now?</vt:lpstr>
      <vt:lpstr>Player nr. 3 in market.</vt:lpstr>
      <vt:lpstr>7.000.000</vt:lpstr>
      <vt:lpstr>80%</vt:lpstr>
      <vt:lpstr>300%</vt:lpstr>
      <vt:lpstr>160%</vt:lpstr>
      <vt:lpstr>70%</vt:lpstr>
      <vt:lpstr>70%</vt:lpstr>
      <vt:lpstr>35%</vt:lpstr>
      <vt:lpstr>What’s next?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10 year old startup</dc:title>
  <dc:creator>Lucian Luncan</dc:creator>
  <cp:lastModifiedBy>Lucian Luncan</cp:lastModifiedBy>
  <cp:revision>32</cp:revision>
  <dcterms:modified xsi:type="dcterms:W3CDTF">2016-10-12T14:38:24Z</dcterms:modified>
</cp:coreProperties>
</file>