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814" r:id="rId2"/>
    <p:sldMasterId id="2147483830" r:id="rId3"/>
    <p:sldMasterId id="2147484146" r:id="rId4"/>
    <p:sldMasterId id="2147484149" r:id="rId5"/>
    <p:sldMasterId id="2147484270" r:id="rId6"/>
    <p:sldMasterId id="2147484288" r:id="rId7"/>
    <p:sldMasterId id="2147484293" r:id="rId8"/>
  </p:sldMasterIdLst>
  <p:notesMasterIdLst>
    <p:notesMasterId r:id="rId43"/>
  </p:notesMasterIdLst>
  <p:handoutMasterIdLst>
    <p:handoutMasterId r:id="rId44"/>
  </p:handoutMasterIdLst>
  <p:sldIdLst>
    <p:sldId id="398" r:id="rId9"/>
    <p:sldId id="648" r:id="rId10"/>
    <p:sldId id="612" r:id="rId11"/>
    <p:sldId id="649" r:id="rId12"/>
    <p:sldId id="651" r:id="rId13"/>
    <p:sldId id="650" r:id="rId14"/>
    <p:sldId id="646" r:id="rId15"/>
    <p:sldId id="614" r:id="rId16"/>
    <p:sldId id="652" r:id="rId17"/>
    <p:sldId id="653" r:id="rId18"/>
    <p:sldId id="616" r:id="rId19"/>
    <p:sldId id="625" r:id="rId20"/>
    <p:sldId id="618" r:id="rId21"/>
    <p:sldId id="619" r:id="rId22"/>
    <p:sldId id="620" r:id="rId23"/>
    <p:sldId id="621" r:id="rId24"/>
    <p:sldId id="654" r:id="rId25"/>
    <p:sldId id="623" r:id="rId26"/>
    <p:sldId id="627" r:id="rId27"/>
    <p:sldId id="628" r:id="rId28"/>
    <p:sldId id="629" r:id="rId29"/>
    <p:sldId id="630" r:id="rId30"/>
    <p:sldId id="631" r:id="rId31"/>
    <p:sldId id="632" r:id="rId32"/>
    <p:sldId id="633" r:id="rId33"/>
    <p:sldId id="634" r:id="rId34"/>
    <p:sldId id="635" r:id="rId35"/>
    <p:sldId id="636" r:id="rId36"/>
    <p:sldId id="637" r:id="rId37"/>
    <p:sldId id="638" r:id="rId38"/>
    <p:sldId id="639" r:id="rId39"/>
    <p:sldId id="640" r:id="rId40"/>
    <p:sldId id="641" r:id="rId41"/>
    <p:sldId id="642" r:id="rId42"/>
  </p:sldIdLst>
  <p:sldSz cx="12188825" cy="6858000"/>
  <p:notesSz cx="6858000" cy="9144000"/>
  <p:custDataLst>
    <p:tags r:id="rId45"/>
  </p:custDataLst>
  <p:defaultTextStyle>
    <a:defPPr>
      <a:defRPr lang="en-US"/>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h" initials="wh" lastIdx="1" clrIdx="0"/>
  <p:cmAuthor id="1" name="Rebecca Kaykas-Wolff"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6" autoAdjust="0"/>
    <p:restoredTop sz="89985" autoAdjust="0"/>
  </p:normalViewPr>
  <p:slideViewPr>
    <p:cSldViewPr snapToGrid="0">
      <p:cViewPr varScale="1">
        <p:scale>
          <a:sx n="67" d="100"/>
          <a:sy n="67" d="100"/>
        </p:scale>
        <p:origin x="1026" y="66"/>
      </p:cViewPr>
      <p:guideLst>
        <p:guide orient="horz" pos="2160"/>
        <p:guide orient="horz" pos="3744"/>
        <p:guide orient="horz" pos="960"/>
        <p:guide orient="horz" pos="1248"/>
        <p:guide pos="3839"/>
        <p:guide pos="7343"/>
        <p:guide pos="335"/>
      </p:guideLst>
    </p:cSldViewPr>
  </p:slideViewPr>
  <p:outlineViewPr>
    <p:cViewPr>
      <p:scale>
        <a:sx n="33" d="100"/>
        <a:sy n="33" d="100"/>
      </p:scale>
      <p:origin x="0" y="19746"/>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80" d="100"/>
          <a:sy n="80" d="100"/>
        </p:scale>
        <p:origin x="-231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pPr/>
              <a:t>10/17/2016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pPr/>
              <a:t>‹#›</a:t>
            </a:fld>
            <a:endParaRPr dirty="0"/>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381000"/>
            <a:ext cx="4572000"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91440" tIns="45720" rIns="91440" bIns="45720"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hf hdr="0" ftr="0" dt="0"/>
  <p:notesStyle>
    <a:lvl1pPr marL="0" algn="l" defTabSz="914209" rtl="0" eaLnBrk="1" latinLnBrk="0" hangingPunct="1">
      <a:spcBef>
        <a:spcPts val="600"/>
      </a:spcBef>
      <a:defRPr sz="1100" kern="1200">
        <a:solidFill>
          <a:schemeClr val="tx1"/>
        </a:solidFill>
        <a:latin typeface="+mn-lt"/>
        <a:ea typeface="+mn-ea"/>
        <a:cs typeface="+mn-cs"/>
      </a:defRPr>
    </a:lvl1pPr>
    <a:lvl2pPr marL="228553" indent="-114279" algn="l" defTabSz="914209"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399969" indent="-114279" algn="l" defTabSz="914209"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380" indent="-114279" algn="l" defTabSz="914209"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797" indent="-114279" algn="l" defTabSz="914209"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5521" algn="l" defTabSz="914209" rtl="0" eaLnBrk="1" latinLnBrk="0" hangingPunct="1">
      <a:defRPr sz="1200" kern="1200">
        <a:solidFill>
          <a:schemeClr val="tx1"/>
        </a:solidFill>
        <a:latin typeface="+mn-lt"/>
        <a:ea typeface="+mn-ea"/>
        <a:cs typeface="+mn-cs"/>
      </a:defRPr>
    </a:lvl6pPr>
    <a:lvl7pPr marL="2742629" algn="l" defTabSz="914209" rtl="0" eaLnBrk="1" latinLnBrk="0" hangingPunct="1">
      <a:defRPr sz="1200" kern="1200">
        <a:solidFill>
          <a:schemeClr val="tx1"/>
        </a:solidFill>
        <a:latin typeface="+mn-lt"/>
        <a:ea typeface="+mn-ea"/>
        <a:cs typeface="+mn-cs"/>
      </a:defRPr>
    </a:lvl7pPr>
    <a:lvl8pPr marL="3199733" algn="l" defTabSz="914209" rtl="0" eaLnBrk="1" latinLnBrk="0" hangingPunct="1">
      <a:defRPr sz="1200" kern="1200">
        <a:solidFill>
          <a:schemeClr val="tx1"/>
        </a:solidFill>
        <a:latin typeface="+mn-lt"/>
        <a:ea typeface="+mn-ea"/>
        <a:cs typeface="+mn-cs"/>
      </a:defRPr>
    </a:lvl8pPr>
    <a:lvl9pPr marL="3656840" algn="l" defTabSz="9142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de-DE" dirty="0" smtClean="0"/>
              <a:t>Hat einen MBA mit</a:t>
            </a:r>
            <a:r>
              <a:rPr lang="de-DE" baseline="0" dirty="0" smtClean="0"/>
              <a:t> dem Schwerpunkt Marketing </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39986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9600" y="306388"/>
            <a:ext cx="3692525" cy="2078037"/>
          </a:xfrm>
        </p:spPr>
      </p:sp>
      <p:sp>
        <p:nvSpPr>
          <p:cNvPr id="3" name="Notes Placeholder 2"/>
          <p:cNvSpPr>
            <a:spLocks noGrp="1"/>
          </p:cNvSpPr>
          <p:nvPr>
            <p:ph type="body" idx="1"/>
          </p:nvPr>
        </p:nvSpPr>
        <p:spPr/>
        <p:txBody>
          <a:bodyPr/>
          <a:lstStyle/>
          <a:p>
            <a:pPr marL="0" indent="0">
              <a:buFont typeface="Arial"/>
              <a:buNone/>
            </a:pPr>
            <a:endParaRPr lang="en-US"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10</a:t>
            </a:fld>
            <a:endParaRPr lang="en-US" dirty="0">
              <a:solidFill>
                <a:srgbClr val="5F5F5F"/>
              </a:solidFill>
            </a:endParaRPr>
          </a:p>
        </p:txBody>
      </p:sp>
    </p:spTree>
    <p:extLst>
      <p:ext uri="{BB962C8B-B14F-4D97-AF65-F5344CB8AC3E}">
        <p14:creationId xmlns:p14="http://schemas.microsoft.com/office/powerpoint/2010/main" val="2972232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100" dirty="0" smtClean="0">
                <a:solidFill>
                  <a:srgbClr val="959595"/>
                </a:solidFill>
              </a:rPr>
              <a:t>Aggregate marketing data of all kinds to improve marketing execution</a:t>
            </a:r>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11</a:t>
            </a:fld>
            <a:endParaRPr lang="en-US" dirty="0"/>
          </a:p>
        </p:txBody>
      </p:sp>
    </p:spTree>
    <p:extLst>
      <p:ext uri="{BB962C8B-B14F-4D97-AF65-F5344CB8AC3E}">
        <p14:creationId xmlns:p14="http://schemas.microsoft.com/office/powerpoint/2010/main" val="2596891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Clr>
                <a:srgbClr val="FD0000"/>
              </a:buClr>
              <a:buNone/>
              <a:defRPr/>
            </a:pPr>
            <a:r>
              <a:rPr lang="en-US" sz="1100" b="1" dirty="0" smtClean="0">
                <a:solidFill>
                  <a:srgbClr val="FF0000"/>
                </a:solidFill>
                <a:cs typeface="Arial" charset="0"/>
              </a:rPr>
              <a:t>You need a DMP if...</a:t>
            </a:r>
          </a:p>
          <a:p>
            <a:pPr>
              <a:defRPr/>
            </a:pPr>
            <a:r>
              <a:rPr lang="en-US" sz="1100" dirty="0" smtClean="0">
                <a:cs typeface="Arial" charset="0"/>
              </a:rPr>
              <a:t>• You manage multiple online campaigns across different ad networks, exchanges, and publishers</a:t>
            </a:r>
          </a:p>
          <a:p>
            <a:pPr>
              <a:defRPr/>
            </a:pPr>
            <a:r>
              <a:rPr lang="en-US" sz="1100" dirty="0" smtClean="0">
                <a:cs typeface="Arial" charset="0"/>
              </a:rPr>
              <a:t>• You want to ensure you have control over your data assets, maximize segmentation, prevent leakage and monitor partner usage</a:t>
            </a:r>
          </a:p>
          <a:p>
            <a:pPr>
              <a:defRPr/>
            </a:pPr>
            <a:r>
              <a:rPr lang="en-US" sz="1100" dirty="0" smtClean="0">
                <a:cs typeface="Arial" charset="0"/>
              </a:rPr>
              <a:t>• You currently run retargeting and would like to enhance your scalability, niche-targeting and messaging capabilities</a:t>
            </a:r>
          </a:p>
          <a:p>
            <a:pPr>
              <a:defRPr/>
            </a:pPr>
            <a:r>
              <a:rPr lang="en-US" sz="1100" dirty="0" smtClean="0">
                <a:cs typeface="Arial" charset="0"/>
              </a:rPr>
              <a:t>• You want to better target campaigns to improve response rates, conversion, and brand recognition</a:t>
            </a:r>
          </a:p>
          <a:p>
            <a:pPr>
              <a:defRPr/>
            </a:pPr>
            <a:r>
              <a:rPr lang="en-US" sz="1100" dirty="0" smtClean="0">
                <a:cs typeface="Arial" charset="0"/>
              </a:rPr>
              <a:t>• You want to control advertising costs and improve overall ROI</a:t>
            </a:r>
          </a:p>
          <a:p>
            <a:endParaRPr lang="en-US" sz="1100" dirty="0" smtClean="0"/>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t>12</a:t>
            </a:fld>
            <a:endParaRPr lang="en-US" dirty="0"/>
          </a:p>
        </p:txBody>
      </p:sp>
    </p:spTree>
    <p:extLst>
      <p:ext uri="{BB962C8B-B14F-4D97-AF65-F5344CB8AC3E}">
        <p14:creationId xmlns:p14="http://schemas.microsoft.com/office/powerpoint/2010/main" val="399307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Effectiveness and efficiencies in display advertising tend to be the main drives for DMP RFPs today. </a:t>
            </a:r>
          </a:p>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Given the majority of respondents had less than 12 months of platform execution under their belt they are at early stages of understanding how to create value from integrated customer data and its common that companies will to launch with one channel/set of use cases. </a:t>
            </a:r>
          </a:p>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Over time as their experience and capabilities grow we see broader adoption not just across paid channels like search &amp; mobile but also into personalisation and optimisation.</a:t>
            </a:r>
          </a:p>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At Oracle our most sophisticated clients with 2 years+ DMP usage are active across an average 5 channels.</a:t>
            </a:r>
          </a:p>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And usage goes beyond the media team.  As the DMP becomes a centralised point of access for all customer data businesses leverage the insights across other functions such as product development and servicing.</a:t>
            </a:r>
          </a:p>
          <a:p>
            <a:pPr marL="171450" indent="-171450">
              <a:buFont typeface="Arial" panose="020B0604020202020204" pitchFamily="34" charset="0"/>
              <a:buChar char="•"/>
            </a:pPr>
            <a:r>
              <a:rPr lang="en-GB" sz="1100" kern="1200" baseline="0" dirty="0" smtClean="0">
                <a:solidFill>
                  <a:schemeClr val="tx1"/>
                </a:solidFill>
                <a:effectLst/>
                <a:latin typeface="+mn-lt"/>
                <a:ea typeface="+mn-ea"/>
                <a:cs typeface="+mn-cs"/>
              </a:rPr>
              <a:t>Already 55% of media sellers &amp; 33% of media buyers stated the DMP was a central tool for business data. </a:t>
            </a:r>
          </a:p>
        </p:txBody>
      </p:sp>
      <p:sp>
        <p:nvSpPr>
          <p:cNvPr id="4" name="Slide Number Placeholder 3"/>
          <p:cNvSpPr>
            <a:spLocks noGrp="1"/>
          </p:cNvSpPr>
          <p:nvPr>
            <p:ph type="sldNum" sz="quarter" idx="10"/>
          </p:nvPr>
        </p:nvSpPr>
        <p:spPr/>
        <p:txBody>
          <a:bodyPr/>
          <a:lstStyle/>
          <a:p>
            <a:fld id="{8C72D9AE-7182-4680-8F79-479C4181FF08}" type="slidenum">
              <a:rPr lang="en-GB" smtClean="0"/>
              <a:t>14</a:t>
            </a:fld>
            <a:endParaRPr lang="en-GB" dirty="0"/>
          </a:p>
        </p:txBody>
      </p:sp>
    </p:spTree>
    <p:extLst>
      <p:ext uri="{BB962C8B-B14F-4D97-AF65-F5344CB8AC3E}">
        <p14:creationId xmlns:p14="http://schemas.microsoft.com/office/powerpoint/2010/main" val="2056556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Over 400 connections across all channels</a:t>
            </a:r>
          </a:p>
          <a:p>
            <a:r>
              <a:rPr lang="en-US" dirty="0" smtClean="0"/>
              <a:t>Server to Server</a:t>
            </a:r>
            <a:r>
              <a:rPr lang="en-US" baseline="0" dirty="0" smtClean="0"/>
              <a:t> integrations </a:t>
            </a:r>
          </a:p>
          <a:p>
            <a:r>
              <a:rPr lang="en-US" baseline="0" dirty="0" smtClean="0"/>
              <a:t>We’ve been building these partnerships for more than 7 years – more than anyone else in the market</a:t>
            </a:r>
          </a:p>
          <a:p>
            <a:endParaRPr lang="en-US" baseline="0" dirty="0" smtClean="0"/>
          </a:p>
          <a:p>
            <a:r>
              <a:rPr lang="en-US" baseline="0" dirty="0" smtClean="0"/>
              <a:t>Mobile: 	Cookies not available in mobile browsers/apps </a:t>
            </a:r>
            <a:r>
              <a:rPr lang="en-US" baseline="0" dirty="0" smtClean="0">
                <a:sym typeface="Wingdings"/>
              </a:rPr>
              <a:t> BK developed a way to identify users:</a:t>
            </a:r>
          </a:p>
          <a:p>
            <a:r>
              <a:rPr lang="en-US" baseline="0" dirty="0" smtClean="0">
                <a:sym typeface="Wingdings"/>
              </a:rPr>
              <a:t>Statistical ID	User Agent | IP Address | App Footprint	 Correlate to develop a Stat ID (digital fingerprint)</a:t>
            </a: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t>15</a:t>
            </a:fld>
            <a:endParaRPr lang="en-US" dirty="0"/>
          </a:p>
        </p:txBody>
      </p:sp>
    </p:spTree>
    <p:extLst>
      <p:ext uri="{BB962C8B-B14F-4D97-AF65-F5344CB8AC3E}">
        <p14:creationId xmlns:p14="http://schemas.microsoft.com/office/powerpoint/2010/main" val="88771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r>
              <a:rPr lang="en-US" baseline="0" dirty="0" smtClean="0"/>
              <a:t>Org structure</a:t>
            </a:r>
          </a:p>
          <a:p>
            <a:endParaRPr lang="en-US" baseline="0" dirty="0" smtClean="0"/>
          </a:p>
          <a:p>
            <a:r>
              <a:rPr lang="en-US" baseline="0" dirty="0" smtClean="0"/>
              <a:t>CTO responsible for IT teams – there are IT sub teams split by product vertical i.e. Travel, Mortgages, Car Insurance, Package Holidays, etc.  They’re the gate keepers with each sub team managing a respective CMS system for their product vertical.  They’re responsible for adding any physical code.</a:t>
            </a:r>
          </a:p>
          <a:p>
            <a:endParaRPr lang="en-US" baseline="0" dirty="0" smtClean="0"/>
          </a:p>
          <a:p>
            <a:r>
              <a:rPr lang="en-US" baseline="0" dirty="0" smtClean="0"/>
              <a:t>The Customer Insight Analytics Team report into a Chief Data Scientist who reports into the MD of MSM.  They’re responsible for feeding offline data in DMP including any propensity models</a:t>
            </a:r>
          </a:p>
          <a:p>
            <a:endParaRPr lang="en-US" baseline="0" dirty="0" smtClean="0"/>
          </a:p>
          <a:p>
            <a:r>
              <a:rPr lang="en-US" baseline="0" dirty="0" smtClean="0"/>
              <a:t>The Day-2-Day management of the DMP and integrations that include selecting and creating the exclusive audience segments to be pushed out to their marketing schedule is headed-up by a Head of Digital Operations.  The Senior Digital Operations Executive handles the day-2-day activity such as </a:t>
            </a:r>
            <a:r>
              <a:rPr lang="en-US" baseline="0" dirty="0" err="1" smtClean="0"/>
              <a:t>Categorisation</a:t>
            </a:r>
            <a:r>
              <a:rPr lang="en-US" baseline="0" dirty="0" smtClean="0"/>
              <a:t>, Segmentation, Pushing Data Out and ensuring that any site tagging is in the right place. </a:t>
            </a:r>
          </a:p>
          <a:p>
            <a:endParaRPr lang="en-US" baseline="0" dirty="0" smtClean="0"/>
          </a:p>
          <a:p>
            <a:r>
              <a:rPr lang="en-US" baseline="0" dirty="0" smtClean="0"/>
              <a:t>For both MSM and Travel Supermarket (TSM), it is the role of the Performance Media Managers split by Product vertical (Insurance, Money, Home Services and Travel) to run the digital campaigns fed by audience data into Paid Digital </a:t>
            </a:r>
            <a:r>
              <a:rPr lang="en-US" baseline="0" dirty="0" err="1" smtClean="0"/>
              <a:t>inc.</a:t>
            </a:r>
            <a:r>
              <a:rPr lang="en-US" baseline="0" dirty="0" smtClean="0"/>
              <a:t> Search &amp; Display.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16</a:t>
            </a:fld>
            <a:endParaRPr lang="en-US" dirty="0"/>
          </a:p>
        </p:txBody>
      </p:sp>
    </p:spTree>
    <p:extLst>
      <p:ext uri="{BB962C8B-B14F-4D97-AF65-F5344CB8AC3E}">
        <p14:creationId xmlns:p14="http://schemas.microsoft.com/office/powerpoint/2010/main" val="3049882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414338"/>
            <a:ext cx="4962525" cy="2792412"/>
          </a:xfrm>
        </p:spPr>
      </p:sp>
      <p:sp>
        <p:nvSpPr>
          <p:cNvPr id="3" name="Notes Placeholder 2"/>
          <p:cNvSpPr>
            <a:spLocks noGrp="1"/>
          </p:cNvSpPr>
          <p:nvPr>
            <p:ph type="body" idx="1"/>
          </p:nvPr>
        </p:nvSpPr>
        <p:spPr/>
        <p:txBody>
          <a:bodyPr>
            <a:normAutofit fontScale="92500" lnSpcReduction="10000"/>
          </a:bodyPr>
          <a:lstStyle/>
          <a:p>
            <a:r>
              <a:rPr lang="en-GB" dirty="0" smtClean="0"/>
              <a:t>Over the last 3 years, MSM have been through</a:t>
            </a:r>
            <a:r>
              <a:rPr lang="en-GB" baseline="0" dirty="0" smtClean="0"/>
              <a:t> multiple iterations of tech vendor partnerships on the data activation side of their business. </a:t>
            </a:r>
          </a:p>
          <a:p>
            <a:endParaRPr lang="en-GB" baseline="0" dirty="0" smtClean="0"/>
          </a:p>
          <a:p>
            <a:r>
              <a:rPr lang="en-GB" baseline="0" dirty="0" smtClean="0"/>
              <a:t>Oracle DMP gives clients the ease to test from a multitude of pre-integrated tech vendors, using our A/B testing segmentation functionality within their DMP seat, which allows clients to not only A/B test up to 12 different sets of creative against a controlled audience groups but also </a:t>
            </a:r>
            <a:r>
              <a:rPr lang="en-GB" baseline="0" dirty="0" err="1" smtClean="0"/>
              <a:t>also</a:t>
            </a:r>
            <a:r>
              <a:rPr lang="en-GB" baseline="0" dirty="0" smtClean="0"/>
              <a:t> allows them to use this functionality to test up to 12 different </a:t>
            </a:r>
            <a:r>
              <a:rPr lang="en-GB" baseline="0" dirty="0" err="1" smtClean="0"/>
              <a:t>adtech</a:t>
            </a:r>
            <a:r>
              <a:rPr lang="en-GB" baseline="0" dirty="0" smtClean="0"/>
              <a:t> vendors in the same way, so that they can identify which vendors deliver in-line with their business/marketing objectives and continue to work only with those that perform.  </a:t>
            </a:r>
          </a:p>
          <a:p>
            <a:endParaRPr lang="en-GB" baseline="0" dirty="0" smtClean="0"/>
          </a:p>
          <a:p>
            <a:r>
              <a:rPr lang="en-GB" baseline="0" dirty="0" smtClean="0"/>
              <a:t>Typically, advertisers without a DMP will have multiple implementations with technology vendors, each with their own walled-gardens of audience data that restricts an advertiser’s ability to gain a synchronised view of their audiences, where these insights are not easily passed back to the advertiser.  Furthermore, time and resource is required for a new partnership to be established with each tech vendor, tags to be integrated, testing to be done, only to find that many of these vendors fail on delivering on what they promised.  The pre-integrated nature of data activation partners with Oracle DMP reduces time to market, freeing up marketing resource to focus on other important areas of their business that enable business growth. </a:t>
            </a:r>
          </a:p>
          <a:p>
            <a:endParaRPr lang="en-GB" baseline="0" dirty="0" smtClean="0"/>
          </a:p>
          <a:p>
            <a:r>
              <a:rPr lang="en-GB" baseline="0" dirty="0" smtClean="0"/>
              <a:t>Using Oracle DMP, the advertisers valuable audience data remains separated from each point of marketing execution, serving as the audience brain behind their business.  This means that as they switch from one </a:t>
            </a:r>
            <a:r>
              <a:rPr lang="en-GB" baseline="0" dirty="0" err="1" smtClean="0"/>
              <a:t>adtech</a:t>
            </a:r>
            <a:r>
              <a:rPr lang="en-GB" baseline="0" dirty="0" smtClean="0"/>
              <a:t> vendor to the next as their needs change over time, or in favour of one </a:t>
            </a:r>
            <a:r>
              <a:rPr lang="en-GB" baseline="0" dirty="0" err="1" smtClean="0"/>
              <a:t>adtech</a:t>
            </a:r>
            <a:r>
              <a:rPr lang="en-GB" baseline="0" dirty="0" smtClean="0"/>
              <a:t> vendor who performs better than another, the audience behaviour continues to be captured via the Oracle DMP.</a:t>
            </a:r>
          </a:p>
          <a:p>
            <a:endParaRPr lang="en-GB" baseline="0" dirty="0" smtClean="0"/>
          </a:p>
          <a:p>
            <a:r>
              <a:rPr lang="en-GB" baseline="0" dirty="0" smtClean="0"/>
              <a:t>This empowers our clients to understand what stage of the lifecycle an audiences are with their brand, so they can continue to deliver the right message to the right user at the right time, whichever partners they choose to work with to fulfil on their marketing schedule.</a:t>
            </a:r>
          </a:p>
          <a:p>
            <a:endParaRPr lang="en-GB" baseline="0" dirty="0" smtClean="0"/>
          </a:p>
          <a:p>
            <a:r>
              <a:rPr lang="en-GB" baseline="0" dirty="0" smtClean="0"/>
              <a:t>Oracle will continue to innovate and integrated with new </a:t>
            </a:r>
            <a:r>
              <a:rPr lang="en-GB" baseline="0" dirty="0" err="1" smtClean="0"/>
              <a:t>adtech</a:t>
            </a:r>
            <a:r>
              <a:rPr lang="en-GB" baseline="0" dirty="0" smtClean="0"/>
              <a:t>/</a:t>
            </a:r>
            <a:r>
              <a:rPr lang="en-GB" baseline="0" dirty="0" err="1" smtClean="0"/>
              <a:t>martech</a:t>
            </a:r>
            <a:r>
              <a:rPr lang="en-GB" baseline="0" dirty="0" smtClean="0"/>
              <a:t> vendors as new technologies, advertising mechanisms and ways of targeting audiences evolve, which means that not only do our clients have the ability to easily test and learn, they are also future-proofed with Oracle Marketing Cloud to keep ahead of the technology curve.</a:t>
            </a:r>
          </a:p>
        </p:txBody>
      </p:sp>
      <p:sp>
        <p:nvSpPr>
          <p:cNvPr id="4" name="Slide Number Placeholder 3"/>
          <p:cNvSpPr>
            <a:spLocks noGrp="1"/>
          </p:cNvSpPr>
          <p:nvPr>
            <p:ph type="sldNum" sz="quarter" idx="10"/>
          </p:nvPr>
        </p:nvSpPr>
        <p:spPr/>
        <p:txBody>
          <a:bodyPr/>
          <a:lstStyle/>
          <a:p>
            <a:fld id="{8C72D9AE-7182-4680-8F79-479C4181FF08}" type="slidenum">
              <a:rPr lang="en-GB" smtClean="0"/>
              <a:pPr/>
              <a:t>17</a:t>
            </a:fld>
            <a:endParaRPr lang="en-GB" dirty="0"/>
          </a:p>
        </p:txBody>
      </p:sp>
    </p:spTree>
    <p:extLst>
      <p:ext uri="{BB962C8B-B14F-4D97-AF65-F5344CB8AC3E}">
        <p14:creationId xmlns:p14="http://schemas.microsoft.com/office/powerpoint/2010/main" val="3416348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start with the ideal customer for </a:t>
            </a:r>
            <a:r>
              <a:rPr lang="en-US" sz="1200" kern="1200" dirty="0" err="1" smtClean="0">
                <a:solidFill>
                  <a:schemeClr val="tx1"/>
                </a:solidFill>
                <a:latin typeface="+mn-lt"/>
                <a:ea typeface="+mn-ea"/>
                <a:cs typeface="+mn-cs"/>
              </a:rPr>
              <a:t>Vmware</a:t>
            </a:r>
            <a:r>
              <a:rPr lang="en-US" sz="1200" kern="1200" dirty="0" smtClean="0">
                <a:solidFill>
                  <a:schemeClr val="tx1"/>
                </a:solidFill>
                <a:latin typeface="+mn-lt"/>
                <a:ea typeface="+mn-ea"/>
                <a:cs typeface="+mn-cs"/>
              </a:rPr>
              <a:t> SMB: Patrick is the Director of IT Infrastructure at Zionsville Community Schools and we have some demographic and </a:t>
            </a:r>
            <a:r>
              <a:rPr lang="en-US" sz="1200" kern="1200" dirty="0" err="1" smtClean="0">
                <a:solidFill>
                  <a:schemeClr val="tx1"/>
                </a:solidFill>
                <a:latin typeface="+mn-lt"/>
                <a:ea typeface="+mn-ea"/>
                <a:cs typeface="+mn-cs"/>
              </a:rPr>
              <a:t>firmagraphic</a:t>
            </a:r>
            <a:r>
              <a:rPr lang="en-US" sz="1200" kern="1200" dirty="0" smtClean="0">
                <a:solidFill>
                  <a:schemeClr val="tx1"/>
                </a:solidFill>
                <a:latin typeface="+mn-lt"/>
                <a:ea typeface="+mn-ea"/>
                <a:cs typeface="+mn-cs"/>
              </a:rPr>
              <a:t> information about him. We also know something about Patrick’s presence on social media and that he is a big fan of jazz which as you will see later comes into play during an important part of the digital strategy. </a:t>
            </a:r>
          </a:p>
          <a:p>
            <a:r>
              <a:rPr lang="en-US" sz="1200" kern="1200" dirty="0" smtClean="0">
                <a:solidFill>
                  <a:schemeClr val="tx1"/>
                </a:solidFill>
                <a:latin typeface="+mn-lt"/>
                <a:ea typeface="+mn-ea"/>
                <a:cs typeface="+mn-cs"/>
              </a:rPr>
              <a:t>As we will soon see Patrick is in the market for a virtualization solution for his school. He needs an alternative to an expensive replacement of aging computer systems. Zionsville wants to provide all students the same access to learning resources and programs from anywhere but many of the schools computers are old and for students who bring their own devices to school there is a huge range in their modernity and capabilities.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19</a:t>
            </a:fld>
            <a:endParaRPr lang="en-US"/>
          </a:p>
        </p:txBody>
      </p:sp>
    </p:spTree>
    <p:extLst>
      <p:ext uri="{BB962C8B-B14F-4D97-AF65-F5344CB8AC3E}">
        <p14:creationId xmlns:p14="http://schemas.microsoft.com/office/powerpoint/2010/main" val="402861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start with the ideal customer for </a:t>
            </a:r>
            <a:r>
              <a:rPr lang="en-US" sz="1200" kern="1200" dirty="0" err="1" smtClean="0">
                <a:solidFill>
                  <a:schemeClr val="tx1"/>
                </a:solidFill>
                <a:latin typeface="+mn-lt"/>
                <a:ea typeface="+mn-ea"/>
                <a:cs typeface="+mn-cs"/>
              </a:rPr>
              <a:t>Vmware</a:t>
            </a:r>
            <a:r>
              <a:rPr lang="en-US" sz="1200" kern="1200" dirty="0" smtClean="0">
                <a:solidFill>
                  <a:schemeClr val="tx1"/>
                </a:solidFill>
                <a:latin typeface="+mn-lt"/>
                <a:ea typeface="+mn-ea"/>
                <a:cs typeface="+mn-cs"/>
              </a:rPr>
              <a:t> SMB: Patrick is the Director of IT Infrastructure at Zionsville Community Schools and we have some demographic and </a:t>
            </a:r>
            <a:r>
              <a:rPr lang="en-US" sz="1200" kern="1200" dirty="0" err="1" smtClean="0">
                <a:solidFill>
                  <a:schemeClr val="tx1"/>
                </a:solidFill>
                <a:latin typeface="+mn-lt"/>
                <a:ea typeface="+mn-ea"/>
                <a:cs typeface="+mn-cs"/>
              </a:rPr>
              <a:t>firmagraphic</a:t>
            </a:r>
            <a:r>
              <a:rPr lang="en-US" sz="1200" kern="1200" dirty="0" smtClean="0">
                <a:solidFill>
                  <a:schemeClr val="tx1"/>
                </a:solidFill>
                <a:latin typeface="+mn-lt"/>
                <a:ea typeface="+mn-ea"/>
                <a:cs typeface="+mn-cs"/>
              </a:rPr>
              <a:t> information about him. We also know something about Patrick’s presence on social media and that he is a big fan of jazz which as you will see later comes into play during an important part of the digital strategy. </a:t>
            </a:r>
          </a:p>
          <a:p>
            <a:r>
              <a:rPr lang="en-US" sz="1200" kern="1200" dirty="0" smtClean="0">
                <a:solidFill>
                  <a:schemeClr val="tx1"/>
                </a:solidFill>
                <a:latin typeface="+mn-lt"/>
                <a:ea typeface="+mn-ea"/>
                <a:cs typeface="+mn-cs"/>
              </a:rPr>
              <a:t>As we will soon see Patrick is in the market for a virtualization solution for his school. He needs an alternative to an expensive replacement of aging computer systems. Zionsville wants to provide all students the same access to learning resources and programs from anywhere but many of the schools computers are old and for students who bring their own devices to school there is a huge range in their modernity and capabilities.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20</a:t>
            </a:fld>
            <a:endParaRPr lang="en-US"/>
          </a:p>
        </p:txBody>
      </p:sp>
    </p:spTree>
    <p:extLst>
      <p:ext uri="{BB962C8B-B14F-4D97-AF65-F5344CB8AC3E}">
        <p14:creationId xmlns:p14="http://schemas.microsoft.com/office/powerpoint/2010/main" val="121421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t>Patrick</a:t>
            </a:r>
            <a:r>
              <a:rPr lang="en-US" sz="4400" baseline="0" dirty="0" smtClean="0"/>
              <a:t> visits the </a:t>
            </a:r>
            <a:r>
              <a:rPr lang="en-US" sz="4400" baseline="0" dirty="0" err="1" smtClean="0"/>
              <a:t>Vmware</a:t>
            </a:r>
            <a:r>
              <a:rPr lang="en-US" sz="4400" baseline="0" dirty="0" smtClean="0"/>
              <a:t> Education Solutions page and starts reading.</a:t>
            </a:r>
            <a:endParaRPr lang="en-US" sz="4400" dirty="0"/>
          </a:p>
        </p:txBody>
      </p:sp>
      <p:sp>
        <p:nvSpPr>
          <p:cNvPr id="4" name="Slide Number Placeholder 3"/>
          <p:cNvSpPr>
            <a:spLocks noGrp="1"/>
          </p:cNvSpPr>
          <p:nvPr>
            <p:ph type="sldNum" sz="quarter" idx="10"/>
          </p:nvPr>
        </p:nvSpPr>
        <p:spPr/>
        <p:txBody>
          <a:bodyPr/>
          <a:lstStyle/>
          <a:p>
            <a:fld id="{4AB31A51-B9D8-0D4A-B684-7935CC510865}" type="slidenum">
              <a:rPr lang="en-US" smtClean="0"/>
              <a:pPr/>
              <a:t>22</a:t>
            </a:fld>
            <a:endParaRPr lang="en-US"/>
          </a:p>
        </p:txBody>
      </p:sp>
    </p:spTree>
    <p:extLst>
      <p:ext uri="{BB962C8B-B14F-4D97-AF65-F5344CB8AC3E}">
        <p14:creationId xmlns:p14="http://schemas.microsoft.com/office/powerpoint/2010/main" val="402423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altLang="en-US" dirty="0" smtClean="0"/>
              <a:t>1 – 82%</a:t>
            </a:r>
            <a:r>
              <a:rPr lang="en-US" altLang="en-US" baseline="0" dirty="0" smtClean="0"/>
              <a:t> of Marketers lack a centralized view of customer interactions (Accenture) through an inability to unify and make actionable their valuable first party and second party data that remains trapped across different siloes across your business. First party data consists of known audience insights including Website analytics, call </a:t>
            </a:r>
            <a:r>
              <a:rPr lang="en-US" altLang="en-US" baseline="0" dirty="0" err="1" smtClean="0"/>
              <a:t>centre</a:t>
            </a:r>
            <a:r>
              <a:rPr lang="en-US" altLang="en-US" baseline="0" dirty="0" smtClean="0"/>
              <a:t> data, transactional data, CRM &amp; loyalty data, website behavior and more…</a:t>
            </a:r>
          </a:p>
          <a:p>
            <a:endParaRPr lang="en-US" altLang="en-US" baseline="0" dirty="0" smtClean="0"/>
          </a:p>
          <a:p>
            <a:r>
              <a:rPr lang="en-US" altLang="en-US" baseline="0" dirty="0" smtClean="0"/>
              <a:t>Second party data is data shared with your trusted and value sponsorship/commercial partners.  </a:t>
            </a:r>
          </a:p>
          <a:p>
            <a:endParaRPr lang="en-US" altLang="en-US" baseline="0" dirty="0" smtClean="0"/>
          </a:p>
          <a:p>
            <a:pPr algn="l">
              <a:lnSpc>
                <a:spcPct val="90000"/>
              </a:lnSpc>
              <a:spcAft>
                <a:spcPts val="600"/>
              </a:spcAft>
            </a:pPr>
            <a:r>
              <a:rPr lang="en-US" altLang="en-US" baseline="0" dirty="0" smtClean="0"/>
              <a:t>3</a:t>
            </a:r>
            <a:r>
              <a:rPr lang="en-US" altLang="en-US" baseline="30000" dirty="0" smtClean="0"/>
              <a:t>rd</a:t>
            </a:r>
            <a:r>
              <a:rPr lang="en-US" altLang="en-US" baseline="0" dirty="0" smtClean="0"/>
              <a:t> party data is then bought in isolation to power your media campaigns and fails to provide a complete view of your existing and ideal Prospect audiences. </a:t>
            </a:r>
            <a:r>
              <a:rPr lang="en-US" sz="1100" dirty="0" smtClean="0">
                <a:solidFill>
                  <a:srgbClr val="46575E"/>
                </a:solidFill>
                <a:latin typeface="+mn-lt"/>
              </a:rPr>
              <a:t>Of marketers and </a:t>
            </a:r>
            <a:br>
              <a:rPr lang="en-US" sz="1100" dirty="0" smtClean="0">
                <a:solidFill>
                  <a:srgbClr val="46575E"/>
                </a:solidFill>
                <a:latin typeface="+mn-lt"/>
              </a:rPr>
            </a:br>
            <a:r>
              <a:rPr lang="en-US" sz="1100" dirty="0" smtClean="0">
                <a:solidFill>
                  <a:srgbClr val="46575E"/>
                </a:solidFill>
                <a:latin typeface="+mn-lt"/>
              </a:rPr>
              <a:t>advertisers say they’re highly confident in the audience they’re targeting (Nielsen), which shows that it’s failing when bought</a:t>
            </a:r>
            <a:r>
              <a:rPr lang="en-US" sz="1100" baseline="0" dirty="0" smtClean="0">
                <a:solidFill>
                  <a:srgbClr val="46575E"/>
                </a:solidFill>
                <a:latin typeface="+mn-lt"/>
              </a:rPr>
              <a:t> in isolation.</a:t>
            </a:r>
            <a:endParaRPr lang="en-US" sz="1100" dirty="0" smtClean="0">
              <a:solidFill>
                <a:srgbClr val="46575E"/>
              </a:solidFill>
              <a:latin typeface="+mn-lt"/>
            </a:endParaRPr>
          </a:p>
          <a:p>
            <a:pPr algn="l"/>
            <a:endParaRPr lang="en-US" altLang="en-US" baseline="0" dirty="0" smtClean="0"/>
          </a:p>
          <a:p>
            <a:r>
              <a:rPr lang="en-US" altLang="en-US" baseline="0" dirty="0" smtClean="0"/>
              <a:t>2 – Did you know that the digital eco system consists of over 2,000 technology vendors?!  With each vendor offering you the opportunity to drive improved engagement, higher CTRs, increased conversions, and improved ROI’s, how can you make an objective, informed decision as to which partners are going to deliver the best results for your business?  For every new marketing technology application you add, that means another piece of tracking script implemented on your web pages, giving these vendors the ability to track your valuables audiences as they engage with your site.</a:t>
            </a:r>
          </a:p>
          <a:p>
            <a:endParaRPr lang="en-US" altLang="en-US" baseline="0" dirty="0" smtClean="0"/>
          </a:p>
          <a:p>
            <a:r>
              <a:rPr lang="en-US" altLang="en-US" baseline="0" dirty="0" smtClean="0"/>
              <a:t>Did you know that an average B2C brand marketer sees an average of 20-30 tracking scripts spawning from their sites, with the average b2b company seeing an average of 15 or so trackers, while media owners on the other hand who are keen to </a:t>
            </a:r>
            <a:r>
              <a:rPr lang="en-US" altLang="en-US" baseline="0" dirty="0" err="1" smtClean="0"/>
              <a:t>commercialise</a:t>
            </a:r>
            <a:r>
              <a:rPr lang="en-US" altLang="en-US" baseline="0" dirty="0" smtClean="0"/>
              <a:t> their digital inventory and as a consequence see seeing anything from 30 – 70 trackers across their webpages at any given time.  </a:t>
            </a:r>
          </a:p>
          <a:p>
            <a:endParaRPr lang="en-US" altLang="en-US" baseline="0" dirty="0" smtClean="0"/>
          </a:p>
          <a:p>
            <a:r>
              <a:rPr lang="en-US" altLang="en-US" baseline="0" dirty="0" smtClean="0"/>
              <a:t>Why does this matter?   Well the more tech vendors you have tracking audiences from your site, the harder it is to control your data, and the harder it is to understand how your audiences are engaging with your assets as data insights differ from one technology vendor to the next…  Not to mention the negative impact that multiple trackers can have on your web pages that can slow down the load times of your pages and cause audience drop-off in the process… If you could reduce the percentage of people who fail to complete an on-site purchase or complete business enquiry form by just 0.5% over the course of the next 12 months, how many more conversions could you achieve to positively grow your business?</a:t>
            </a:r>
          </a:p>
          <a:p>
            <a:endParaRPr lang="en-US" altLang="en-US" baseline="0" dirty="0" smtClean="0"/>
          </a:p>
          <a:p>
            <a:r>
              <a:rPr lang="en-US" altLang="en-US" dirty="0" smtClean="0"/>
              <a:t>3. Within most </a:t>
            </a:r>
            <a:r>
              <a:rPr lang="en-US" altLang="en-US" dirty="0" err="1" smtClean="0"/>
              <a:t>organisations</a:t>
            </a:r>
            <a:r>
              <a:rPr lang="en-US" altLang="en-US" dirty="0" smtClean="0"/>
              <a:t>, Marketing Departments</a:t>
            </a:r>
            <a:r>
              <a:rPr lang="en-US" altLang="en-US" baseline="0" dirty="0" smtClean="0"/>
              <a:t> are set-up to have specialists focused on different channels, such as Search, Display, Mobile, CRM, </a:t>
            </a:r>
            <a:r>
              <a:rPr lang="en-US" altLang="en-US" baseline="0" dirty="0" err="1" smtClean="0"/>
              <a:t>Personalisation</a:t>
            </a:r>
            <a:r>
              <a:rPr lang="en-US" altLang="en-US" baseline="0" dirty="0" smtClean="0"/>
              <a:t>, Loyalty, Commerce, and Social… With each team focused on delivering against their channel-specific objectives, more clicks, more conversions, more video completes, more social engagement, your </a:t>
            </a:r>
            <a:r>
              <a:rPr lang="en-US" altLang="en-US" baseline="0" dirty="0" err="1" smtClean="0"/>
              <a:t>audiencies</a:t>
            </a:r>
            <a:r>
              <a:rPr lang="en-US" altLang="en-US" baseline="0" dirty="0" smtClean="0"/>
              <a:t> inevitably get bombarded with duplicate and often irrelevant messaging…</a:t>
            </a:r>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7ED397C-BC0C-4731-B6B3-96810E0454A8}" type="slidenum">
              <a:rPr lang="en-US" altLang="en-US" smtClean="0">
                <a:solidFill>
                  <a:srgbClr val="000000"/>
                </a:solidFill>
              </a:rPr>
              <a:pPr/>
              <a:t>2</a:t>
            </a:fld>
            <a:endParaRPr lang="en-US" altLang="en-US" smtClean="0">
              <a:solidFill>
                <a:srgbClr val="000000"/>
              </a:solidFill>
            </a:endParaRPr>
          </a:p>
        </p:txBody>
      </p:sp>
    </p:spTree>
    <p:extLst>
      <p:ext uri="{BB962C8B-B14F-4D97-AF65-F5344CB8AC3E}">
        <p14:creationId xmlns:p14="http://schemas.microsoft.com/office/powerpoint/2010/main" val="381686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t>Patrick</a:t>
            </a:r>
            <a:r>
              <a:rPr lang="en-US" sz="4400" baseline="0" dirty="0" smtClean="0"/>
              <a:t> visits the </a:t>
            </a:r>
            <a:r>
              <a:rPr lang="en-US" sz="4400" baseline="0" dirty="0" err="1" smtClean="0"/>
              <a:t>Vmware</a:t>
            </a:r>
            <a:r>
              <a:rPr lang="en-US" sz="4400" baseline="0" dirty="0" smtClean="0"/>
              <a:t> Education Solutions page and starts reading.</a:t>
            </a:r>
            <a:endParaRPr lang="en-US" sz="4400" dirty="0"/>
          </a:p>
        </p:txBody>
      </p:sp>
      <p:sp>
        <p:nvSpPr>
          <p:cNvPr id="4" name="Slide Number Placeholder 3"/>
          <p:cNvSpPr>
            <a:spLocks noGrp="1"/>
          </p:cNvSpPr>
          <p:nvPr>
            <p:ph type="sldNum" sz="quarter" idx="10"/>
          </p:nvPr>
        </p:nvSpPr>
        <p:spPr/>
        <p:txBody>
          <a:bodyPr/>
          <a:lstStyle/>
          <a:p>
            <a:fld id="{4AB31A51-B9D8-0D4A-B684-7935CC510865}" type="slidenum">
              <a:rPr lang="en-US" smtClean="0"/>
              <a:pPr/>
              <a:t>23</a:t>
            </a:fld>
            <a:endParaRPr lang="en-US"/>
          </a:p>
        </p:txBody>
      </p:sp>
    </p:spTree>
    <p:extLst>
      <p:ext uri="{BB962C8B-B14F-4D97-AF65-F5344CB8AC3E}">
        <p14:creationId xmlns:p14="http://schemas.microsoft.com/office/powerpoint/2010/main" val="283275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t>Patrick</a:t>
            </a:r>
            <a:r>
              <a:rPr lang="en-US" sz="4400" baseline="0" dirty="0" smtClean="0"/>
              <a:t> visits the </a:t>
            </a:r>
            <a:r>
              <a:rPr lang="en-US" sz="4400" baseline="0" dirty="0" err="1" smtClean="0"/>
              <a:t>Vmware</a:t>
            </a:r>
            <a:r>
              <a:rPr lang="en-US" sz="4400" baseline="0" dirty="0" smtClean="0"/>
              <a:t> Education Solutions page and starts reading.</a:t>
            </a:r>
            <a:endParaRPr lang="en-US" sz="4400" dirty="0"/>
          </a:p>
        </p:txBody>
      </p:sp>
      <p:sp>
        <p:nvSpPr>
          <p:cNvPr id="4" name="Slide Number Placeholder 3"/>
          <p:cNvSpPr>
            <a:spLocks noGrp="1"/>
          </p:cNvSpPr>
          <p:nvPr>
            <p:ph type="sldNum" sz="quarter" idx="10"/>
          </p:nvPr>
        </p:nvSpPr>
        <p:spPr/>
        <p:txBody>
          <a:bodyPr/>
          <a:lstStyle/>
          <a:p>
            <a:fld id="{4AB31A51-B9D8-0D4A-B684-7935CC510865}" type="slidenum">
              <a:rPr lang="en-US" smtClean="0"/>
              <a:pPr/>
              <a:t>24</a:t>
            </a:fld>
            <a:endParaRPr lang="en-US"/>
          </a:p>
        </p:txBody>
      </p:sp>
    </p:spTree>
    <p:extLst>
      <p:ext uri="{BB962C8B-B14F-4D97-AF65-F5344CB8AC3E}">
        <p14:creationId xmlns:p14="http://schemas.microsoft.com/office/powerpoint/2010/main" val="2399918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Clicking the link Patrick is taken to a landing page for some progressive profiling. You’ll notice in addition to the traditional form fill we present an option for social login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25</a:t>
            </a:fld>
            <a:endParaRPr lang="en-US"/>
          </a:p>
        </p:txBody>
      </p:sp>
    </p:spTree>
    <p:extLst>
      <p:ext uri="{BB962C8B-B14F-4D97-AF65-F5344CB8AC3E}">
        <p14:creationId xmlns:p14="http://schemas.microsoft.com/office/powerpoint/2010/main" val="4161622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Clicking the link Patrick is taken to a landing page for some progressive profiling. You’ll notice in addition to the traditional form fill we present an option for social login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26</a:t>
            </a:fld>
            <a:endParaRPr lang="en-US"/>
          </a:p>
        </p:txBody>
      </p:sp>
    </p:spTree>
    <p:extLst>
      <p:ext uri="{BB962C8B-B14F-4D97-AF65-F5344CB8AC3E}">
        <p14:creationId xmlns:p14="http://schemas.microsoft.com/office/powerpoint/2010/main" val="116862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Later</a:t>
            </a:r>
            <a:r>
              <a:rPr lang="en-US" sz="1200" kern="1200" baseline="0" dirty="0" smtClean="0">
                <a:solidFill>
                  <a:schemeClr val="tx1"/>
                </a:solidFill>
                <a:effectLst/>
                <a:latin typeface="+mn-lt"/>
                <a:ea typeface="+mn-ea"/>
                <a:cs typeface="+mn-cs"/>
              </a:rPr>
              <a:t> that evening Mark is browsing </a:t>
            </a:r>
            <a:r>
              <a:rPr lang="en-US" sz="1200" kern="1200" baseline="0" dirty="0" err="1" smtClean="0">
                <a:solidFill>
                  <a:schemeClr val="tx1"/>
                </a:solidFill>
                <a:effectLst/>
                <a:latin typeface="+mn-lt"/>
                <a:ea typeface="+mn-ea"/>
                <a:cs typeface="+mn-cs"/>
              </a:rPr>
              <a:t>Facebook</a:t>
            </a:r>
            <a:r>
              <a:rPr lang="en-US" sz="1200" kern="1200" baseline="0" dirty="0" smtClean="0">
                <a:solidFill>
                  <a:schemeClr val="tx1"/>
                </a:solidFill>
                <a:effectLst/>
                <a:latin typeface="+mn-lt"/>
                <a:ea typeface="+mn-ea"/>
                <a:cs typeface="+mn-cs"/>
              </a:rPr>
              <a:t> on his tablet and continues to be nurtured by the eBay campaign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28</a:t>
            </a:fld>
            <a:endParaRPr lang="en-US"/>
          </a:p>
        </p:txBody>
      </p:sp>
    </p:spTree>
    <p:extLst>
      <p:ext uri="{BB962C8B-B14F-4D97-AF65-F5344CB8AC3E}">
        <p14:creationId xmlns:p14="http://schemas.microsoft.com/office/powerpoint/2010/main" val="1633887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 captures Mark’s attention and he decides to download the app and logs in. At that point we finally identify</a:t>
            </a:r>
            <a:r>
              <a:rPr lang="en-US" baseline="0" dirty="0" smtClean="0"/>
              <a:t> him as a known user and all that past browsing data gets added to Mark’s Universal Customer Profile (UCP).</a:t>
            </a:r>
            <a:endParaRPr lang="en-US" dirty="0"/>
          </a:p>
        </p:txBody>
      </p:sp>
      <p:sp>
        <p:nvSpPr>
          <p:cNvPr id="4" name="Slide Number Placeholder 3"/>
          <p:cNvSpPr>
            <a:spLocks noGrp="1"/>
          </p:cNvSpPr>
          <p:nvPr>
            <p:ph type="sldNum" sz="quarter" idx="10"/>
          </p:nvPr>
        </p:nvSpPr>
        <p:spPr/>
        <p:txBody>
          <a:bodyPr/>
          <a:lstStyle/>
          <a:p>
            <a:fld id="{4AB31A51-B9D8-0D4A-B684-7935CC510865}" type="slidenum">
              <a:rPr lang="en-US" smtClean="0"/>
              <a:pPr/>
              <a:t>29</a:t>
            </a:fld>
            <a:endParaRPr lang="en-US"/>
          </a:p>
        </p:txBody>
      </p:sp>
    </p:spTree>
    <p:extLst>
      <p:ext uri="{BB962C8B-B14F-4D97-AF65-F5344CB8AC3E}">
        <p14:creationId xmlns:p14="http://schemas.microsoft.com/office/powerpoint/2010/main" val="1859410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Clicking the link Patrick is taken to a landing page for some progressive profiling. You’ll notice in addition to the traditional form fill we present an option for social login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30</a:t>
            </a:fld>
            <a:endParaRPr lang="en-US"/>
          </a:p>
        </p:txBody>
      </p:sp>
    </p:spTree>
    <p:extLst>
      <p:ext uri="{BB962C8B-B14F-4D97-AF65-F5344CB8AC3E}">
        <p14:creationId xmlns:p14="http://schemas.microsoft.com/office/powerpoint/2010/main" val="2169179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Up to this point we</a:t>
            </a:r>
            <a:r>
              <a:rPr lang="en-US" baseline="0" dirty="0" smtClean="0"/>
              <a:t> have collected quite a lot of anonymous data on Patrick adding to his UCP in the ID Graph</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87857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few days later, back on the VMware site, Patrick’s experience is being personalized based on his profile information and regardless of whether he visits on his laptop, tablet or phone the experience is the equally relevant and personalized.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B31A51-B9D8-0D4A-B684-7935CC510865}" type="slidenum">
              <a:rPr lang="en-US" smtClean="0"/>
              <a:pPr/>
              <a:t>32</a:t>
            </a:fld>
            <a:endParaRPr lang="en-US"/>
          </a:p>
        </p:txBody>
      </p:sp>
    </p:spTree>
    <p:extLst>
      <p:ext uri="{BB962C8B-B14F-4D97-AF65-F5344CB8AC3E}">
        <p14:creationId xmlns:p14="http://schemas.microsoft.com/office/powerpoint/2010/main" val="280954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Now,</a:t>
            </a:r>
            <a:r>
              <a:rPr lang="en-US" baseline="0" dirty="0" smtClean="0"/>
              <a:t> assuming we could become more efficient with our third-party data, it’s still data that a lot of competitors could get access to</a:t>
            </a:r>
          </a:p>
          <a:p>
            <a:pPr marL="171450" indent="-171450">
              <a:buFont typeface="Arial"/>
              <a:buChar char="•"/>
            </a:pPr>
            <a:r>
              <a:rPr lang="en-US" baseline="0" dirty="0" smtClean="0"/>
              <a:t>What’s truly unique for many retailers is the gold mine of proprietary data they have at their disposal</a:t>
            </a:r>
          </a:p>
          <a:p>
            <a:pPr marL="171450" indent="-171450">
              <a:buFont typeface="Arial"/>
              <a:buChar char="•"/>
            </a:pPr>
            <a:r>
              <a:rPr lang="en-US" baseline="0" dirty="0" smtClean="0"/>
              <a:t>If this isn’t connected to the audience data you have in place to run campaigns, you might be missing out on a huge opportunity</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dirty="0"/>
          </a:p>
        </p:txBody>
      </p:sp>
    </p:spTree>
    <p:extLst>
      <p:ext uri="{BB962C8B-B14F-4D97-AF65-F5344CB8AC3E}">
        <p14:creationId xmlns:p14="http://schemas.microsoft.com/office/powerpoint/2010/main" val="406506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7ED397C-BC0C-4731-B6B3-96810E0454A8}" type="slidenum">
              <a:rPr lang="en-US" altLang="en-US" smtClean="0">
                <a:solidFill>
                  <a:srgbClr val="000000"/>
                </a:solidFill>
              </a:rPr>
              <a:pPr/>
              <a:t>4</a:t>
            </a:fld>
            <a:endParaRPr lang="en-US" altLang="en-US" smtClean="0">
              <a:solidFill>
                <a:srgbClr val="000000"/>
              </a:solidFill>
            </a:endParaRPr>
          </a:p>
        </p:txBody>
      </p:sp>
    </p:spTree>
    <p:extLst>
      <p:ext uri="{BB962C8B-B14F-4D97-AF65-F5344CB8AC3E}">
        <p14:creationId xmlns:p14="http://schemas.microsoft.com/office/powerpoint/2010/main" val="156760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982788" y="601663"/>
            <a:ext cx="5337175" cy="3003550"/>
          </a:xfrm>
          <a:prstGeom prst="rect">
            <a:avLst/>
          </a:prstGeom>
        </p:spPr>
        <p:txBody>
          <a:bodyPr/>
          <a:lstStyle/>
          <a:p>
            <a:pPr lvl="0"/>
            <a:endParaRPr/>
          </a:p>
        </p:txBody>
      </p:sp>
      <p:sp>
        <p:nvSpPr>
          <p:cNvPr id="580" name="Shape 580"/>
          <p:cNvSpPr>
            <a:spLocks noGrp="1"/>
          </p:cNvSpPr>
          <p:nvPr>
            <p:ph type="body" sz="quarter" idx="1"/>
          </p:nvPr>
        </p:nvSpPr>
        <p:spPr>
          <a:prstGeom prst="rect">
            <a:avLst/>
          </a:prstGeom>
        </p:spPr>
        <p:txBody>
          <a:bodyPr>
            <a:normAutofit/>
          </a:bodyPr>
          <a:lstStyle/>
          <a:p>
            <a:pPr marL="0" lvl="0" indent="0">
              <a:spcBef>
                <a:spcPts val="1000"/>
              </a:spcBef>
              <a:buSzPct val="100000"/>
              <a:buNone/>
              <a:defRPr sz="1800"/>
            </a:pPr>
            <a:endParaRPr sz="1900" dirty="0"/>
          </a:p>
        </p:txBody>
      </p:sp>
    </p:spTree>
    <p:extLst>
      <p:ext uri="{BB962C8B-B14F-4D97-AF65-F5344CB8AC3E}">
        <p14:creationId xmlns:p14="http://schemas.microsoft.com/office/powerpoint/2010/main" val="131872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7ED397C-BC0C-4731-B6B3-96810E0454A8}"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291793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171450" indent="-171450">
              <a:buFont typeface="Arial"/>
              <a:buChar char="•"/>
            </a:pPr>
            <a:r>
              <a:rPr lang="en-US" sz="1100" kern="1200" dirty="0" smtClean="0">
                <a:solidFill>
                  <a:srgbClr val="000000"/>
                </a:solidFill>
                <a:effectLst/>
                <a:latin typeface="+mn-lt"/>
                <a:ea typeface="+mn-ea"/>
                <a:cs typeface="+mn-cs"/>
              </a:rPr>
              <a:t>While we’re focusing on the importance</a:t>
            </a:r>
            <a:r>
              <a:rPr lang="en-US" sz="1100" kern="1200" baseline="0" dirty="0" smtClean="0">
                <a:solidFill>
                  <a:srgbClr val="000000"/>
                </a:solidFill>
                <a:effectLst/>
                <a:latin typeface="+mn-lt"/>
                <a:ea typeface="+mn-ea"/>
                <a:cs typeface="+mn-cs"/>
              </a:rPr>
              <a:t> of Marketing Clouds, point solutions are still leveraged widely</a:t>
            </a:r>
          </a:p>
          <a:p>
            <a:pPr marL="171450" indent="-171450">
              <a:buFont typeface="Arial"/>
              <a:buChar char="•"/>
            </a:pPr>
            <a:r>
              <a:rPr lang="en-US" sz="1100" kern="1200" baseline="0" dirty="0" smtClean="0">
                <a:solidFill>
                  <a:srgbClr val="000000"/>
                </a:solidFill>
                <a:effectLst/>
                <a:latin typeface="+mn-lt"/>
                <a:ea typeface="+mn-ea"/>
                <a:cs typeface="+mn-cs"/>
              </a:rPr>
              <a:t>This </a:t>
            </a:r>
            <a:r>
              <a:rPr lang="en-US" sz="1100" kern="1200" dirty="0" smtClean="0">
                <a:solidFill>
                  <a:srgbClr val="000000"/>
                </a:solidFill>
                <a:effectLst/>
                <a:latin typeface="+mn-lt"/>
                <a:ea typeface="+mn-ea"/>
                <a:cs typeface="+mn-cs"/>
              </a:rPr>
              <a:t>something to consider as you go into some of these companies: they’re still using many tools</a:t>
            </a:r>
            <a:r>
              <a:rPr lang="en-US" sz="1100" kern="1200" baseline="0" dirty="0" smtClean="0">
                <a:solidFill>
                  <a:srgbClr val="000000"/>
                </a:solidFill>
                <a:effectLst/>
                <a:latin typeface="+mn-lt"/>
                <a:ea typeface="+mn-ea"/>
                <a:cs typeface="+mn-cs"/>
              </a:rPr>
              <a:t> </a:t>
            </a:r>
            <a:r>
              <a:rPr lang="en-US" sz="1100" kern="1200" dirty="0" smtClean="0">
                <a:solidFill>
                  <a:srgbClr val="000000"/>
                </a:solidFill>
                <a:effectLst/>
                <a:latin typeface="+mn-lt"/>
                <a:ea typeface="+mn-ea"/>
                <a:cs typeface="+mn-cs"/>
              </a:rPr>
              <a:t>that do something very specific</a:t>
            </a:r>
            <a:r>
              <a:rPr lang="en-US" sz="1100" kern="1200" baseline="0" dirty="0" smtClean="0">
                <a:solidFill>
                  <a:srgbClr val="000000"/>
                </a:solidFill>
                <a:effectLst/>
                <a:latin typeface="+mn-lt"/>
                <a:ea typeface="+mn-ea"/>
                <a:cs typeface="+mn-cs"/>
              </a:rPr>
              <a:t> or niche</a:t>
            </a:r>
            <a:r>
              <a:rPr lang="en-US" sz="1100" kern="1200" dirty="0" smtClean="0">
                <a:solidFill>
                  <a:srgbClr val="000000"/>
                </a:solidFill>
                <a:effectLst/>
                <a:latin typeface="+mn-lt"/>
                <a:ea typeface="+mn-ea"/>
                <a:cs typeface="+mn-cs"/>
              </a:rPr>
              <a:t>, and you need to think about those as you go into position us more holistically at that marketing cloud level.</a:t>
            </a:r>
          </a:p>
          <a:p>
            <a:pPr marL="171450" marR="0" indent="-171450" algn="l" defTabSz="914400" rtl="0" eaLnBrk="1" fontAlgn="auto" latinLnBrk="0" hangingPunct="1">
              <a:lnSpc>
                <a:spcPct val="100000"/>
              </a:lnSpc>
              <a:spcBef>
                <a:spcPts val="600"/>
              </a:spcBef>
              <a:spcAft>
                <a:spcPts val="0"/>
              </a:spcAft>
              <a:buClrTx/>
              <a:buSzTx/>
              <a:buFont typeface="Arial"/>
              <a:buChar char="•"/>
              <a:tabLst/>
              <a:defRPr/>
            </a:pPr>
            <a:r>
              <a:rPr lang="en-US" dirty="0" smtClean="0"/>
              <a:t>The market is</a:t>
            </a:r>
            <a:r>
              <a:rPr lang="en-US" baseline="0" dirty="0" smtClean="0"/>
              <a:t> starting to see the need to consolidate</a:t>
            </a:r>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uk-UA" smtClean="0"/>
              <a:pPr/>
              <a:t>7</a:t>
            </a:fld>
            <a:endParaRPr lang="uk-UA" dirty="0"/>
          </a:p>
        </p:txBody>
      </p:sp>
    </p:spTree>
    <p:extLst>
      <p:ext uri="{BB962C8B-B14F-4D97-AF65-F5344CB8AC3E}">
        <p14:creationId xmlns:p14="http://schemas.microsoft.com/office/powerpoint/2010/main" val="190229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100" b="1" dirty="0" smtClean="0">
                <a:solidFill>
                  <a:srgbClr val="5F5F5F"/>
                </a:solidFill>
                <a:latin typeface="+mn-lt"/>
              </a:rPr>
              <a:t>78% </a:t>
            </a:r>
            <a:r>
              <a:rPr lang="en-US" sz="1100" dirty="0" smtClean="0">
                <a:solidFill>
                  <a:srgbClr val="5F5F5F"/>
                </a:solidFill>
                <a:latin typeface="+mn-lt"/>
              </a:rPr>
              <a:t>of customers don’t receive consistent experience across channels.                                                  — </a:t>
            </a:r>
            <a:r>
              <a:rPr lang="en-US" sz="1100" i="1" dirty="0" smtClean="0">
                <a:solidFill>
                  <a:srgbClr val="5F5F5F"/>
                </a:solidFill>
                <a:latin typeface="+mn-lt"/>
              </a:rPr>
              <a:t>Accenture</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sz="1100" b="1" dirty="0" smtClean="0">
                <a:solidFill>
                  <a:srgbClr val="5F5F5F"/>
                </a:solidFill>
                <a:latin typeface="+mn-lt"/>
              </a:rPr>
              <a:t>94% </a:t>
            </a:r>
            <a:r>
              <a:rPr lang="en-US" sz="1100" dirty="0" smtClean="0">
                <a:solidFill>
                  <a:srgbClr val="5F5F5F"/>
                </a:solidFill>
                <a:latin typeface="+mn-lt"/>
              </a:rPr>
              <a:t>of customers have discontinued communication with a company because of irrelevant messages.                             — </a:t>
            </a:r>
            <a:r>
              <a:rPr lang="en-US" sz="1100" i="1" dirty="0" smtClean="0">
                <a:solidFill>
                  <a:srgbClr val="5F5F5F"/>
                </a:solidFill>
                <a:latin typeface="+mn-lt"/>
              </a:rPr>
              <a:t>Blue Research</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The result of a broken marketer experience is, unfortunately, a broken customer experience</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With marketing</a:t>
            </a:r>
            <a:r>
              <a:rPr lang="en-US" baseline="0" dirty="0" smtClean="0"/>
              <a:t> teams </a:t>
            </a:r>
            <a:r>
              <a:rPr lang="en-US" dirty="0" smtClean="0"/>
              <a:t>fragmented approach to data, content, social and cross-channel engagement is plain to see – we pass our dysfunction onto our customers.</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Because Marketers still have that short-term revenue goal, they lean on these fragmented systems and apps. That means more content. More disorganized social interactions. More e-mails. More lists. More content. More Campaigns.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More. More. More.</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As customers get bombarded with irrelevant content, ads and promotions, one of two things happen: At best, they simply don’t buy, helping contribute to stagnant conversion rate. At worst, they get annoyed, and decide to discontinue communication with you altogether. </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304529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9263"/>
            <a:ext cx="5386388" cy="3032125"/>
          </a:xfrm>
        </p:spPr>
      </p:sp>
      <p:sp>
        <p:nvSpPr>
          <p:cNvPr id="3" name="Notes Placeholder 2"/>
          <p:cNvSpPr>
            <a:spLocks noGrp="1"/>
          </p:cNvSpPr>
          <p:nvPr>
            <p:ph type="body" idx="1"/>
          </p:nvPr>
        </p:nvSpPr>
        <p:spPr/>
        <p:txBody>
          <a:bodyPr/>
          <a:lstStyle/>
          <a:p>
            <a:pPr marL="0" indent="0">
              <a:buNone/>
            </a:pPr>
            <a:r>
              <a:rPr lang="en-US" dirty="0" smtClean="0"/>
              <a:t>So, what’s at stake?</a:t>
            </a:r>
          </a:p>
          <a:p>
            <a:pPr marL="0" indent="0">
              <a:buNone/>
            </a:pPr>
            <a:r>
              <a:rPr lang="en-US" dirty="0" smtClean="0"/>
              <a:t>Easily</a:t>
            </a:r>
            <a:r>
              <a:rPr lang="en-US" baseline="0" dirty="0" smtClean="0"/>
              <a:t> broken customer experiences and missed opportunities. This is very simple and we see this lack of cross-channel, intelligent, programmatic thinking everyday. Just take a look at your Facebook feed right now and see how disconnected the retargeting ads are on the right-hand side of your screen are. Or, the fact that your local retailer never reconnects after purchase or upon re-entry. These basic opportunities to deliver value require at least 2-3 different data systems to sync and be activated. </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9</a:t>
            </a:fld>
            <a:endParaRPr lang="en-US" dirty="0"/>
          </a:p>
        </p:txBody>
      </p:sp>
    </p:spTree>
    <p:extLst>
      <p:ext uri="{BB962C8B-B14F-4D97-AF65-F5344CB8AC3E}">
        <p14:creationId xmlns:p14="http://schemas.microsoft.com/office/powerpoint/2010/main" val="3025491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20" y="739782"/>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20" y="3429452"/>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C41C225F-F798-4D27-8900-90A311DE6F44}" type="datetime1">
              <a:rPr lang="en-US" smtClean="0"/>
              <a:pPr/>
              <a:t>10/17/2016</a:t>
            </a:fld>
            <a:endParaRPr lang="en-US" dirty="0"/>
          </a:p>
        </p:txBody>
      </p:sp>
      <p:sp>
        <p:nvSpPr>
          <p:cNvPr id="16" name="TextBox 15"/>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5F5F5F"/>
                </a:solidFill>
              </a:rPr>
              <a:t>Copyright © 2016, Oracle and/or its affiliates. All rights reserved.  </a:t>
            </a:r>
            <a:endParaRPr lang="en-US" sz="800" dirty="0">
              <a:solidFill>
                <a:srgbClr val="5F5F5F"/>
              </a:solidFill>
            </a:endParaRPr>
          </a:p>
        </p:txBody>
      </p:sp>
      <p:pic>
        <p:nvPicPr>
          <p:cNvPr id="9" name="Picture 8" descr="Oracle logo in white on red staging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pic>
        <p:nvPicPr>
          <p:cNvPr id="11" name="Picture 10"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41809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bwMode="gray">
          <a:xfrm>
            <a:off x="-285" y="0"/>
            <a:ext cx="12189400"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15" name="Rectangle 14"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18" name="Rectangle 17" descr="Full bleed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2" name="Title 1"/>
          <p:cNvSpPr>
            <a:spLocks noGrp="1"/>
          </p:cNvSpPr>
          <p:nvPr>
            <p:ph type="title"/>
          </p:nvPr>
        </p:nvSpPr>
        <p:spPr>
          <a:xfrm>
            <a:off x="531820" y="2600324"/>
            <a:ext cx="11125199"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20" y="4038599"/>
            <a:ext cx="11125199" cy="914400"/>
          </a:xfrm>
        </p:spPr>
        <p:txBody>
          <a:bodyPr anchor="t">
            <a:noAutofit/>
          </a:bodyPr>
          <a:lstStyle>
            <a:lvl1pPr marL="0" indent="0">
              <a:spcBef>
                <a:spcPts val="0"/>
              </a:spcBef>
              <a:buNone/>
              <a:defRPr sz="2400" b="1">
                <a:solidFill>
                  <a:schemeClr val="tx1"/>
                </a:solidFill>
              </a:defRPr>
            </a:lvl1pPr>
            <a:lvl2pPr marL="457101" indent="0">
              <a:buNone/>
              <a:defRPr sz="1900">
                <a:solidFill>
                  <a:schemeClr val="tx1">
                    <a:tint val="75000"/>
                  </a:schemeClr>
                </a:solidFill>
              </a:defRPr>
            </a:lvl2pPr>
            <a:lvl3pPr marL="914209" indent="0">
              <a:buNone/>
              <a:defRPr sz="1600">
                <a:solidFill>
                  <a:schemeClr val="tx1">
                    <a:tint val="75000"/>
                  </a:schemeClr>
                </a:solidFill>
              </a:defRPr>
            </a:lvl3pPr>
            <a:lvl4pPr marL="1371313" indent="0">
              <a:buNone/>
              <a:defRPr sz="1500">
                <a:solidFill>
                  <a:schemeClr val="tx1">
                    <a:tint val="75000"/>
                  </a:schemeClr>
                </a:solidFill>
              </a:defRPr>
            </a:lvl4pPr>
            <a:lvl5pPr marL="1828420" indent="0">
              <a:buNone/>
              <a:defRPr sz="1500">
                <a:solidFill>
                  <a:schemeClr val="tx1">
                    <a:tint val="75000"/>
                  </a:schemeClr>
                </a:solidFill>
              </a:defRPr>
            </a:lvl5pPr>
            <a:lvl6pPr marL="2285521" indent="0">
              <a:buNone/>
              <a:defRPr sz="1500">
                <a:solidFill>
                  <a:schemeClr val="tx1">
                    <a:tint val="75000"/>
                  </a:schemeClr>
                </a:solidFill>
              </a:defRPr>
            </a:lvl6pPr>
            <a:lvl7pPr marL="2742629" indent="0">
              <a:buNone/>
              <a:defRPr sz="1500">
                <a:solidFill>
                  <a:schemeClr val="tx1">
                    <a:tint val="75000"/>
                  </a:schemeClr>
                </a:solidFill>
              </a:defRPr>
            </a:lvl7pPr>
            <a:lvl8pPr marL="3199733" indent="0">
              <a:buNone/>
              <a:defRPr sz="1500">
                <a:solidFill>
                  <a:schemeClr val="tx1">
                    <a:tint val="75000"/>
                  </a:schemeClr>
                </a:solidFill>
              </a:defRPr>
            </a:lvl8pPr>
            <a:lvl9pPr marL="3656840"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924BAB5D-CBFD-4090-B595-7E880BA51612}" type="datetime1">
              <a:rPr lang="en-US" smtClean="0"/>
              <a:pPr/>
              <a:t>10/17/2016</a:t>
            </a:fld>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5F5F5F"/>
                </a:solidFill>
              </a:rPr>
              <a:t>Copyright © 2016, Oracle and/or its affiliates. All rights reserved.  </a:t>
            </a:r>
            <a:endParaRPr lang="en-US" sz="800" dirty="0">
              <a:solidFill>
                <a:srgbClr val="5F5F5F"/>
              </a:solidFill>
            </a:endParaRPr>
          </a:p>
        </p:txBody>
      </p:sp>
      <p:pic>
        <p:nvPicPr>
          <p:cNvPr id="16" name="Picture 15" descr="Oracle logo in white on red staging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pic>
        <p:nvPicPr>
          <p:cNvPr id="20" name="Picture 19"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295844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8" y="3657600"/>
            <a:ext cx="4800599" cy="1645920"/>
          </a:xfrm>
        </p:spPr>
        <p:txBody>
          <a:bodyPr>
            <a:noAutofit/>
          </a:bodyPr>
          <a:lstStyle>
            <a:lvl1pPr marL="0" indent="0">
              <a:spcBef>
                <a:spcPts val="0"/>
              </a:spcBef>
              <a:buNone/>
              <a:defRPr sz="2400" b="1"/>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2930C9-38D6-4559-B868-CF207F227E2F}"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16458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D472A6-F190-44C7-BA97-583EEE880E27}"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Picture Placeholder 15"/>
          <p:cNvSpPr>
            <a:spLocks noGrp="1"/>
          </p:cNvSpPr>
          <p:nvPr>
            <p:ph type="pic" sz="quarter" idx="14" hasCustomPrompt="1"/>
          </p:nvPr>
        </p:nvSpPr>
        <p:spPr>
          <a:xfrm>
            <a:off x="2286001" y="1828800"/>
            <a:ext cx="3474720" cy="3840480"/>
          </a:xfrm>
          <a:solidFill>
            <a:schemeClr val="bg2"/>
          </a:solidFill>
        </p:spPr>
        <p:txBody>
          <a:bodyPr tIns="91420">
            <a:noAutofit/>
          </a:bodyPr>
          <a:lstStyle>
            <a:lvl1pPr marL="0" indent="0" algn="ctr">
              <a:spcBef>
                <a:spcPts val="0"/>
              </a:spcBef>
              <a:buNone/>
              <a:defRPr sz="19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553">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56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553" indent="-228553"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40" indent="-292040">
              <a:spcBef>
                <a:spcPts val="0"/>
              </a:spcBef>
              <a:buClr>
                <a:schemeClr val="tx1"/>
              </a:buClr>
              <a:buFont typeface="Arial" panose="020B0604020202020204" pitchFamily="34" charset="0"/>
              <a:buChar char="–"/>
              <a:defRPr sz="24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138CF75A-99FC-450E-92B4-BD1B1A6B79CD}"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35523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553" indent="-228553"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040" indent="-292040">
              <a:spcBef>
                <a:spcPts val="0"/>
              </a:spcBef>
              <a:buClr>
                <a:schemeClr val="tx1"/>
              </a:buClr>
              <a:buFont typeface="Arial" panose="020B0604020202020204" pitchFamily="34" charset="0"/>
              <a:buChar char="–"/>
              <a:defRPr sz="24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94D15B8-5381-4377-AB80-D5C910BB77A0}"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Picture Placeholder 15"/>
          <p:cNvSpPr>
            <a:spLocks noGrp="1" noChangeAspect="1"/>
          </p:cNvSpPr>
          <p:nvPr>
            <p:ph type="pic" sz="quarter" idx="14" hasCustomPrompt="1"/>
          </p:nvPr>
        </p:nvSpPr>
        <p:spPr>
          <a:xfrm>
            <a:off x="531814" y="1905000"/>
            <a:ext cx="2194560" cy="3072384"/>
          </a:xfrm>
          <a:solidFill>
            <a:schemeClr val="bg2"/>
          </a:solidFill>
        </p:spPr>
        <p:txBody>
          <a:bodyPr tIns="91420">
            <a:noAutofit/>
          </a:bodyPr>
          <a:lstStyle>
            <a:lvl1pPr marL="0" indent="0" algn="ctr">
              <a:spcBef>
                <a:spcPts val="0"/>
              </a:spcBef>
              <a:buNone/>
              <a:defRPr sz="19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0789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20" y="1524001"/>
            <a:ext cx="5410197"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35F6EF6-E44D-4E4B-B4CF-0AE6DBAAE961}"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4710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5"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4ED06972-E971-48C7-B196-264ECA5BF25D}"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9245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7"/>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20" y="1524007"/>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114CA61-4BA9-4C97-836C-6E4F4ECF70E8}"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Content Placeholder 2"/>
          <p:cNvSpPr>
            <a:spLocks noGrp="1"/>
          </p:cNvSpPr>
          <p:nvPr>
            <p:ph sz="half" idx="13"/>
          </p:nvPr>
        </p:nvSpPr>
        <p:spPr>
          <a:xfrm>
            <a:off x="531813" y="3810007"/>
            <a:ext cx="5410199"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20" y="3810007"/>
            <a:ext cx="5410197" cy="2133599"/>
          </a:xfrm>
        </p:spPr>
        <p:txBody>
          <a:bodyPr>
            <a:noAutofit/>
          </a:bodyPr>
          <a:lstStyle>
            <a:lvl1pPr>
              <a:defRPr sz="2400"/>
            </a:lvl1pPr>
            <a:lvl2pPr>
              <a:defRPr sz="2000"/>
            </a:lvl2pPr>
            <a:lvl3pPr>
              <a:defRPr sz="1900"/>
            </a:lvl3pPr>
            <a:lvl4pPr>
              <a:defRPr sz="16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743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2314BB9-4E16-4CEE-9267-65B373D0B647}"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0" y="1524001"/>
            <a:ext cx="3505202" cy="2011680"/>
          </a:xfrm>
        </p:spPr>
        <p:txBody>
          <a:bodyPr anchor="ctr">
            <a:noAutofit/>
          </a:bodyPr>
          <a:lstStyle>
            <a:lvl1pPr marL="0" indent="0">
              <a:spcBef>
                <a:spcPts val="1200"/>
              </a:spcBef>
              <a:buFont typeface="Arial" panose="020B0604020202020204" pitchFamily="34" charset="0"/>
              <a:buNone/>
              <a:defRPr sz="2400"/>
            </a:lvl1pPr>
            <a:lvl2pPr marL="171411" indent="-171411">
              <a:spcBef>
                <a:spcPts val="1200"/>
              </a:spcBef>
              <a:buFont typeface="Arial" panose="020B0604020202020204" pitchFamily="34" charset="0"/>
              <a:buChar char="•"/>
              <a:defRPr sz="2000"/>
            </a:lvl2pPr>
            <a:lvl3pPr marL="171411" indent="-171411">
              <a:spcBef>
                <a:spcPts val="1200"/>
              </a:spcBef>
              <a:buFont typeface="Arial" panose="020B0604020202020204" pitchFamily="34" charset="0"/>
              <a:buChar char="•"/>
              <a:defRPr sz="2000"/>
            </a:lvl3pPr>
            <a:lvl4pPr marL="171411" indent="-171411">
              <a:spcBef>
                <a:spcPts val="1200"/>
              </a:spcBef>
              <a:buFont typeface="Arial" panose="020B0604020202020204" pitchFamily="34" charset="0"/>
              <a:buChar char="•"/>
              <a:defRPr sz="2000"/>
            </a:lvl4pPr>
            <a:lvl5pPr marL="171411" indent="-171411">
              <a:spcBef>
                <a:spcPts val="1200"/>
              </a:spcBef>
              <a:buFont typeface="Arial" panose="020B0604020202020204" pitchFamily="34" charset="0"/>
              <a:buChar char="•"/>
              <a:defRPr sz="2000"/>
            </a:lvl5pPr>
            <a:lvl6pPr marL="171411" indent="-171411">
              <a:spcBef>
                <a:spcPts val="1200"/>
              </a:spcBef>
              <a:buFont typeface="Arial" panose="020B0604020202020204" pitchFamily="34" charset="0"/>
              <a:buChar char="•"/>
              <a:defRPr sz="2000"/>
            </a:lvl6pPr>
            <a:lvl7pPr marL="171411" indent="-171411">
              <a:spcBef>
                <a:spcPts val="1200"/>
              </a:spcBef>
              <a:buFont typeface="Arial" panose="020B0604020202020204" pitchFamily="34" charset="0"/>
              <a:buChar char="•"/>
              <a:defRPr sz="2000"/>
            </a:lvl7pPr>
            <a:lvl8pPr marL="171411" indent="-171411">
              <a:spcBef>
                <a:spcPts val="1200"/>
              </a:spcBef>
              <a:buFont typeface="Arial" panose="020B0604020202020204" pitchFamily="34" charset="0"/>
              <a:buChar char="•"/>
              <a:defRPr sz="2000"/>
            </a:lvl8pPr>
            <a:lvl9pPr marL="171411" indent="-171411">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2" cy="2011680"/>
          </a:xfrm>
        </p:spPr>
        <p:txBody>
          <a:bodyPr anchor="ctr">
            <a:noAutofit/>
          </a:bodyPr>
          <a:lstStyle>
            <a:lvl1pPr marL="0" indent="0">
              <a:spcBef>
                <a:spcPts val="1200"/>
              </a:spcBef>
              <a:buFont typeface="Arial" panose="020B0604020202020204" pitchFamily="34" charset="0"/>
              <a:buNone/>
              <a:defRPr sz="2400"/>
            </a:lvl1pPr>
            <a:lvl2pPr marL="171411" indent="-171411">
              <a:spcBef>
                <a:spcPts val="1200"/>
              </a:spcBef>
              <a:buFont typeface="Arial" panose="020B0604020202020204" pitchFamily="34" charset="0"/>
              <a:buChar char="•"/>
              <a:defRPr sz="2000"/>
            </a:lvl2pPr>
            <a:lvl3pPr marL="171411" indent="-171411">
              <a:spcBef>
                <a:spcPts val="1200"/>
              </a:spcBef>
              <a:buFont typeface="Arial" panose="020B0604020202020204" pitchFamily="34" charset="0"/>
              <a:buChar char="•"/>
              <a:defRPr sz="2000"/>
            </a:lvl3pPr>
            <a:lvl4pPr marL="171411" indent="-171411">
              <a:spcBef>
                <a:spcPts val="1200"/>
              </a:spcBef>
              <a:buFont typeface="Arial" panose="020B0604020202020204" pitchFamily="34" charset="0"/>
              <a:buChar char="•"/>
              <a:defRPr sz="2000"/>
            </a:lvl4pPr>
            <a:lvl5pPr marL="171411" indent="-171411">
              <a:spcBef>
                <a:spcPts val="1200"/>
              </a:spcBef>
              <a:buFont typeface="Arial" panose="020B0604020202020204" pitchFamily="34" charset="0"/>
              <a:buChar char="•"/>
              <a:defRPr sz="2000"/>
            </a:lvl5pPr>
            <a:lvl6pPr marL="171411" indent="-171411">
              <a:spcBef>
                <a:spcPts val="1200"/>
              </a:spcBef>
              <a:buFont typeface="Arial" panose="020B0604020202020204" pitchFamily="34" charset="0"/>
              <a:buChar char="•"/>
              <a:defRPr sz="2000"/>
            </a:lvl6pPr>
            <a:lvl7pPr marL="171411" indent="-171411">
              <a:spcBef>
                <a:spcPts val="1200"/>
              </a:spcBef>
              <a:buFont typeface="Arial" panose="020B0604020202020204" pitchFamily="34" charset="0"/>
              <a:buChar char="•"/>
              <a:defRPr sz="2000"/>
            </a:lvl7pPr>
            <a:lvl8pPr marL="171411" indent="-171411">
              <a:spcBef>
                <a:spcPts val="1200"/>
              </a:spcBef>
              <a:buFont typeface="Arial" panose="020B0604020202020204" pitchFamily="34" charset="0"/>
              <a:buChar char="•"/>
              <a:defRPr sz="2000"/>
            </a:lvl8pPr>
            <a:lvl9pPr marL="171411" indent="-171411">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0" y="3931920"/>
            <a:ext cx="3505202" cy="2011680"/>
          </a:xfrm>
        </p:spPr>
        <p:txBody>
          <a:bodyPr anchor="ctr">
            <a:noAutofit/>
          </a:bodyPr>
          <a:lstStyle>
            <a:lvl1pPr marL="0" indent="0">
              <a:spcBef>
                <a:spcPts val="1200"/>
              </a:spcBef>
              <a:buFont typeface="Arial" panose="020B0604020202020204" pitchFamily="34" charset="0"/>
              <a:buNone/>
              <a:defRPr sz="2400"/>
            </a:lvl1pPr>
            <a:lvl2pPr marL="171411" indent="-171411">
              <a:spcBef>
                <a:spcPts val="1200"/>
              </a:spcBef>
              <a:buFont typeface="Arial" panose="020B0604020202020204" pitchFamily="34" charset="0"/>
              <a:buChar char="•"/>
              <a:defRPr sz="2000"/>
            </a:lvl2pPr>
            <a:lvl3pPr marL="171411" indent="-171411">
              <a:spcBef>
                <a:spcPts val="1200"/>
              </a:spcBef>
              <a:buFont typeface="Arial" panose="020B0604020202020204" pitchFamily="34" charset="0"/>
              <a:buChar char="•"/>
              <a:defRPr sz="2000"/>
            </a:lvl3pPr>
            <a:lvl4pPr marL="171411" indent="-171411">
              <a:spcBef>
                <a:spcPts val="1200"/>
              </a:spcBef>
              <a:buFont typeface="Arial" panose="020B0604020202020204" pitchFamily="34" charset="0"/>
              <a:buChar char="•"/>
              <a:defRPr sz="2000"/>
            </a:lvl4pPr>
            <a:lvl5pPr marL="171411" indent="-171411">
              <a:spcBef>
                <a:spcPts val="1200"/>
              </a:spcBef>
              <a:buFont typeface="Arial" panose="020B0604020202020204" pitchFamily="34" charset="0"/>
              <a:buChar char="•"/>
              <a:defRPr sz="2000"/>
            </a:lvl5pPr>
            <a:lvl6pPr marL="171411" indent="-171411">
              <a:spcBef>
                <a:spcPts val="1200"/>
              </a:spcBef>
              <a:buFont typeface="Arial" panose="020B0604020202020204" pitchFamily="34" charset="0"/>
              <a:buChar char="•"/>
              <a:defRPr sz="2000"/>
            </a:lvl6pPr>
            <a:lvl7pPr marL="171411" indent="-171411">
              <a:spcBef>
                <a:spcPts val="1200"/>
              </a:spcBef>
              <a:buFont typeface="Arial" panose="020B0604020202020204" pitchFamily="34" charset="0"/>
              <a:buChar char="•"/>
              <a:defRPr sz="2000"/>
            </a:lvl7pPr>
            <a:lvl8pPr marL="171411" indent="-171411">
              <a:spcBef>
                <a:spcPts val="1200"/>
              </a:spcBef>
              <a:buFont typeface="Arial" panose="020B0604020202020204" pitchFamily="34" charset="0"/>
              <a:buChar char="•"/>
              <a:defRPr sz="2000"/>
            </a:lvl8pPr>
            <a:lvl9pPr marL="171411" indent="-171411">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2" cy="2011680"/>
          </a:xfrm>
        </p:spPr>
        <p:txBody>
          <a:bodyPr anchor="ctr">
            <a:noAutofit/>
          </a:bodyPr>
          <a:lstStyle>
            <a:lvl1pPr marL="0" indent="0">
              <a:spcBef>
                <a:spcPts val="1200"/>
              </a:spcBef>
              <a:buFont typeface="Arial" panose="020B0604020202020204" pitchFamily="34" charset="0"/>
              <a:buNone/>
              <a:defRPr sz="2400"/>
            </a:lvl1pPr>
            <a:lvl2pPr marL="171411" indent="-171411">
              <a:spcBef>
                <a:spcPts val="1200"/>
              </a:spcBef>
              <a:buFont typeface="Arial" panose="020B0604020202020204" pitchFamily="34" charset="0"/>
              <a:buChar char="•"/>
              <a:defRPr sz="2000"/>
            </a:lvl2pPr>
            <a:lvl3pPr marL="171411" indent="-171411">
              <a:spcBef>
                <a:spcPts val="1200"/>
              </a:spcBef>
              <a:buFont typeface="Arial" panose="020B0604020202020204" pitchFamily="34" charset="0"/>
              <a:buChar char="•"/>
              <a:defRPr sz="2000"/>
            </a:lvl3pPr>
            <a:lvl4pPr marL="171411" indent="-171411">
              <a:spcBef>
                <a:spcPts val="1200"/>
              </a:spcBef>
              <a:buFont typeface="Arial" panose="020B0604020202020204" pitchFamily="34" charset="0"/>
              <a:buChar char="•"/>
              <a:defRPr sz="2000"/>
            </a:lvl4pPr>
            <a:lvl5pPr marL="171411" indent="-171411">
              <a:spcBef>
                <a:spcPts val="1200"/>
              </a:spcBef>
              <a:buFont typeface="Arial" panose="020B0604020202020204" pitchFamily="34" charset="0"/>
              <a:buChar char="•"/>
              <a:defRPr sz="2000"/>
            </a:lvl5pPr>
            <a:lvl6pPr marL="171411" indent="-171411">
              <a:spcBef>
                <a:spcPts val="1200"/>
              </a:spcBef>
              <a:buFont typeface="Arial" panose="020B0604020202020204" pitchFamily="34" charset="0"/>
              <a:buChar char="•"/>
              <a:defRPr sz="2000"/>
            </a:lvl6pPr>
            <a:lvl7pPr marL="171411" indent="-171411">
              <a:spcBef>
                <a:spcPts val="1200"/>
              </a:spcBef>
              <a:buFont typeface="Arial" panose="020B0604020202020204" pitchFamily="34" charset="0"/>
              <a:buChar char="•"/>
              <a:defRPr sz="2000"/>
            </a:lvl7pPr>
            <a:lvl8pPr marL="171411" indent="-171411">
              <a:spcBef>
                <a:spcPts val="1200"/>
              </a:spcBef>
              <a:buFont typeface="Arial" panose="020B0604020202020204" pitchFamily="34" charset="0"/>
              <a:buChar char="•"/>
              <a:defRPr sz="2000"/>
            </a:lvl8pPr>
            <a:lvl9pPr marL="171411" indent="-171411">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82399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4" y="1524000"/>
            <a:ext cx="5486400" cy="2743200"/>
          </a:xfrm>
        </p:spPr>
        <p:txBody>
          <a:bodyPr anchor="ctr">
            <a:noAutofit/>
          </a:bodyPr>
          <a:lstStyle>
            <a:lvl1pPr marL="0" indent="0">
              <a:spcBef>
                <a:spcPts val="1200"/>
              </a:spcBef>
              <a:buFont typeface="Arial" panose="020B0604020202020204" pitchFamily="34" charset="0"/>
              <a:buNone/>
              <a:defRPr sz="2800"/>
            </a:lvl1pPr>
            <a:lvl2pPr marL="171411" indent="-171411">
              <a:spcBef>
                <a:spcPts val="1200"/>
              </a:spcBef>
              <a:buFont typeface="Arial" panose="020B0604020202020204" pitchFamily="34" charset="0"/>
              <a:buChar char="•"/>
              <a:defRPr sz="2000"/>
            </a:lvl2pPr>
            <a:lvl3pPr marL="171411" indent="-171411">
              <a:spcBef>
                <a:spcPts val="1200"/>
              </a:spcBef>
              <a:buFont typeface="Arial" panose="020B0604020202020204" pitchFamily="34" charset="0"/>
              <a:buChar char="•"/>
              <a:defRPr sz="2000"/>
            </a:lvl3pPr>
            <a:lvl4pPr marL="171411" indent="-171411">
              <a:spcBef>
                <a:spcPts val="1200"/>
              </a:spcBef>
              <a:buFont typeface="Arial" panose="020B0604020202020204" pitchFamily="34" charset="0"/>
              <a:buChar char="•"/>
              <a:defRPr sz="2000"/>
            </a:lvl4pPr>
            <a:lvl5pPr marL="171411" indent="-171411">
              <a:spcBef>
                <a:spcPts val="1200"/>
              </a:spcBef>
              <a:buFont typeface="Arial" panose="020B0604020202020204" pitchFamily="34" charset="0"/>
              <a:buChar char="•"/>
              <a:defRPr sz="2000"/>
            </a:lvl5pPr>
            <a:lvl6pPr marL="171411" indent="-171411">
              <a:spcBef>
                <a:spcPts val="1200"/>
              </a:spcBef>
              <a:buFont typeface="Arial" panose="020B0604020202020204" pitchFamily="34" charset="0"/>
              <a:buChar char="•"/>
              <a:defRPr sz="2000"/>
            </a:lvl6pPr>
            <a:lvl7pPr marL="171411" indent="-171411">
              <a:spcBef>
                <a:spcPts val="1200"/>
              </a:spcBef>
              <a:buFont typeface="Arial" panose="020B0604020202020204" pitchFamily="34" charset="0"/>
              <a:buChar char="•"/>
              <a:defRPr sz="2000"/>
            </a:lvl7pPr>
            <a:lvl8pPr marL="171411" indent="-171411">
              <a:spcBef>
                <a:spcPts val="1200"/>
              </a:spcBef>
              <a:buFont typeface="Arial" panose="020B0604020202020204" pitchFamily="34" charset="0"/>
              <a:buChar char="•"/>
              <a:defRPr sz="2000"/>
            </a:lvl8pPr>
            <a:lvl9pPr marL="171411" indent="-171411">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475F5D-7A83-4DA3-8914-0165E2CB7D63}"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2" name="Title 1"/>
          <p:cNvSpPr>
            <a:spLocks noGrp="1"/>
          </p:cNvSpPr>
          <p:nvPr>
            <p:ph type="title" hasCustomPrompt="1"/>
          </p:nvPr>
        </p:nvSpPr>
        <p:spPr>
          <a:xfrm>
            <a:off x="760419" y="1524000"/>
            <a:ext cx="4076699" cy="2743200"/>
          </a:xfrm>
        </p:spPr>
        <p:txBody>
          <a:bodyPr anchor="ctr"/>
          <a:lstStyle>
            <a:lvl1pPr algn="r">
              <a:defRPr sz="167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15798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20" y="739782"/>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3D86AFFD-397D-4A9A-AE94-27FCCCE8D02C}" type="datetime1">
              <a:rPr lang="en-US" smtClean="0"/>
              <a:pPr/>
              <a:t>10/17/2016</a:t>
            </a:fld>
            <a:endParaRPr lang="en-US" dirty="0"/>
          </a:p>
        </p:txBody>
      </p:sp>
      <p:pic>
        <p:nvPicPr>
          <p:cNvPr id="10" name="Picture 9" descr="Oracle logo in white on red staging 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
        <p:nvSpPr>
          <p:cNvPr id="9" name="TextBox 8"/>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00" dirty="0">
                <a:solidFill>
                  <a:srgbClr val="5F5F5F"/>
                </a:solidFill>
              </a:rPr>
              <a:t>Copyright © </a:t>
            </a:r>
            <a:r>
              <a:rPr lang="de-DE" sz="800" dirty="0" smtClean="0">
                <a:solidFill>
                  <a:srgbClr val="5F5F5F"/>
                </a:solidFill>
              </a:rPr>
              <a:t>2016</a:t>
            </a:r>
            <a:r>
              <a:rPr lang="en-US" sz="800" dirty="0" smtClean="0">
                <a:solidFill>
                  <a:srgbClr val="5F5F5F"/>
                </a:solidFill>
              </a:rPr>
              <a:t>,</a:t>
            </a:r>
            <a:r>
              <a:rPr sz="800" dirty="0" smtClean="0">
                <a:solidFill>
                  <a:srgbClr val="5F5F5F"/>
                </a:solidFill>
              </a:rPr>
              <a:t> </a:t>
            </a:r>
            <a:r>
              <a:rPr sz="800" dirty="0">
                <a:solidFill>
                  <a:srgbClr val="5F5F5F"/>
                </a:solidFill>
              </a:rPr>
              <a:t>Oracle and/or its affiliates. All rights reserved</a:t>
            </a:r>
            <a:r>
              <a:rPr sz="800" dirty="0" smtClean="0">
                <a:solidFill>
                  <a:srgbClr val="5F5F5F"/>
                </a:solidFill>
              </a:rPr>
              <a:t>.</a:t>
            </a:r>
            <a:endParaRPr sz="800" dirty="0">
              <a:solidFill>
                <a:srgbClr val="5F5F5F"/>
              </a:solidFill>
            </a:endParaRPr>
          </a:p>
        </p:txBody>
      </p:sp>
      <p:pic>
        <p:nvPicPr>
          <p:cNvPr id="11" name="Picture 10" descr="Oracle logo in white on red staging background" title="Oracle red badg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4258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9" cy="762000"/>
          </a:xfrm>
        </p:spPr>
        <p:txBody>
          <a:bodyPr anchor="ctr">
            <a:noAutofit/>
          </a:bodyPr>
          <a:lstStyle>
            <a:lvl1pPr marL="0" indent="0">
              <a:spcBef>
                <a:spcPts val="0"/>
              </a:spcBef>
              <a:buNone/>
              <a:defRPr sz="2800" b="1"/>
            </a:lvl1pPr>
            <a:lvl2pPr marL="457101" indent="0">
              <a:buNone/>
              <a:defRPr sz="2000" b="1"/>
            </a:lvl2pPr>
            <a:lvl3pPr marL="914209" indent="0">
              <a:buNone/>
              <a:defRPr sz="1900" b="1"/>
            </a:lvl3pPr>
            <a:lvl4pPr marL="1371313" indent="0">
              <a:buNone/>
              <a:defRPr sz="1600" b="1"/>
            </a:lvl4pPr>
            <a:lvl5pPr marL="1828420" indent="0">
              <a:buNone/>
              <a:defRPr sz="1600" b="1"/>
            </a:lvl5pPr>
            <a:lvl6pPr marL="2285521" indent="0">
              <a:buNone/>
              <a:defRPr sz="1600" b="1"/>
            </a:lvl6pPr>
            <a:lvl7pPr marL="2742629" indent="0">
              <a:buNone/>
              <a:defRPr sz="1600" b="1"/>
            </a:lvl7pPr>
            <a:lvl8pPr marL="3199733" indent="0">
              <a:buNone/>
              <a:defRPr sz="1600" b="1"/>
            </a:lvl8pPr>
            <a:lvl9pPr marL="365684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9" cy="762000"/>
          </a:xfrm>
        </p:spPr>
        <p:txBody>
          <a:bodyPr anchor="ctr">
            <a:noAutofit/>
          </a:bodyPr>
          <a:lstStyle>
            <a:lvl1pPr marL="0" indent="0">
              <a:spcBef>
                <a:spcPts val="0"/>
              </a:spcBef>
              <a:buNone/>
              <a:defRPr sz="2800" b="1"/>
            </a:lvl1pPr>
            <a:lvl2pPr marL="457101" indent="0">
              <a:buNone/>
              <a:defRPr sz="2000" b="1"/>
            </a:lvl2pPr>
            <a:lvl3pPr marL="914209" indent="0">
              <a:buNone/>
              <a:defRPr sz="1900" b="1"/>
            </a:lvl3pPr>
            <a:lvl4pPr marL="1371313" indent="0">
              <a:buNone/>
              <a:defRPr sz="1600" b="1"/>
            </a:lvl4pPr>
            <a:lvl5pPr marL="1828420" indent="0">
              <a:buNone/>
              <a:defRPr sz="1600" b="1"/>
            </a:lvl5pPr>
            <a:lvl6pPr marL="2285521" indent="0">
              <a:buNone/>
              <a:defRPr sz="1600" b="1"/>
            </a:lvl6pPr>
            <a:lvl7pPr marL="2742629" indent="0">
              <a:buNone/>
              <a:defRPr sz="1600" b="1"/>
            </a:lvl7pPr>
            <a:lvl8pPr marL="3199733" indent="0">
              <a:buNone/>
              <a:defRPr sz="1600" b="1"/>
            </a:lvl8pPr>
            <a:lvl9pPr marL="365684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9" cy="35814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C7AF1DDB-B758-47F5-9A53-AB1EBC0E2FF6}" type="datetime1">
              <a:rPr lang="en-US" smtClean="0">
                <a:solidFill>
                  <a:srgbClr val="5F5F5F"/>
                </a:solidFill>
              </a:rPr>
              <a:pPr/>
              <a:t>10/17/2016</a:t>
            </a:fld>
            <a:endParaRPr lang="en-US" dirty="0">
              <a:solidFill>
                <a:srgbClr val="5F5F5F"/>
              </a:solidFill>
            </a:endParaRPr>
          </a:p>
        </p:txBody>
      </p:sp>
      <p:sp>
        <p:nvSpPr>
          <p:cNvPr id="9" name="Slide Number Placeholder 8"/>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22993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7DD179-8FBE-4250-B11B-E607DA418A75}" type="datetime1">
              <a:rPr lang="en-US" smtClean="0">
                <a:solidFill>
                  <a:srgbClr val="5F5F5F"/>
                </a:solidFill>
              </a:rPr>
              <a:pPr/>
              <a:t>10/17/2016</a:t>
            </a:fld>
            <a:endParaRPr lang="en-US"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22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012C266-25AD-4A9C-8015-E5E8A34D78B9}" type="datetime1">
              <a:rPr lang="en-US" smtClean="0">
                <a:solidFill>
                  <a:srgbClr val="5F5F5F"/>
                </a:solidFill>
              </a:rPr>
              <a:pPr/>
              <a:t>10/17/2016</a:t>
            </a:fld>
            <a:endParaRPr lang="en-US"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7494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63AF9-BE8D-4483-BB88-F2196264BB94}" type="datetime1">
              <a:rPr lang="en-US" smtClean="0">
                <a:solidFill>
                  <a:srgbClr val="5F5F5F"/>
                </a:solidFill>
              </a:rPr>
              <a:pPr/>
              <a:t>10/17/2016</a:t>
            </a:fld>
            <a:endParaRPr lang="en-US"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22833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9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94" y="1524001"/>
            <a:ext cx="2971801" cy="4419600"/>
          </a:xfrm>
        </p:spPr>
        <p:txBody>
          <a:bodyPr>
            <a:noAutofit/>
          </a:bodyPr>
          <a:lstStyle>
            <a:lvl1pPr marL="0" indent="0">
              <a:buNone/>
              <a:defRPr sz="20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D3450-9560-4DB9-B462-C073BFB33117}"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38179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9" y="1524000"/>
            <a:ext cx="4648201" cy="4419600"/>
          </a:xfrm>
        </p:spPr>
        <p:txBody>
          <a:bodyPr>
            <a:noAutofit/>
          </a:bodyPr>
          <a:lstStyle>
            <a:lvl1pPr marL="0" indent="0">
              <a:buNone/>
              <a:defRPr sz="20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9D1B5A-86DD-4D20-B872-BF31A7C78D17}"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0931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2" y="1524000"/>
            <a:ext cx="5413249" cy="3474720"/>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4" y="5105400"/>
            <a:ext cx="5410200" cy="838200"/>
          </a:xfrm>
        </p:spPr>
        <p:txBody>
          <a:bodyPr>
            <a:noAutofit/>
          </a:bodyPr>
          <a:lstStyle>
            <a:lvl1pPr marL="0" indent="0">
              <a:buNone/>
              <a:defRPr sz="19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626B1-82DA-48A0-9E28-EF099FD9E8FC}"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6246811" y="1524000"/>
            <a:ext cx="5413249" cy="3474720"/>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2" y="5105400"/>
            <a:ext cx="5410200" cy="838200"/>
          </a:xfrm>
        </p:spPr>
        <p:txBody>
          <a:bodyPr>
            <a:noAutofit/>
          </a:bodyPr>
          <a:lstStyle>
            <a:lvl1pPr marL="0" indent="0">
              <a:buNone/>
              <a:defRPr sz="19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6608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1"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4" y="1524000"/>
            <a:ext cx="3474720" cy="3048000"/>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4" y="4701399"/>
            <a:ext cx="3474720" cy="1242204"/>
          </a:xfrm>
        </p:spPr>
        <p:txBody>
          <a:bodyPr>
            <a:noAutofit/>
          </a:bodyPr>
          <a:lstStyle>
            <a:lvl1pPr marL="0" indent="0">
              <a:buNone/>
              <a:defRPr sz="19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1E410-1EC8-441E-A854-5FE8316104E9}"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4357055" y="1524000"/>
            <a:ext cx="3474720" cy="3048000"/>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5" y="4701399"/>
            <a:ext cx="3474720" cy="1242204"/>
          </a:xfrm>
        </p:spPr>
        <p:txBody>
          <a:bodyPr>
            <a:noAutofit/>
          </a:bodyPr>
          <a:lstStyle>
            <a:lvl1pPr marL="0" indent="0">
              <a:buNone/>
              <a:defRPr sz="19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40">
            <a:noAutofit/>
          </a:bodyPr>
          <a:lstStyle>
            <a:lvl1pPr marL="0" indent="0" algn="ctr">
              <a:buNone/>
              <a:defRPr sz="24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9"/>
            <a:ext cx="3474720" cy="1242204"/>
          </a:xfrm>
        </p:spPr>
        <p:txBody>
          <a:bodyPr>
            <a:noAutofit/>
          </a:bodyPr>
          <a:lstStyle>
            <a:lvl1pPr marL="0" indent="0">
              <a:buNone/>
              <a:defRPr sz="1900"/>
            </a:lvl1pPr>
            <a:lvl2pPr marL="457101" indent="0">
              <a:buNone/>
              <a:defRPr sz="1200"/>
            </a:lvl2pPr>
            <a:lvl3pPr marL="914209" indent="0">
              <a:buNone/>
              <a:defRPr sz="1100"/>
            </a:lvl3pPr>
            <a:lvl4pPr marL="1371313" indent="0">
              <a:buNone/>
              <a:defRPr sz="900"/>
            </a:lvl4pPr>
            <a:lvl5pPr marL="1828420" indent="0">
              <a:buNone/>
              <a:defRPr sz="900"/>
            </a:lvl5pPr>
            <a:lvl6pPr marL="2285521" indent="0">
              <a:buNone/>
              <a:defRPr sz="900"/>
            </a:lvl6pPr>
            <a:lvl7pPr marL="2742629" indent="0">
              <a:buNone/>
              <a:defRPr sz="900"/>
            </a:lvl7pPr>
            <a:lvl8pPr marL="3199733" indent="0">
              <a:buNone/>
              <a:defRPr sz="900"/>
            </a:lvl8pPr>
            <a:lvl9pPr marL="365684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88582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23" y="1522833"/>
            <a:ext cx="6495365"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5"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C0982E4D-D8EC-4D8C-95FA-6EF0C486C36F}"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8983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83" y="1113567"/>
            <a:ext cx="6007047" cy="4567424"/>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19396ECD-BFCA-4A14-BDFE-C42310A3BEBE}"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6747679" y="1013147"/>
            <a:ext cx="3962137" cy="5252348"/>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1"/>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Tree>
    <p:extLst>
      <p:ext uri="{BB962C8B-B14F-4D97-AF65-F5344CB8AC3E}">
        <p14:creationId xmlns:p14="http://schemas.microsoft.com/office/powerpoint/2010/main" val="19948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16" name="Picture 15" descr="PPT-titlepage-02.png"/>
          <p:cNvPicPr>
            <a:picLocks noChangeAspect="1"/>
          </p:cNvPicPr>
          <p:nvPr userDrawn="1"/>
        </p:nvPicPr>
        <p:blipFill rotWithShape="1">
          <a:blip r:embed="rId2"/>
          <a:srcRect r="16298"/>
          <a:stretch/>
        </p:blipFill>
        <p:spPr>
          <a:xfrm>
            <a:off x="1" y="487"/>
            <a:ext cx="12188824" cy="6857929"/>
          </a:xfrm>
          <a:prstGeom prst="rect">
            <a:avLst/>
          </a:prstGeom>
        </p:spPr>
      </p:pic>
      <p:sp>
        <p:nvSpPr>
          <p:cNvPr id="2" name="Title 1"/>
          <p:cNvSpPr>
            <a:spLocks noGrp="1"/>
          </p:cNvSpPr>
          <p:nvPr>
            <p:ph type="ctrTitle"/>
          </p:nvPr>
        </p:nvSpPr>
        <p:spPr>
          <a:xfrm>
            <a:off x="531814" y="739782"/>
            <a:ext cx="9601200" cy="1470025"/>
          </a:xfrm>
        </p:spPr>
        <p:txBody>
          <a:bodyPr/>
          <a:lstStyle>
            <a:lvl1pPr>
              <a:lnSpc>
                <a:spcPct val="80000"/>
              </a:lnSpc>
              <a:defRPr sz="4800">
                <a:solidFill>
                  <a:schemeClr val="tx1"/>
                </a:solidFill>
              </a:defRPr>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2"/>
            <a:ext cx="9601200" cy="2514149"/>
          </a:xfrm>
        </p:spPr>
        <p:txBody>
          <a:bodyPr>
            <a:noAutofit/>
          </a:bodyPr>
          <a:lstStyle>
            <a:lvl1pPr marL="1588" indent="0">
              <a:spcBef>
                <a:spcPts val="0"/>
              </a:spcBef>
              <a:buFontTx/>
              <a:buNone/>
              <a:defRPr sz="2400" baseline="0">
                <a:solidFill>
                  <a:schemeClr val="tx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TextBox 11"/>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5F5F5F"/>
                </a:solidFill>
              </a:rPr>
              <a:t>Copyright © 2016, Oracle and/or its affiliates. All rights reserved.  </a:t>
            </a:r>
            <a:endParaRPr lang="en-US" sz="800" dirty="0">
              <a:solidFill>
                <a:srgbClr val="5F5F5F"/>
              </a:solidFill>
            </a:endParaRPr>
          </a:p>
        </p:txBody>
      </p:sp>
    </p:spTree>
    <p:extLst>
      <p:ext uri="{BB962C8B-B14F-4D97-AF65-F5344CB8AC3E}">
        <p14:creationId xmlns:p14="http://schemas.microsoft.com/office/powerpoint/2010/main" val="215927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734" y="2011148"/>
            <a:ext cx="1819655" cy="3522853"/>
          </a:xfrm>
          <a:prstGeom prst="rect">
            <a:avLst/>
          </a:prstGeom>
        </p:spPr>
      </p:pic>
      <p:pic>
        <p:nvPicPr>
          <p:cNvPr id="11" name="Picture 10" descr="Photos, screen captures, graphics can be inserted in a white mobile phone and tab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990" y="1585325"/>
            <a:ext cx="5829300" cy="4107283"/>
          </a:xfrm>
          <a:prstGeom prst="rect">
            <a:avLst/>
          </a:prstGeom>
        </p:spPr>
      </p:pic>
      <p:sp>
        <p:nvSpPr>
          <p:cNvPr id="3" name="Picture Placeholder 2"/>
          <p:cNvSpPr>
            <a:spLocks noGrp="1"/>
          </p:cNvSpPr>
          <p:nvPr>
            <p:ph type="pic" idx="1"/>
          </p:nvPr>
        </p:nvSpPr>
        <p:spPr bwMode="gray">
          <a:xfrm>
            <a:off x="1910172" y="2364583"/>
            <a:ext cx="1572768" cy="283368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9010B066-AD45-4803-9D0B-1F94A5705C26}"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4532319" y="1975104"/>
            <a:ext cx="5248655" cy="3328416"/>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34" y="2011148"/>
            <a:ext cx="1819655" cy="3522853"/>
          </a:xfrm>
          <a:prstGeom prst="rect">
            <a:avLst/>
          </a:prstGeom>
        </p:spPr>
      </p:pic>
      <p:pic>
        <p:nvPicPr>
          <p:cNvPr id="13" name="Picture 12"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5"/>
            <a:ext cx="5829300" cy="4107283"/>
          </a:xfrm>
          <a:prstGeom prst="rect">
            <a:avLst/>
          </a:prstGeom>
        </p:spPr>
      </p:pic>
    </p:spTree>
    <p:extLst>
      <p:ext uri="{BB962C8B-B14F-4D97-AF65-F5344CB8AC3E}">
        <p14:creationId xmlns:p14="http://schemas.microsoft.com/office/powerpoint/2010/main" val="181673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r="2901"/>
          <a:stretch/>
        </p:blipFill>
        <p:spPr>
          <a:xfrm rot="5400000">
            <a:off x="5891732" y="1502668"/>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05E1416-4326-4C11-A703-69C5EB444BFE}" type="datetime1">
              <a:rPr lang="en-US" smtClean="0">
                <a:solidFill>
                  <a:srgbClr val="5F5F5F"/>
                </a:solidFill>
              </a:rPr>
              <a:pPr/>
              <a:t>10/17/2016</a:t>
            </a:fld>
            <a:endParaRPr lang="en-US"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9" name="Picture Placeholder 2"/>
          <p:cNvSpPr>
            <a:spLocks noGrp="1"/>
          </p:cNvSpPr>
          <p:nvPr>
            <p:ph type="pic" idx="13"/>
          </p:nvPr>
        </p:nvSpPr>
        <p:spPr bwMode="gray">
          <a:xfrm>
            <a:off x="7061706" y="1013147"/>
            <a:ext cx="3313568" cy="5252348"/>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963" y="2096384"/>
            <a:ext cx="1819655" cy="3522853"/>
          </a:xfrm>
          <a:prstGeom prst="rect">
            <a:avLst/>
          </a:prstGeom>
        </p:spPr>
      </p:pic>
      <p:sp>
        <p:nvSpPr>
          <p:cNvPr id="20" name="Picture Placeholder 2"/>
          <p:cNvSpPr>
            <a:spLocks noGrp="1"/>
          </p:cNvSpPr>
          <p:nvPr>
            <p:ph type="pic" idx="1"/>
          </p:nvPr>
        </p:nvSpPr>
        <p:spPr bwMode="gray">
          <a:xfrm>
            <a:off x="4093402" y="2449823"/>
            <a:ext cx="1572768" cy="283368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32" y="1502668"/>
            <a:ext cx="5674025" cy="4117325"/>
          </a:xfrm>
          <a:prstGeom prst="rect">
            <a:avLst/>
          </a:prstGeom>
        </p:spPr>
      </p:pic>
      <p:pic>
        <p:nvPicPr>
          <p:cNvPr id="11" name="Picture 10"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63" y="2096384"/>
            <a:ext cx="1819655" cy="3522853"/>
          </a:xfrm>
          <a:prstGeom prst="rect">
            <a:avLst/>
          </a:prstGeom>
        </p:spPr>
      </p:pic>
    </p:spTree>
    <p:extLst>
      <p:ext uri="{BB962C8B-B14F-4D97-AF65-F5344CB8AC3E}">
        <p14:creationId xmlns:p14="http://schemas.microsoft.com/office/powerpoint/2010/main" val="175744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grpSp>
        <p:nvGrpSpPr>
          <p:cNvPr id="2" name="Group 1"/>
          <p:cNvGrpSpPr/>
          <p:nvPr/>
        </p:nvGrpSpPr>
        <p:grpSpPr>
          <a:xfrm>
            <a:off x="0" y="0"/>
            <a:ext cx="12189400"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AF8A12A7-61BD-4363-8F1B-276EB222FBB3}" type="datetime1">
              <a:rPr lang="en-US" smtClean="0"/>
              <a:pPr/>
              <a:t>10/17/2016</a:t>
            </a:fld>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7" y="2666999"/>
            <a:ext cx="5029201"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7" y="609603"/>
            <a:ext cx="5029201" cy="2044700"/>
          </a:xfrm>
        </p:spPr>
        <p:txBody>
          <a:bodyPr/>
          <a:lstStyle>
            <a:lvl1pPr>
              <a:defRPr sz="13900" b="1"/>
            </a:lvl1pPr>
          </a:lstStyle>
          <a:p>
            <a:r>
              <a:rPr lang="en-US" dirty="0" smtClean="0"/>
              <a:t>XX</a:t>
            </a:r>
            <a:endParaRPr lang="en-US" dirty="0"/>
          </a:p>
        </p:txBody>
      </p:sp>
      <p:sp>
        <p:nvSpPr>
          <p:cNvPr id="19" name="TextBox 18"/>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5F5F5F"/>
                </a:solidFill>
              </a:rPr>
              <a:t>Copyright © 2016, Oracle and/or its affiliates. All rights reserved.  </a:t>
            </a:r>
            <a:endParaRPr lang="en-US" sz="800" dirty="0">
              <a:solidFill>
                <a:srgbClr val="5F5F5F"/>
              </a:solidFill>
            </a:endParaRPr>
          </a:p>
        </p:txBody>
      </p:sp>
      <p:pic>
        <p:nvPicPr>
          <p:cNvPr id="16" name="Picture 15" descr="Oracle logo in white on red staging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pic>
        <p:nvPicPr>
          <p:cNvPr id="17" name="Picture 16"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852095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134CF-A43C-4AD1-9CF5-6790CD58385D}" type="datetime1">
              <a:rPr lang="en-US" smtClean="0">
                <a:solidFill>
                  <a:srgbClr val="5F5F5F"/>
                </a:solidFill>
              </a:rPr>
              <a:pPr/>
              <a:t>10/17/2016</a:t>
            </a:fld>
            <a:endParaRPr lang="en-US"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5" name="TextBox 4"/>
          <p:cNvSpPr txBox="1"/>
          <p:nvPr/>
        </p:nvSpPr>
        <p:spPr>
          <a:xfrm>
            <a:off x="531818" y="1371600"/>
            <a:ext cx="11125199"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8" y="2514600"/>
            <a:ext cx="11125199"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4607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4FDEF-6A23-4B36-BC4D-02D7FBB8D97E}" type="datetime1">
              <a:rPr lang="en-US" smtClean="0">
                <a:solidFill>
                  <a:srgbClr val="5F5F5F"/>
                </a:solidFill>
              </a:rPr>
              <a:pPr/>
              <a:t>10/17/2016</a:t>
            </a:fld>
            <a:endParaRPr lang="en-US"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5" name="TextBox 4"/>
          <p:cNvSpPr txBox="1"/>
          <p:nvPr/>
        </p:nvSpPr>
        <p:spPr>
          <a:xfrm>
            <a:off x="531818" y="1371600"/>
            <a:ext cx="11125199"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8" y="2514600"/>
            <a:ext cx="11125199"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120231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29025-A0D5-4907-B7AB-EAE687E1F853}" type="datetime1">
              <a:rPr lang="en-US" smtClean="0">
                <a:solidFill>
                  <a:srgbClr val="5F5F5F"/>
                </a:solidFill>
              </a:rPr>
              <a:pPr/>
              <a:t>10/17/2016</a:t>
            </a:fld>
            <a:endParaRPr lang="en-US"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grpSp>
        <p:nvGrpSpPr>
          <p:cNvPr id="3093" name="Group 3092" descr="&quot;Hardware and Software Engineered to work together&quot; tagline in red and black"/>
          <p:cNvGrpSpPr/>
          <p:nvPr/>
        </p:nvGrpSpPr>
        <p:grpSpPr bwMode="gray">
          <a:xfrm>
            <a:off x="3263901" y="2743200"/>
            <a:ext cx="5668962" cy="1081088"/>
            <a:chOff x="3263901" y="1227138"/>
            <a:chExt cx="5668962" cy="1081088"/>
          </a:xfrm>
        </p:grpSpPr>
        <p:sp>
          <p:nvSpPr>
            <p:cNvPr id="8" name="Rectangle 5"/>
            <p:cNvSpPr>
              <a:spLocks noChangeArrowheads="1"/>
            </p:cNvSpPr>
            <p:nvPr/>
          </p:nvSpPr>
          <p:spPr bwMode="gray">
            <a:xfrm>
              <a:off x="3997326" y="1855788"/>
              <a:ext cx="73025"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 name="Freeform 6"/>
            <p:cNvSpPr>
              <a:spLocks noEditPoints="1"/>
            </p:cNvSpPr>
            <p:nvPr/>
          </p:nvSpPr>
          <p:spPr bwMode="gray">
            <a:xfrm>
              <a:off x="4835526" y="1362075"/>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2"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0" name="Freeform 7"/>
            <p:cNvSpPr>
              <a:spLocks/>
            </p:cNvSpPr>
            <p:nvPr/>
          </p:nvSpPr>
          <p:spPr bwMode="gray">
            <a:xfrm>
              <a:off x="3263901" y="1236663"/>
              <a:ext cx="288925" cy="434975"/>
            </a:xfrm>
            <a:custGeom>
              <a:avLst/>
              <a:gdLst>
                <a:gd name="T0" fmla="*/ 125 w 182"/>
                <a:gd name="T1" fmla="*/ 110 h 274"/>
                <a:gd name="T2" fmla="*/ 125 w 182"/>
                <a:gd name="T3" fmla="*/ 0 h 274"/>
                <a:gd name="T4" fmla="*/ 182 w 182"/>
                <a:gd name="T5" fmla="*/ 0 h 274"/>
                <a:gd name="T6" fmla="*/ 182 w 182"/>
                <a:gd name="T7" fmla="*/ 274 h 274"/>
                <a:gd name="T8" fmla="*/ 125 w 182"/>
                <a:gd name="T9" fmla="*/ 274 h 274"/>
                <a:gd name="T10" fmla="*/ 125 w 182"/>
                <a:gd name="T11" fmla="*/ 153 h 274"/>
                <a:gd name="T12" fmla="*/ 57 w 182"/>
                <a:gd name="T13" fmla="*/ 153 h 274"/>
                <a:gd name="T14" fmla="*/ 57 w 182"/>
                <a:gd name="T15" fmla="*/ 274 h 274"/>
                <a:gd name="T16" fmla="*/ 0 w 182"/>
                <a:gd name="T17" fmla="*/ 274 h 274"/>
                <a:gd name="T18" fmla="*/ 0 w 182"/>
                <a:gd name="T19" fmla="*/ 0 h 274"/>
                <a:gd name="T20" fmla="*/ 57 w 182"/>
                <a:gd name="T21" fmla="*/ 0 h 274"/>
                <a:gd name="T22" fmla="*/ 57 w 182"/>
                <a:gd name="T23" fmla="*/ 110 h 274"/>
                <a:gd name="T24" fmla="*/ 125 w 182"/>
                <a:gd name="T25" fmla="*/ 11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274">
                  <a:moveTo>
                    <a:pt x="125" y="110"/>
                  </a:moveTo>
                  <a:lnTo>
                    <a:pt x="125" y="0"/>
                  </a:lnTo>
                  <a:lnTo>
                    <a:pt x="182" y="0"/>
                  </a:lnTo>
                  <a:lnTo>
                    <a:pt x="182" y="274"/>
                  </a:lnTo>
                  <a:lnTo>
                    <a:pt x="125" y="274"/>
                  </a:lnTo>
                  <a:lnTo>
                    <a:pt x="125" y="153"/>
                  </a:lnTo>
                  <a:lnTo>
                    <a:pt x="57" y="153"/>
                  </a:lnTo>
                  <a:lnTo>
                    <a:pt x="57" y="274"/>
                  </a:lnTo>
                  <a:lnTo>
                    <a:pt x="0" y="274"/>
                  </a:lnTo>
                  <a:lnTo>
                    <a:pt x="0" y="0"/>
                  </a:lnTo>
                  <a:lnTo>
                    <a:pt x="57" y="0"/>
                  </a:lnTo>
                  <a:lnTo>
                    <a:pt x="57" y="110"/>
                  </a:lnTo>
                  <a:lnTo>
                    <a:pt x="125" y="1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1" name="Freeform 8"/>
            <p:cNvSpPr>
              <a:spLocks noEditPoints="1"/>
            </p:cNvSpPr>
            <p:nvPr/>
          </p:nvSpPr>
          <p:spPr bwMode="gray">
            <a:xfrm>
              <a:off x="3602038" y="1362075"/>
              <a:ext cx="246063" cy="317500"/>
            </a:xfrm>
            <a:custGeom>
              <a:avLst/>
              <a:gdLst>
                <a:gd name="T0" fmla="*/ 29 w 30"/>
                <a:gd name="T1" fmla="*/ 30 h 38"/>
                <a:gd name="T2" fmla="*/ 30 w 30"/>
                <a:gd name="T3" fmla="*/ 37 h 38"/>
                <a:gd name="T4" fmla="*/ 20 w 30"/>
                <a:gd name="T5" fmla="*/ 37 h 38"/>
                <a:gd name="T6" fmla="*/ 20 w 30"/>
                <a:gd name="T7" fmla="*/ 32 h 38"/>
                <a:gd name="T8" fmla="*/ 19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4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19" y="32"/>
                    <a:pt x="19" y="32"/>
                    <a:pt x="19"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2" name="Freeform 9"/>
            <p:cNvSpPr>
              <a:spLocks/>
            </p:cNvSpPr>
            <p:nvPr/>
          </p:nvSpPr>
          <p:spPr bwMode="gray">
            <a:xfrm>
              <a:off x="3897313" y="1362075"/>
              <a:ext cx="165100" cy="309563"/>
            </a:xfrm>
            <a:custGeom>
              <a:avLst/>
              <a:gdLst>
                <a:gd name="T0" fmla="*/ 10 w 20"/>
                <a:gd name="T1" fmla="*/ 0 h 37"/>
                <a:gd name="T2" fmla="*/ 10 w 20"/>
                <a:gd name="T3" fmla="*/ 5 h 37"/>
                <a:gd name="T4" fmla="*/ 10 w 20"/>
                <a:gd name="T5" fmla="*/ 5 h 37"/>
                <a:gd name="T6" fmla="*/ 20 w 20"/>
                <a:gd name="T7" fmla="*/ 0 h 37"/>
                <a:gd name="T8" fmla="*/ 20 w 20"/>
                <a:gd name="T9" fmla="*/ 9 h 37"/>
                <a:gd name="T10" fmla="*/ 10 w 20"/>
                <a:gd name="T11" fmla="*/ 17 h 37"/>
                <a:gd name="T12" fmla="*/ 10 w 20"/>
                <a:gd name="T13" fmla="*/ 37 h 37"/>
                <a:gd name="T14" fmla="*/ 0 w 20"/>
                <a:gd name="T15" fmla="*/ 37 h 37"/>
                <a:gd name="T16" fmla="*/ 0 w 20"/>
                <a:gd name="T17" fmla="*/ 0 h 37"/>
                <a:gd name="T18" fmla="*/ 10 w 20"/>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7">
                  <a:moveTo>
                    <a:pt x="10" y="0"/>
                  </a:moveTo>
                  <a:cubicBezTo>
                    <a:pt x="10" y="5"/>
                    <a:pt x="10" y="5"/>
                    <a:pt x="10" y="5"/>
                  </a:cubicBezTo>
                  <a:cubicBezTo>
                    <a:pt x="10" y="5"/>
                    <a:pt x="10" y="5"/>
                    <a:pt x="10" y="5"/>
                  </a:cubicBezTo>
                  <a:cubicBezTo>
                    <a:pt x="12" y="1"/>
                    <a:pt x="15" y="0"/>
                    <a:pt x="20" y="0"/>
                  </a:cubicBezTo>
                  <a:cubicBezTo>
                    <a:pt x="20" y="9"/>
                    <a:pt x="20" y="9"/>
                    <a:pt x="20" y="9"/>
                  </a:cubicBezTo>
                  <a:cubicBezTo>
                    <a:pt x="11"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3" name="Freeform 10"/>
            <p:cNvSpPr>
              <a:spLocks/>
            </p:cNvSpPr>
            <p:nvPr/>
          </p:nvSpPr>
          <p:spPr bwMode="gray">
            <a:xfrm>
              <a:off x="4367213" y="1362075"/>
              <a:ext cx="444500" cy="309563"/>
            </a:xfrm>
            <a:custGeom>
              <a:avLst/>
              <a:gdLst>
                <a:gd name="T0" fmla="*/ 0 w 280"/>
                <a:gd name="T1" fmla="*/ 0 h 195"/>
                <a:gd name="T2" fmla="*/ 52 w 280"/>
                <a:gd name="T3" fmla="*/ 0 h 195"/>
                <a:gd name="T4" fmla="*/ 77 w 280"/>
                <a:gd name="T5" fmla="*/ 148 h 195"/>
                <a:gd name="T6" fmla="*/ 77 w 280"/>
                <a:gd name="T7" fmla="*/ 148 h 195"/>
                <a:gd name="T8" fmla="*/ 114 w 280"/>
                <a:gd name="T9" fmla="*/ 0 h 195"/>
                <a:gd name="T10" fmla="*/ 171 w 280"/>
                <a:gd name="T11" fmla="*/ 0 h 195"/>
                <a:gd name="T12" fmla="*/ 202 w 280"/>
                <a:gd name="T13" fmla="*/ 148 h 195"/>
                <a:gd name="T14" fmla="*/ 202 w 280"/>
                <a:gd name="T15" fmla="*/ 148 h 195"/>
                <a:gd name="T16" fmla="*/ 233 w 280"/>
                <a:gd name="T17" fmla="*/ 0 h 195"/>
                <a:gd name="T18" fmla="*/ 280 w 280"/>
                <a:gd name="T19" fmla="*/ 0 h 195"/>
                <a:gd name="T20" fmla="*/ 233 w 280"/>
                <a:gd name="T21" fmla="*/ 195 h 195"/>
                <a:gd name="T22" fmla="*/ 176 w 280"/>
                <a:gd name="T23" fmla="*/ 195 h 195"/>
                <a:gd name="T24" fmla="*/ 140 w 280"/>
                <a:gd name="T25" fmla="*/ 63 h 195"/>
                <a:gd name="T26" fmla="*/ 140 w 280"/>
                <a:gd name="T27" fmla="*/ 63 h 195"/>
                <a:gd name="T28" fmla="*/ 103 w 280"/>
                <a:gd name="T29" fmla="*/ 195 h 195"/>
                <a:gd name="T30" fmla="*/ 46 w 280"/>
                <a:gd name="T31" fmla="*/ 195 h 195"/>
                <a:gd name="T32" fmla="*/ 0 w 280"/>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195">
                  <a:moveTo>
                    <a:pt x="0" y="0"/>
                  </a:moveTo>
                  <a:lnTo>
                    <a:pt x="52" y="0"/>
                  </a:lnTo>
                  <a:lnTo>
                    <a:pt x="77" y="148"/>
                  </a:lnTo>
                  <a:lnTo>
                    <a:pt x="77" y="148"/>
                  </a:lnTo>
                  <a:lnTo>
                    <a:pt x="114" y="0"/>
                  </a:lnTo>
                  <a:lnTo>
                    <a:pt x="171" y="0"/>
                  </a:lnTo>
                  <a:lnTo>
                    <a:pt x="202" y="148"/>
                  </a:lnTo>
                  <a:lnTo>
                    <a:pt x="202" y="148"/>
                  </a:lnTo>
                  <a:lnTo>
                    <a:pt x="233" y="0"/>
                  </a:lnTo>
                  <a:lnTo>
                    <a:pt x="280" y="0"/>
                  </a:lnTo>
                  <a:lnTo>
                    <a:pt x="233" y="195"/>
                  </a:lnTo>
                  <a:lnTo>
                    <a:pt x="176" y="195"/>
                  </a:lnTo>
                  <a:lnTo>
                    <a:pt x="140" y="63"/>
                  </a:lnTo>
                  <a:lnTo>
                    <a:pt x="140" y="63"/>
                  </a:lnTo>
                  <a:lnTo>
                    <a:pt x="103" y="195"/>
                  </a:lnTo>
                  <a:lnTo>
                    <a:pt x="46" y="195"/>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4" name="Freeform 11"/>
            <p:cNvSpPr>
              <a:spLocks/>
            </p:cNvSpPr>
            <p:nvPr/>
          </p:nvSpPr>
          <p:spPr bwMode="gray">
            <a:xfrm>
              <a:off x="5132388" y="1362075"/>
              <a:ext cx="155575"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5" name="Freeform 12"/>
            <p:cNvSpPr>
              <a:spLocks noEditPoints="1"/>
            </p:cNvSpPr>
            <p:nvPr/>
          </p:nvSpPr>
          <p:spPr bwMode="gray">
            <a:xfrm>
              <a:off x="5321301" y="1362075"/>
              <a:ext cx="246063"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6" name="Freeform 13"/>
            <p:cNvSpPr>
              <a:spLocks noEditPoints="1"/>
            </p:cNvSpPr>
            <p:nvPr/>
          </p:nvSpPr>
          <p:spPr bwMode="gray">
            <a:xfrm>
              <a:off x="5748338" y="1362075"/>
              <a:ext cx="247650" cy="317500"/>
            </a:xfrm>
            <a:custGeom>
              <a:avLst/>
              <a:gdLst>
                <a:gd name="T0" fmla="*/ 29 w 30"/>
                <a:gd name="T1" fmla="*/ 30 h 38"/>
                <a:gd name="T2" fmla="*/ 30 w 30"/>
                <a:gd name="T3" fmla="*/ 37 h 38"/>
                <a:gd name="T4" fmla="*/ 20 w 30"/>
                <a:gd name="T5" fmla="*/ 37 h 38"/>
                <a:gd name="T6" fmla="*/ 20 w 30"/>
                <a:gd name="T7" fmla="*/ 32 h 38"/>
                <a:gd name="T8" fmla="*/ 20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5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20" y="32"/>
                    <a:pt x="20" y="32"/>
                    <a:pt x="20"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3" y="4"/>
                    <a:pt x="5" y="2"/>
                  </a:cubicBezTo>
                  <a:cubicBezTo>
                    <a:pt x="7" y="0"/>
                    <a:pt x="11" y="0"/>
                    <a:pt x="15" y="0"/>
                  </a:cubicBezTo>
                  <a:cubicBezTo>
                    <a:pt x="28"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7" name="Freeform 14"/>
            <p:cNvSpPr>
              <a:spLocks/>
            </p:cNvSpPr>
            <p:nvPr/>
          </p:nvSpPr>
          <p:spPr bwMode="gray">
            <a:xfrm>
              <a:off x="6045201" y="1362075"/>
              <a:ext cx="230188" cy="309563"/>
            </a:xfrm>
            <a:custGeom>
              <a:avLst/>
              <a:gdLst>
                <a:gd name="T0" fmla="*/ 11 w 28"/>
                <a:gd name="T1" fmla="*/ 4 h 37"/>
                <a:gd name="T2" fmla="*/ 11 w 28"/>
                <a:gd name="T3" fmla="*/ 4 h 37"/>
                <a:gd name="T4" fmla="*/ 14 w 28"/>
                <a:gd name="T5" fmla="*/ 1 h 37"/>
                <a:gd name="T6" fmla="*/ 19 w 28"/>
                <a:gd name="T7" fmla="*/ 0 h 37"/>
                <a:gd name="T8" fmla="*/ 28 w 28"/>
                <a:gd name="T9" fmla="*/ 8 h 37"/>
                <a:gd name="T10" fmla="*/ 28 w 28"/>
                <a:gd name="T11" fmla="*/ 37 h 37"/>
                <a:gd name="T12" fmla="*/ 18 w 28"/>
                <a:gd name="T13" fmla="*/ 37 h 37"/>
                <a:gd name="T14" fmla="*/ 18 w 28"/>
                <a:gd name="T15" fmla="*/ 12 h 37"/>
                <a:gd name="T16" fmla="*/ 14 w 28"/>
                <a:gd name="T17" fmla="*/ 6 h 37"/>
                <a:gd name="T18" fmla="*/ 11 w 28"/>
                <a:gd name="T19" fmla="*/ 12 h 37"/>
                <a:gd name="T20" fmla="*/ 11 w 28"/>
                <a:gd name="T21" fmla="*/ 37 h 37"/>
                <a:gd name="T22" fmla="*/ 0 w 28"/>
                <a:gd name="T23" fmla="*/ 37 h 37"/>
                <a:gd name="T24" fmla="*/ 0 w 28"/>
                <a:gd name="T25" fmla="*/ 0 h 37"/>
                <a:gd name="T26" fmla="*/ 11 w 28"/>
                <a:gd name="T27" fmla="*/ 0 h 37"/>
                <a:gd name="T28" fmla="*/ 11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11" y="4"/>
                  </a:moveTo>
                  <a:cubicBezTo>
                    <a:pt x="11" y="4"/>
                    <a:pt x="11" y="4"/>
                    <a:pt x="11" y="4"/>
                  </a:cubicBezTo>
                  <a:cubicBezTo>
                    <a:pt x="12" y="2"/>
                    <a:pt x="13" y="1"/>
                    <a:pt x="14" y="1"/>
                  </a:cubicBezTo>
                  <a:cubicBezTo>
                    <a:pt x="16" y="0"/>
                    <a:pt x="17" y="0"/>
                    <a:pt x="19" y="0"/>
                  </a:cubicBezTo>
                  <a:cubicBezTo>
                    <a:pt x="24" y="0"/>
                    <a:pt x="28" y="2"/>
                    <a:pt x="28" y="8"/>
                  </a:cubicBezTo>
                  <a:cubicBezTo>
                    <a:pt x="28" y="37"/>
                    <a:pt x="28" y="37"/>
                    <a:pt x="28" y="37"/>
                  </a:cubicBezTo>
                  <a:cubicBezTo>
                    <a:pt x="18" y="37"/>
                    <a:pt x="18" y="37"/>
                    <a:pt x="18" y="37"/>
                  </a:cubicBezTo>
                  <a:cubicBezTo>
                    <a:pt x="18" y="12"/>
                    <a:pt x="18" y="12"/>
                    <a:pt x="18" y="12"/>
                  </a:cubicBezTo>
                  <a:cubicBezTo>
                    <a:pt x="18" y="8"/>
                    <a:pt x="18" y="6"/>
                    <a:pt x="14" y="6"/>
                  </a:cubicBezTo>
                  <a:cubicBezTo>
                    <a:pt x="11" y="6"/>
                    <a:pt x="11" y="8"/>
                    <a:pt x="11" y="12"/>
                  </a:cubicBezTo>
                  <a:cubicBezTo>
                    <a:pt x="11" y="37"/>
                    <a:pt x="11" y="37"/>
                    <a:pt x="11" y="37"/>
                  </a:cubicBezTo>
                  <a:cubicBezTo>
                    <a:pt x="0" y="37"/>
                    <a:pt x="0" y="37"/>
                    <a:pt x="0" y="37"/>
                  </a:cubicBezTo>
                  <a:cubicBezTo>
                    <a:pt x="0" y="0"/>
                    <a:pt x="0" y="0"/>
                    <a:pt x="0" y="0"/>
                  </a:cubicBezTo>
                  <a:cubicBezTo>
                    <a:pt x="11" y="0"/>
                    <a:pt x="11" y="0"/>
                    <a:pt x="11" y="0"/>
                  </a:cubicBezTo>
                  <a:lnTo>
                    <a:pt x="11" y="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8" name="Freeform 15"/>
            <p:cNvSpPr>
              <a:spLocks noEditPoints="1"/>
            </p:cNvSpPr>
            <p:nvPr/>
          </p:nvSpPr>
          <p:spPr bwMode="gray">
            <a:xfrm>
              <a:off x="6332538" y="1236663"/>
              <a:ext cx="239713" cy="442913"/>
            </a:xfrm>
            <a:custGeom>
              <a:avLst/>
              <a:gdLst>
                <a:gd name="T0" fmla="*/ 19 w 29"/>
                <a:gd name="T1" fmla="*/ 52 h 53"/>
                <a:gd name="T2" fmla="*/ 19 w 29"/>
                <a:gd name="T3" fmla="*/ 48 h 53"/>
                <a:gd name="T4" fmla="*/ 19 w 29"/>
                <a:gd name="T5" fmla="*/ 48 h 53"/>
                <a:gd name="T6" fmla="*/ 10 w 29"/>
                <a:gd name="T7" fmla="*/ 53 h 53"/>
                <a:gd name="T8" fmla="*/ 0 w 29"/>
                <a:gd name="T9" fmla="*/ 33 h 53"/>
                <a:gd name="T10" fmla="*/ 10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19 w 29"/>
                <a:gd name="T23" fmla="*/ 52 h 53"/>
                <a:gd name="T24" fmla="*/ 19 w 29"/>
                <a:gd name="T25" fmla="*/ 33 h 53"/>
                <a:gd name="T26" fmla="*/ 15 w 29"/>
                <a:gd name="T27" fmla="*/ 21 h 53"/>
                <a:gd name="T28" fmla="*/ 10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19" y="52"/>
                  </a:moveTo>
                  <a:cubicBezTo>
                    <a:pt x="19" y="48"/>
                    <a:pt x="19" y="48"/>
                    <a:pt x="19" y="48"/>
                  </a:cubicBezTo>
                  <a:cubicBezTo>
                    <a:pt x="19" y="48"/>
                    <a:pt x="19" y="48"/>
                    <a:pt x="19" y="48"/>
                  </a:cubicBezTo>
                  <a:cubicBezTo>
                    <a:pt x="17" y="51"/>
                    <a:pt x="14" y="53"/>
                    <a:pt x="10" y="53"/>
                  </a:cubicBezTo>
                  <a:cubicBezTo>
                    <a:pt x="0" y="53"/>
                    <a:pt x="0" y="41"/>
                    <a:pt x="0" y="33"/>
                  </a:cubicBezTo>
                  <a:cubicBezTo>
                    <a:pt x="0" y="26"/>
                    <a:pt x="0" y="15"/>
                    <a:pt x="10" y="15"/>
                  </a:cubicBezTo>
                  <a:cubicBezTo>
                    <a:pt x="14" y="15"/>
                    <a:pt x="16" y="16"/>
                    <a:pt x="19" y="19"/>
                  </a:cubicBezTo>
                  <a:cubicBezTo>
                    <a:pt x="19" y="19"/>
                    <a:pt x="19" y="19"/>
                    <a:pt x="19" y="19"/>
                  </a:cubicBezTo>
                  <a:cubicBezTo>
                    <a:pt x="19" y="0"/>
                    <a:pt x="19" y="0"/>
                    <a:pt x="19" y="0"/>
                  </a:cubicBezTo>
                  <a:cubicBezTo>
                    <a:pt x="29" y="0"/>
                    <a:pt x="29" y="0"/>
                    <a:pt x="29" y="0"/>
                  </a:cubicBezTo>
                  <a:cubicBezTo>
                    <a:pt x="29" y="52"/>
                    <a:pt x="29" y="52"/>
                    <a:pt x="29" y="52"/>
                  </a:cubicBezTo>
                  <a:lnTo>
                    <a:pt x="19" y="52"/>
                  </a:lnTo>
                  <a:close/>
                  <a:moveTo>
                    <a:pt x="19" y="33"/>
                  </a:moveTo>
                  <a:cubicBezTo>
                    <a:pt x="19" y="26"/>
                    <a:pt x="19" y="21"/>
                    <a:pt x="15" y="21"/>
                  </a:cubicBezTo>
                  <a:cubicBezTo>
                    <a:pt x="10" y="21"/>
                    <a:pt x="10" y="26"/>
                    <a:pt x="10" y="33"/>
                  </a:cubicBezTo>
                  <a:cubicBezTo>
                    <a:pt x="10" y="43"/>
                    <a:pt x="11" y="46"/>
                    <a:pt x="15" y="46"/>
                  </a:cubicBezTo>
                  <a:cubicBezTo>
                    <a:pt x="18" y="46"/>
                    <a:pt x="19" y="43"/>
                    <a:pt x="19"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19" name="Freeform 16"/>
            <p:cNvSpPr>
              <a:spLocks noEditPoints="1"/>
            </p:cNvSpPr>
            <p:nvPr/>
          </p:nvSpPr>
          <p:spPr bwMode="gray">
            <a:xfrm>
              <a:off x="4087813" y="1236663"/>
              <a:ext cx="238125" cy="442913"/>
            </a:xfrm>
            <a:custGeom>
              <a:avLst/>
              <a:gdLst>
                <a:gd name="T0" fmla="*/ 20 w 29"/>
                <a:gd name="T1" fmla="*/ 52 h 53"/>
                <a:gd name="T2" fmla="*/ 20 w 29"/>
                <a:gd name="T3" fmla="*/ 48 h 53"/>
                <a:gd name="T4" fmla="*/ 19 w 29"/>
                <a:gd name="T5" fmla="*/ 48 h 53"/>
                <a:gd name="T6" fmla="*/ 11 w 29"/>
                <a:gd name="T7" fmla="*/ 53 h 53"/>
                <a:gd name="T8" fmla="*/ 1 w 29"/>
                <a:gd name="T9" fmla="*/ 33 h 53"/>
                <a:gd name="T10" fmla="*/ 11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20 w 29"/>
                <a:gd name="T23" fmla="*/ 52 h 53"/>
                <a:gd name="T24" fmla="*/ 19 w 29"/>
                <a:gd name="T25" fmla="*/ 33 h 53"/>
                <a:gd name="T26" fmla="*/ 15 w 29"/>
                <a:gd name="T27" fmla="*/ 21 h 53"/>
                <a:gd name="T28" fmla="*/ 11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20" y="52"/>
                  </a:moveTo>
                  <a:cubicBezTo>
                    <a:pt x="20" y="48"/>
                    <a:pt x="20" y="48"/>
                    <a:pt x="20" y="48"/>
                  </a:cubicBezTo>
                  <a:cubicBezTo>
                    <a:pt x="19" y="48"/>
                    <a:pt x="19" y="48"/>
                    <a:pt x="19" y="48"/>
                  </a:cubicBezTo>
                  <a:cubicBezTo>
                    <a:pt x="18" y="51"/>
                    <a:pt x="15" y="53"/>
                    <a:pt x="11" y="53"/>
                  </a:cubicBezTo>
                  <a:cubicBezTo>
                    <a:pt x="0" y="53"/>
                    <a:pt x="1" y="41"/>
                    <a:pt x="1" y="33"/>
                  </a:cubicBezTo>
                  <a:cubicBezTo>
                    <a:pt x="1" y="26"/>
                    <a:pt x="0" y="15"/>
                    <a:pt x="11" y="15"/>
                  </a:cubicBezTo>
                  <a:cubicBezTo>
                    <a:pt x="14" y="15"/>
                    <a:pt x="17" y="16"/>
                    <a:pt x="19" y="19"/>
                  </a:cubicBezTo>
                  <a:cubicBezTo>
                    <a:pt x="19" y="19"/>
                    <a:pt x="19" y="19"/>
                    <a:pt x="19" y="19"/>
                  </a:cubicBezTo>
                  <a:cubicBezTo>
                    <a:pt x="19" y="0"/>
                    <a:pt x="19" y="0"/>
                    <a:pt x="19" y="0"/>
                  </a:cubicBezTo>
                  <a:cubicBezTo>
                    <a:pt x="29" y="0"/>
                    <a:pt x="29" y="0"/>
                    <a:pt x="29" y="0"/>
                  </a:cubicBezTo>
                  <a:cubicBezTo>
                    <a:pt x="29" y="52"/>
                    <a:pt x="29" y="52"/>
                    <a:pt x="29" y="52"/>
                  </a:cubicBezTo>
                  <a:lnTo>
                    <a:pt x="20" y="52"/>
                  </a:lnTo>
                  <a:close/>
                  <a:moveTo>
                    <a:pt x="19" y="33"/>
                  </a:moveTo>
                  <a:cubicBezTo>
                    <a:pt x="19" y="26"/>
                    <a:pt x="19" y="21"/>
                    <a:pt x="15" y="21"/>
                  </a:cubicBezTo>
                  <a:cubicBezTo>
                    <a:pt x="11" y="21"/>
                    <a:pt x="11" y="26"/>
                    <a:pt x="11" y="33"/>
                  </a:cubicBezTo>
                  <a:cubicBezTo>
                    <a:pt x="11" y="43"/>
                    <a:pt x="11" y="46"/>
                    <a:pt x="15" y="46"/>
                  </a:cubicBezTo>
                  <a:cubicBezTo>
                    <a:pt x="18" y="46"/>
                    <a:pt x="19" y="43"/>
                    <a:pt x="19"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0" name="Freeform 17"/>
            <p:cNvSpPr>
              <a:spLocks/>
            </p:cNvSpPr>
            <p:nvPr/>
          </p:nvSpPr>
          <p:spPr bwMode="gray">
            <a:xfrm>
              <a:off x="6761163" y="1227138"/>
              <a:ext cx="279400" cy="452438"/>
            </a:xfrm>
            <a:custGeom>
              <a:avLst/>
              <a:gdLst>
                <a:gd name="T0" fmla="*/ 16 w 34"/>
                <a:gd name="T1" fmla="*/ 54 h 54"/>
                <a:gd name="T2" fmla="*/ 1 w 34"/>
                <a:gd name="T3" fmla="*/ 37 h 54"/>
                <a:gd name="T4" fmla="*/ 11 w 34"/>
                <a:gd name="T5" fmla="*/ 37 h 54"/>
                <a:gd name="T6" fmla="*/ 18 w 34"/>
                <a:gd name="T7" fmla="*/ 46 h 54"/>
                <a:gd name="T8" fmla="*/ 23 w 34"/>
                <a:gd name="T9" fmla="*/ 40 h 54"/>
                <a:gd name="T10" fmla="*/ 1 w 34"/>
                <a:gd name="T11" fmla="*/ 14 h 54"/>
                <a:gd name="T12" fmla="*/ 18 w 34"/>
                <a:gd name="T13" fmla="*/ 0 h 54"/>
                <a:gd name="T14" fmla="*/ 34 w 34"/>
                <a:gd name="T15" fmla="*/ 15 h 54"/>
                <a:gd name="T16" fmla="*/ 23 w 34"/>
                <a:gd name="T17" fmla="*/ 15 h 54"/>
                <a:gd name="T18" fmla="*/ 18 w 34"/>
                <a:gd name="T19" fmla="*/ 8 h 54"/>
                <a:gd name="T20" fmla="*/ 12 w 34"/>
                <a:gd name="T21" fmla="*/ 13 h 54"/>
                <a:gd name="T22" fmla="*/ 34 w 34"/>
                <a:gd name="T23" fmla="*/ 39 h 54"/>
                <a:gd name="T24" fmla="*/ 16 w 34"/>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4">
                  <a:moveTo>
                    <a:pt x="16" y="54"/>
                  </a:moveTo>
                  <a:cubicBezTo>
                    <a:pt x="2" y="54"/>
                    <a:pt x="0" y="46"/>
                    <a:pt x="1" y="37"/>
                  </a:cubicBezTo>
                  <a:cubicBezTo>
                    <a:pt x="11" y="37"/>
                    <a:pt x="11" y="37"/>
                    <a:pt x="11" y="37"/>
                  </a:cubicBezTo>
                  <a:cubicBezTo>
                    <a:pt x="11" y="42"/>
                    <a:pt x="12" y="46"/>
                    <a:pt x="18" y="46"/>
                  </a:cubicBezTo>
                  <a:cubicBezTo>
                    <a:pt x="21" y="46"/>
                    <a:pt x="23" y="44"/>
                    <a:pt x="23" y="40"/>
                  </a:cubicBezTo>
                  <a:cubicBezTo>
                    <a:pt x="23" y="31"/>
                    <a:pt x="1" y="30"/>
                    <a:pt x="1" y="14"/>
                  </a:cubicBezTo>
                  <a:cubicBezTo>
                    <a:pt x="1" y="6"/>
                    <a:pt x="5" y="0"/>
                    <a:pt x="18" y="0"/>
                  </a:cubicBezTo>
                  <a:cubicBezTo>
                    <a:pt x="29" y="0"/>
                    <a:pt x="34" y="4"/>
                    <a:pt x="34" y="15"/>
                  </a:cubicBezTo>
                  <a:cubicBezTo>
                    <a:pt x="23" y="15"/>
                    <a:pt x="23" y="15"/>
                    <a:pt x="23" y="15"/>
                  </a:cubicBezTo>
                  <a:cubicBezTo>
                    <a:pt x="23" y="12"/>
                    <a:pt x="22" y="8"/>
                    <a:pt x="18" y="8"/>
                  </a:cubicBezTo>
                  <a:cubicBezTo>
                    <a:pt x="14" y="8"/>
                    <a:pt x="12" y="9"/>
                    <a:pt x="12" y="13"/>
                  </a:cubicBezTo>
                  <a:cubicBezTo>
                    <a:pt x="12" y="23"/>
                    <a:pt x="34" y="22"/>
                    <a:pt x="34" y="39"/>
                  </a:cubicBezTo>
                  <a:cubicBezTo>
                    <a:pt x="34" y="52"/>
                    <a:pt x="24" y="54"/>
                    <a:pt x="16" y="5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1" name="Freeform 18"/>
            <p:cNvSpPr>
              <a:spLocks noEditPoints="1"/>
            </p:cNvSpPr>
            <p:nvPr/>
          </p:nvSpPr>
          <p:spPr bwMode="gray">
            <a:xfrm>
              <a:off x="7081838" y="1362075"/>
              <a:ext cx="238125" cy="317500"/>
            </a:xfrm>
            <a:custGeom>
              <a:avLst/>
              <a:gdLst>
                <a:gd name="T0" fmla="*/ 0 w 29"/>
                <a:gd name="T1" fmla="*/ 18 h 38"/>
                <a:gd name="T2" fmla="*/ 15 w 29"/>
                <a:gd name="T3" fmla="*/ 0 h 38"/>
                <a:gd name="T4" fmla="*/ 29 w 29"/>
                <a:gd name="T5" fmla="*/ 18 h 38"/>
                <a:gd name="T6" fmla="*/ 15 w 29"/>
                <a:gd name="T7" fmla="*/ 38 h 38"/>
                <a:gd name="T8" fmla="*/ 0 w 29"/>
                <a:gd name="T9" fmla="*/ 18 h 38"/>
                <a:gd name="T10" fmla="*/ 19 w 29"/>
                <a:gd name="T11" fmla="*/ 18 h 38"/>
                <a:gd name="T12" fmla="*/ 15 w 29"/>
                <a:gd name="T13" fmla="*/ 6 h 38"/>
                <a:gd name="T14" fmla="*/ 10 w 29"/>
                <a:gd name="T15" fmla="*/ 18 h 38"/>
                <a:gd name="T16" fmla="*/ 15 w 29"/>
                <a:gd name="T17" fmla="*/ 31 h 38"/>
                <a:gd name="T18" fmla="*/ 19 w 29"/>
                <a:gd name="T1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8">
                  <a:moveTo>
                    <a:pt x="0" y="18"/>
                  </a:moveTo>
                  <a:cubicBezTo>
                    <a:pt x="0" y="8"/>
                    <a:pt x="1" y="0"/>
                    <a:pt x="15" y="0"/>
                  </a:cubicBezTo>
                  <a:cubicBezTo>
                    <a:pt x="28" y="0"/>
                    <a:pt x="29" y="8"/>
                    <a:pt x="29" y="18"/>
                  </a:cubicBezTo>
                  <a:cubicBezTo>
                    <a:pt x="29" y="30"/>
                    <a:pt x="28" y="38"/>
                    <a:pt x="15" y="38"/>
                  </a:cubicBezTo>
                  <a:cubicBezTo>
                    <a:pt x="1" y="38"/>
                    <a:pt x="0" y="30"/>
                    <a:pt x="0" y="18"/>
                  </a:cubicBezTo>
                  <a:close/>
                  <a:moveTo>
                    <a:pt x="19" y="18"/>
                  </a:moveTo>
                  <a:cubicBezTo>
                    <a:pt x="19" y="10"/>
                    <a:pt x="19" y="6"/>
                    <a:pt x="15" y="6"/>
                  </a:cubicBezTo>
                  <a:cubicBezTo>
                    <a:pt x="10" y="6"/>
                    <a:pt x="10" y="10"/>
                    <a:pt x="10" y="18"/>
                  </a:cubicBezTo>
                  <a:cubicBezTo>
                    <a:pt x="10" y="29"/>
                    <a:pt x="11" y="31"/>
                    <a:pt x="15" y="31"/>
                  </a:cubicBezTo>
                  <a:cubicBezTo>
                    <a:pt x="18" y="31"/>
                    <a:pt x="19" y="29"/>
                    <a:pt x="1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2" name="Freeform 19"/>
            <p:cNvSpPr>
              <a:spLocks/>
            </p:cNvSpPr>
            <p:nvPr/>
          </p:nvSpPr>
          <p:spPr bwMode="gray">
            <a:xfrm>
              <a:off x="7345363" y="1227138"/>
              <a:ext cx="163513" cy="444500"/>
            </a:xfrm>
            <a:custGeom>
              <a:avLst/>
              <a:gdLst>
                <a:gd name="T0" fmla="*/ 20 w 20"/>
                <a:gd name="T1" fmla="*/ 7 h 53"/>
                <a:gd name="T2" fmla="*/ 15 w 20"/>
                <a:gd name="T3" fmla="*/ 12 h 53"/>
                <a:gd name="T4" fmla="*/ 15 w 20"/>
                <a:gd name="T5" fmla="*/ 16 h 53"/>
                <a:gd name="T6" fmla="*/ 19 w 20"/>
                <a:gd name="T7" fmla="*/ 16 h 53"/>
                <a:gd name="T8" fmla="*/ 19 w 20"/>
                <a:gd name="T9" fmla="*/ 23 h 53"/>
                <a:gd name="T10" fmla="*/ 15 w 20"/>
                <a:gd name="T11" fmla="*/ 23 h 53"/>
                <a:gd name="T12" fmla="*/ 15 w 20"/>
                <a:gd name="T13" fmla="*/ 53 h 53"/>
                <a:gd name="T14" fmla="*/ 4 w 20"/>
                <a:gd name="T15" fmla="*/ 53 h 53"/>
                <a:gd name="T16" fmla="*/ 4 w 20"/>
                <a:gd name="T17" fmla="*/ 23 h 53"/>
                <a:gd name="T18" fmla="*/ 0 w 20"/>
                <a:gd name="T19" fmla="*/ 23 h 53"/>
                <a:gd name="T20" fmla="*/ 0 w 20"/>
                <a:gd name="T21" fmla="*/ 16 h 53"/>
                <a:gd name="T22" fmla="*/ 5 w 20"/>
                <a:gd name="T23" fmla="*/ 16 h 53"/>
                <a:gd name="T24" fmla="*/ 16 w 20"/>
                <a:gd name="T25" fmla="*/ 0 h 53"/>
                <a:gd name="T26" fmla="*/ 20 w 20"/>
                <a:gd name="T27" fmla="*/ 0 h 53"/>
                <a:gd name="T28" fmla="*/ 20 w 20"/>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53">
                  <a:moveTo>
                    <a:pt x="20" y="7"/>
                  </a:moveTo>
                  <a:cubicBezTo>
                    <a:pt x="16" y="7"/>
                    <a:pt x="15" y="8"/>
                    <a:pt x="15" y="12"/>
                  </a:cubicBezTo>
                  <a:cubicBezTo>
                    <a:pt x="15" y="16"/>
                    <a:pt x="15" y="16"/>
                    <a:pt x="15" y="16"/>
                  </a:cubicBezTo>
                  <a:cubicBezTo>
                    <a:pt x="19" y="16"/>
                    <a:pt x="19" y="16"/>
                    <a:pt x="19" y="16"/>
                  </a:cubicBezTo>
                  <a:cubicBezTo>
                    <a:pt x="19" y="23"/>
                    <a:pt x="19" y="23"/>
                    <a:pt x="19" y="23"/>
                  </a:cubicBezTo>
                  <a:cubicBezTo>
                    <a:pt x="15" y="23"/>
                    <a:pt x="15" y="23"/>
                    <a:pt x="15" y="23"/>
                  </a:cubicBezTo>
                  <a:cubicBezTo>
                    <a:pt x="15" y="53"/>
                    <a:pt x="15" y="53"/>
                    <a:pt x="15" y="53"/>
                  </a:cubicBezTo>
                  <a:cubicBezTo>
                    <a:pt x="4" y="53"/>
                    <a:pt x="4" y="53"/>
                    <a:pt x="4" y="53"/>
                  </a:cubicBezTo>
                  <a:cubicBezTo>
                    <a:pt x="4" y="23"/>
                    <a:pt x="4" y="23"/>
                    <a:pt x="4" y="23"/>
                  </a:cubicBezTo>
                  <a:cubicBezTo>
                    <a:pt x="0" y="23"/>
                    <a:pt x="0" y="23"/>
                    <a:pt x="0" y="23"/>
                  </a:cubicBezTo>
                  <a:cubicBezTo>
                    <a:pt x="0" y="16"/>
                    <a:pt x="0" y="16"/>
                    <a:pt x="0" y="16"/>
                  </a:cubicBezTo>
                  <a:cubicBezTo>
                    <a:pt x="5" y="16"/>
                    <a:pt x="5" y="16"/>
                    <a:pt x="5" y="16"/>
                  </a:cubicBezTo>
                  <a:cubicBezTo>
                    <a:pt x="4" y="6"/>
                    <a:pt x="4" y="0"/>
                    <a:pt x="16" y="0"/>
                  </a:cubicBezTo>
                  <a:cubicBezTo>
                    <a:pt x="17" y="0"/>
                    <a:pt x="18" y="0"/>
                    <a:pt x="20" y="0"/>
                  </a:cubicBezTo>
                  <a:lnTo>
                    <a:pt x="20"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3" name="Freeform 20"/>
            <p:cNvSpPr>
              <a:spLocks/>
            </p:cNvSpPr>
            <p:nvPr/>
          </p:nvSpPr>
          <p:spPr bwMode="gray">
            <a:xfrm>
              <a:off x="7542213" y="1277938"/>
              <a:ext cx="157163" cy="393700"/>
            </a:xfrm>
            <a:custGeom>
              <a:avLst/>
              <a:gdLst>
                <a:gd name="T0" fmla="*/ 0 w 19"/>
                <a:gd name="T1" fmla="*/ 10 h 47"/>
                <a:gd name="T2" fmla="*/ 4 w 19"/>
                <a:gd name="T3" fmla="*/ 10 h 47"/>
                <a:gd name="T4" fmla="*/ 4 w 19"/>
                <a:gd name="T5" fmla="*/ 4 h 47"/>
                <a:gd name="T6" fmla="*/ 14 w 19"/>
                <a:gd name="T7" fmla="*/ 0 h 47"/>
                <a:gd name="T8" fmla="*/ 14 w 19"/>
                <a:gd name="T9" fmla="*/ 10 h 47"/>
                <a:gd name="T10" fmla="*/ 19 w 19"/>
                <a:gd name="T11" fmla="*/ 10 h 47"/>
                <a:gd name="T12" fmla="*/ 19 w 19"/>
                <a:gd name="T13" fmla="*/ 17 h 47"/>
                <a:gd name="T14" fmla="*/ 14 w 19"/>
                <a:gd name="T15" fmla="*/ 17 h 47"/>
                <a:gd name="T16" fmla="*/ 14 w 19"/>
                <a:gd name="T17" fmla="*/ 36 h 47"/>
                <a:gd name="T18" fmla="*/ 17 w 19"/>
                <a:gd name="T19" fmla="*/ 41 h 47"/>
                <a:gd name="T20" fmla="*/ 19 w 19"/>
                <a:gd name="T21" fmla="*/ 41 h 47"/>
                <a:gd name="T22" fmla="*/ 19 w 19"/>
                <a:gd name="T23" fmla="*/ 47 h 47"/>
                <a:gd name="T24" fmla="*/ 14 w 19"/>
                <a:gd name="T25" fmla="*/ 47 h 47"/>
                <a:gd name="T26" fmla="*/ 4 w 19"/>
                <a:gd name="T27" fmla="*/ 39 h 47"/>
                <a:gd name="T28" fmla="*/ 4 w 19"/>
                <a:gd name="T29" fmla="*/ 17 h 47"/>
                <a:gd name="T30" fmla="*/ 0 w 19"/>
                <a:gd name="T31" fmla="*/ 17 h 47"/>
                <a:gd name="T32" fmla="*/ 0 w 19"/>
                <a:gd name="T3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7">
                  <a:moveTo>
                    <a:pt x="0" y="10"/>
                  </a:moveTo>
                  <a:cubicBezTo>
                    <a:pt x="4" y="10"/>
                    <a:pt x="4" y="10"/>
                    <a:pt x="4" y="10"/>
                  </a:cubicBezTo>
                  <a:cubicBezTo>
                    <a:pt x="4" y="4"/>
                    <a:pt x="4" y="4"/>
                    <a:pt x="4" y="4"/>
                  </a:cubicBezTo>
                  <a:cubicBezTo>
                    <a:pt x="14" y="0"/>
                    <a:pt x="14" y="0"/>
                    <a:pt x="14" y="0"/>
                  </a:cubicBezTo>
                  <a:cubicBezTo>
                    <a:pt x="14" y="10"/>
                    <a:pt x="14" y="10"/>
                    <a:pt x="14" y="10"/>
                  </a:cubicBezTo>
                  <a:cubicBezTo>
                    <a:pt x="19" y="10"/>
                    <a:pt x="19" y="10"/>
                    <a:pt x="19" y="10"/>
                  </a:cubicBezTo>
                  <a:cubicBezTo>
                    <a:pt x="19" y="17"/>
                    <a:pt x="19" y="17"/>
                    <a:pt x="19" y="17"/>
                  </a:cubicBezTo>
                  <a:cubicBezTo>
                    <a:pt x="14" y="17"/>
                    <a:pt x="14" y="17"/>
                    <a:pt x="14" y="17"/>
                  </a:cubicBezTo>
                  <a:cubicBezTo>
                    <a:pt x="14" y="36"/>
                    <a:pt x="14" y="36"/>
                    <a:pt x="14" y="36"/>
                  </a:cubicBezTo>
                  <a:cubicBezTo>
                    <a:pt x="14" y="39"/>
                    <a:pt x="14" y="41"/>
                    <a:pt x="17" y="41"/>
                  </a:cubicBezTo>
                  <a:cubicBezTo>
                    <a:pt x="18" y="41"/>
                    <a:pt x="18" y="41"/>
                    <a:pt x="19" y="41"/>
                  </a:cubicBezTo>
                  <a:cubicBezTo>
                    <a:pt x="19" y="47"/>
                    <a:pt x="19" y="47"/>
                    <a:pt x="19" y="47"/>
                  </a:cubicBezTo>
                  <a:cubicBezTo>
                    <a:pt x="18" y="47"/>
                    <a:pt x="16" y="47"/>
                    <a:pt x="14" y="47"/>
                  </a:cubicBezTo>
                  <a:cubicBezTo>
                    <a:pt x="5" y="47"/>
                    <a:pt x="4" y="41"/>
                    <a:pt x="4" y="39"/>
                  </a:cubicBezTo>
                  <a:cubicBezTo>
                    <a:pt x="4" y="17"/>
                    <a:pt x="4" y="17"/>
                    <a:pt x="4" y="17"/>
                  </a:cubicBezTo>
                  <a:cubicBezTo>
                    <a:pt x="0" y="17"/>
                    <a:pt x="0" y="17"/>
                    <a:pt x="0" y="17"/>
                  </a:cubicBezTo>
                  <a:lnTo>
                    <a:pt x="0" y="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4" name="Freeform 21"/>
            <p:cNvSpPr>
              <a:spLocks/>
            </p:cNvSpPr>
            <p:nvPr/>
          </p:nvSpPr>
          <p:spPr bwMode="gray">
            <a:xfrm>
              <a:off x="7731126" y="1362075"/>
              <a:ext cx="452438" cy="309563"/>
            </a:xfrm>
            <a:custGeom>
              <a:avLst/>
              <a:gdLst>
                <a:gd name="T0" fmla="*/ 0 w 285"/>
                <a:gd name="T1" fmla="*/ 0 h 195"/>
                <a:gd name="T2" fmla="*/ 52 w 285"/>
                <a:gd name="T3" fmla="*/ 0 h 195"/>
                <a:gd name="T4" fmla="*/ 78 w 285"/>
                <a:gd name="T5" fmla="*/ 148 h 195"/>
                <a:gd name="T6" fmla="*/ 78 w 285"/>
                <a:gd name="T7" fmla="*/ 148 h 195"/>
                <a:gd name="T8" fmla="*/ 114 w 285"/>
                <a:gd name="T9" fmla="*/ 0 h 195"/>
                <a:gd name="T10" fmla="*/ 171 w 285"/>
                <a:gd name="T11" fmla="*/ 0 h 195"/>
                <a:gd name="T12" fmla="*/ 202 w 285"/>
                <a:gd name="T13" fmla="*/ 148 h 195"/>
                <a:gd name="T14" fmla="*/ 202 w 285"/>
                <a:gd name="T15" fmla="*/ 148 h 195"/>
                <a:gd name="T16" fmla="*/ 233 w 285"/>
                <a:gd name="T17" fmla="*/ 0 h 195"/>
                <a:gd name="T18" fmla="*/ 285 w 285"/>
                <a:gd name="T19" fmla="*/ 0 h 195"/>
                <a:gd name="T20" fmla="*/ 233 w 285"/>
                <a:gd name="T21" fmla="*/ 195 h 195"/>
                <a:gd name="T22" fmla="*/ 176 w 285"/>
                <a:gd name="T23" fmla="*/ 195 h 195"/>
                <a:gd name="T24" fmla="*/ 140 w 285"/>
                <a:gd name="T25" fmla="*/ 63 h 195"/>
                <a:gd name="T26" fmla="*/ 140 w 285"/>
                <a:gd name="T27" fmla="*/ 63 h 195"/>
                <a:gd name="T28" fmla="*/ 104 w 285"/>
                <a:gd name="T29" fmla="*/ 195 h 195"/>
                <a:gd name="T30" fmla="*/ 47 w 285"/>
                <a:gd name="T31" fmla="*/ 195 h 195"/>
                <a:gd name="T32" fmla="*/ 0 w 285"/>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195">
                  <a:moveTo>
                    <a:pt x="0" y="0"/>
                  </a:moveTo>
                  <a:lnTo>
                    <a:pt x="52" y="0"/>
                  </a:lnTo>
                  <a:lnTo>
                    <a:pt x="78" y="148"/>
                  </a:lnTo>
                  <a:lnTo>
                    <a:pt x="78" y="148"/>
                  </a:lnTo>
                  <a:lnTo>
                    <a:pt x="114" y="0"/>
                  </a:lnTo>
                  <a:lnTo>
                    <a:pt x="171" y="0"/>
                  </a:lnTo>
                  <a:lnTo>
                    <a:pt x="202" y="148"/>
                  </a:lnTo>
                  <a:lnTo>
                    <a:pt x="202" y="148"/>
                  </a:lnTo>
                  <a:lnTo>
                    <a:pt x="233" y="0"/>
                  </a:lnTo>
                  <a:lnTo>
                    <a:pt x="285" y="0"/>
                  </a:lnTo>
                  <a:lnTo>
                    <a:pt x="233" y="195"/>
                  </a:lnTo>
                  <a:lnTo>
                    <a:pt x="176" y="195"/>
                  </a:lnTo>
                  <a:lnTo>
                    <a:pt x="140" y="63"/>
                  </a:lnTo>
                  <a:lnTo>
                    <a:pt x="140" y="63"/>
                  </a:lnTo>
                  <a:lnTo>
                    <a:pt x="104" y="195"/>
                  </a:lnTo>
                  <a:lnTo>
                    <a:pt x="47" y="195"/>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5" name="Freeform 22"/>
            <p:cNvSpPr>
              <a:spLocks noEditPoints="1"/>
            </p:cNvSpPr>
            <p:nvPr/>
          </p:nvSpPr>
          <p:spPr bwMode="gray">
            <a:xfrm>
              <a:off x="8201026" y="1362075"/>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3"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6" name="Freeform 23"/>
            <p:cNvSpPr>
              <a:spLocks/>
            </p:cNvSpPr>
            <p:nvPr/>
          </p:nvSpPr>
          <p:spPr bwMode="gray">
            <a:xfrm>
              <a:off x="8496301" y="1362075"/>
              <a:ext cx="157163"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7" name="Freeform 24"/>
            <p:cNvSpPr>
              <a:spLocks noEditPoints="1"/>
            </p:cNvSpPr>
            <p:nvPr/>
          </p:nvSpPr>
          <p:spPr bwMode="gray">
            <a:xfrm>
              <a:off x="8685213" y="1362075"/>
              <a:ext cx="247650"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8" name="Freeform 25"/>
            <p:cNvSpPr>
              <a:spLocks noEditPoints="1"/>
            </p:cNvSpPr>
            <p:nvPr/>
          </p:nvSpPr>
          <p:spPr bwMode="gray">
            <a:xfrm>
              <a:off x="7920038" y="1957388"/>
              <a:ext cx="206375" cy="258763"/>
            </a:xfrm>
            <a:custGeom>
              <a:avLst/>
              <a:gdLst>
                <a:gd name="T0" fmla="*/ 9 w 25"/>
                <a:gd name="T1" fmla="*/ 17 h 31"/>
                <a:gd name="T2" fmla="*/ 13 w 25"/>
                <a:gd name="T3" fmla="*/ 26 h 31"/>
                <a:gd name="T4" fmla="*/ 16 w 25"/>
                <a:gd name="T5" fmla="*/ 20 h 31"/>
                <a:gd name="T6" fmla="*/ 25 w 25"/>
                <a:gd name="T7" fmla="*/ 20 h 31"/>
                <a:gd name="T8" fmla="*/ 22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7 w 25"/>
                <a:gd name="T21" fmla="*/ 12 h 31"/>
                <a:gd name="T22" fmla="*/ 13 w 25"/>
                <a:gd name="T23" fmla="*/ 5 h 31"/>
                <a:gd name="T24" fmla="*/ 9 w 25"/>
                <a:gd name="T25" fmla="*/ 12 h 31"/>
                <a:gd name="T26" fmla="*/ 17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4" y="26"/>
                    <a:pt x="22" y="28"/>
                  </a:cubicBezTo>
                  <a:cubicBezTo>
                    <a:pt x="20" y="30"/>
                    <a:pt x="17" y="31"/>
                    <a:pt x="13" y="31"/>
                  </a:cubicBezTo>
                  <a:cubicBezTo>
                    <a:pt x="2" y="31"/>
                    <a:pt x="0" y="24"/>
                    <a:pt x="0" y="15"/>
                  </a:cubicBezTo>
                  <a:cubicBezTo>
                    <a:pt x="0" y="7"/>
                    <a:pt x="2" y="0"/>
                    <a:pt x="13" y="0"/>
                  </a:cubicBezTo>
                  <a:cubicBezTo>
                    <a:pt x="24" y="0"/>
                    <a:pt x="25" y="7"/>
                    <a:pt x="25" y="17"/>
                  </a:cubicBezTo>
                  <a:lnTo>
                    <a:pt x="9" y="17"/>
                  </a:lnTo>
                  <a:close/>
                  <a:moveTo>
                    <a:pt x="17" y="12"/>
                  </a:moveTo>
                  <a:cubicBezTo>
                    <a:pt x="17" y="9"/>
                    <a:pt x="17" y="5"/>
                    <a:pt x="13" y="5"/>
                  </a:cubicBezTo>
                  <a:cubicBezTo>
                    <a:pt x="9" y="5"/>
                    <a:pt x="9" y="10"/>
                    <a:pt x="9" y="12"/>
                  </a:cubicBezTo>
                  <a:lnTo>
                    <a:pt x="17"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29" name="Freeform 26"/>
            <p:cNvSpPr>
              <a:spLocks noEditPoints="1"/>
            </p:cNvSpPr>
            <p:nvPr/>
          </p:nvSpPr>
          <p:spPr bwMode="gray">
            <a:xfrm>
              <a:off x="8553451" y="1957388"/>
              <a:ext cx="206375" cy="258763"/>
            </a:xfrm>
            <a:custGeom>
              <a:avLst/>
              <a:gdLst>
                <a:gd name="T0" fmla="*/ 9 w 25"/>
                <a:gd name="T1" fmla="*/ 17 h 31"/>
                <a:gd name="T2" fmla="*/ 12 w 25"/>
                <a:gd name="T3" fmla="*/ 26 h 31"/>
                <a:gd name="T4" fmla="*/ 16 w 25"/>
                <a:gd name="T5" fmla="*/ 20 h 31"/>
                <a:gd name="T6" fmla="*/ 24 w 25"/>
                <a:gd name="T7" fmla="*/ 20 h 31"/>
                <a:gd name="T8" fmla="*/ 21 w 25"/>
                <a:gd name="T9" fmla="*/ 28 h 31"/>
                <a:gd name="T10" fmla="*/ 12 w 25"/>
                <a:gd name="T11" fmla="*/ 31 h 31"/>
                <a:gd name="T12" fmla="*/ 0 w 25"/>
                <a:gd name="T13" fmla="*/ 15 h 31"/>
                <a:gd name="T14" fmla="*/ 12 w 25"/>
                <a:gd name="T15" fmla="*/ 0 h 31"/>
                <a:gd name="T16" fmla="*/ 25 w 25"/>
                <a:gd name="T17" fmla="*/ 17 h 31"/>
                <a:gd name="T18" fmla="*/ 9 w 25"/>
                <a:gd name="T19" fmla="*/ 17 h 31"/>
                <a:gd name="T20" fmla="*/ 16 w 25"/>
                <a:gd name="T21" fmla="*/ 12 h 31"/>
                <a:gd name="T22" fmla="*/ 12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2" y="26"/>
                  </a:cubicBezTo>
                  <a:cubicBezTo>
                    <a:pt x="15" y="26"/>
                    <a:pt x="16" y="23"/>
                    <a:pt x="16" y="20"/>
                  </a:cubicBezTo>
                  <a:cubicBezTo>
                    <a:pt x="24" y="20"/>
                    <a:pt x="24" y="20"/>
                    <a:pt x="24" y="20"/>
                  </a:cubicBezTo>
                  <a:cubicBezTo>
                    <a:pt x="24" y="24"/>
                    <a:pt x="23" y="26"/>
                    <a:pt x="21" y="28"/>
                  </a:cubicBezTo>
                  <a:cubicBezTo>
                    <a:pt x="19" y="30"/>
                    <a:pt x="16" y="31"/>
                    <a:pt x="12" y="31"/>
                  </a:cubicBezTo>
                  <a:cubicBezTo>
                    <a:pt x="2" y="31"/>
                    <a:pt x="0" y="24"/>
                    <a:pt x="0" y="15"/>
                  </a:cubicBezTo>
                  <a:cubicBezTo>
                    <a:pt x="0" y="7"/>
                    <a:pt x="1" y="0"/>
                    <a:pt x="12" y="0"/>
                  </a:cubicBezTo>
                  <a:cubicBezTo>
                    <a:pt x="24" y="0"/>
                    <a:pt x="25" y="7"/>
                    <a:pt x="25" y="17"/>
                  </a:cubicBezTo>
                  <a:lnTo>
                    <a:pt x="9" y="17"/>
                  </a:lnTo>
                  <a:close/>
                  <a:moveTo>
                    <a:pt x="16" y="12"/>
                  </a:moveTo>
                  <a:cubicBezTo>
                    <a:pt x="16" y="9"/>
                    <a:pt x="16" y="5"/>
                    <a:pt x="12"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 name="Freeform 27"/>
            <p:cNvSpPr>
              <a:spLocks/>
            </p:cNvSpPr>
            <p:nvPr/>
          </p:nvSpPr>
          <p:spPr bwMode="gray">
            <a:xfrm>
              <a:off x="3263901" y="1855788"/>
              <a:ext cx="198438" cy="352425"/>
            </a:xfrm>
            <a:custGeom>
              <a:avLst/>
              <a:gdLst>
                <a:gd name="T0" fmla="*/ 0 w 125"/>
                <a:gd name="T1" fmla="*/ 222 h 222"/>
                <a:gd name="T2" fmla="*/ 0 w 125"/>
                <a:gd name="T3" fmla="*/ 0 h 222"/>
                <a:gd name="T4" fmla="*/ 125 w 125"/>
                <a:gd name="T5" fmla="*/ 0 h 222"/>
                <a:gd name="T6" fmla="*/ 125 w 125"/>
                <a:gd name="T7" fmla="*/ 32 h 222"/>
                <a:gd name="T8" fmla="*/ 47 w 125"/>
                <a:gd name="T9" fmla="*/ 32 h 222"/>
                <a:gd name="T10" fmla="*/ 47 w 125"/>
                <a:gd name="T11" fmla="*/ 90 h 222"/>
                <a:gd name="T12" fmla="*/ 114 w 125"/>
                <a:gd name="T13" fmla="*/ 90 h 222"/>
                <a:gd name="T14" fmla="*/ 114 w 125"/>
                <a:gd name="T15" fmla="*/ 122 h 222"/>
                <a:gd name="T16" fmla="*/ 47 w 125"/>
                <a:gd name="T17" fmla="*/ 122 h 222"/>
                <a:gd name="T18" fmla="*/ 47 w 125"/>
                <a:gd name="T19" fmla="*/ 190 h 222"/>
                <a:gd name="T20" fmla="*/ 125 w 125"/>
                <a:gd name="T21" fmla="*/ 190 h 222"/>
                <a:gd name="T22" fmla="*/ 125 w 125"/>
                <a:gd name="T23" fmla="*/ 222 h 222"/>
                <a:gd name="T24" fmla="*/ 0 w 125"/>
                <a:gd name="T25"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2">
                  <a:moveTo>
                    <a:pt x="0" y="222"/>
                  </a:moveTo>
                  <a:lnTo>
                    <a:pt x="0" y="0"/>
                  </a:lnTo>
                  <a:lnTo>
                    <a:pt x="125" y="0"/>
                  </a:lnTo>
                  <a:lnTo>
                    <a:pt x="125" y="32"/>
                  </a:lnTo>
                  <a:lnTo>
                    <a:pt x="47" y="32"/>
                  </a:lnTo>
                  <a:lnTo>
                    <a:pt x="47" y="90"/>
                  </a:lnTo>
                  <a:lnTo>
                    <a:pt x="114" y="90"/>
                  </a:lnTo>
                  <a:lnTo>
                    <a:pt x="114" y="122"/>
                  </a:lnTo>
                  <a:lnTo>
                    <a:pt x="47" y="122"/>
                  </a:lnTo>
                  <a:lnTo>
                    <a:pt x="47" y="190"/>
                  </a:lnTo>
                  <a:lnTo>
                    <a:pt x="125" y="190"/>
                  </a:lnTo>
                  <a:lnTo>
                    <a:pt x="125"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1" name="Freeform 28"/>
            <p:cNvSpPr>
              <a:spLocks/>
            </p:cNvSpPr>
            <p:nvPr/>
          </p:nvSpPr>
          <p:spPr bwMode="gray">
            <a:xfrm>
              <a:off x="3503613" y="1957388"/>
              <a:ext cx="188913"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10" y="2"/>
                    <a:pt x="11"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5"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2" name="Freeform 29"/>
            <p:cNvSpPr>
              <a:spLocks noEditPoints="1"/>
            </p:cNvSpPr>
            <p:nvPr/>
          </p:nvSpPr>
          <p:spPr bwMode="gray">
            <a:xfrm>
              <a:off x="3741738" y="1957388"/>
              <a:ext cx="196850"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2 w 24"/>
                <a:gd name="T13" fmla="*/ 37 h 42"/>
                <a:gd name="T14" fmla="*/ 16 w 24"/>
                <a:gd name="T15" fmla="*/ 32 h 42"/>
                <a:gd name="T16" fmla="*/ 16 w 24"/>
                <a:gd name="T17" fmla="*/ 27 h 42"/>
                <a:gd name="T18" fmla="*/ 15 w 24"/>
                <a:gd name="T19" fmla="*/ 27 h 42"/>
                <a:gd name="T20" fmla="*/ 9 w 24"/>
                <a:gd name="T21" fmla="*/ 30 h 42"/>
                <a:gd name="T22" fmla="*/ 0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6" y="42"/>
                    <a:pt x="1" y="40"/>
                    <a:pt x="1" y="33"/>
                  </a:cubicBezTo>
                  <a:cubicBezTo>
                    <a:pt x="9" y="33"/>
                    <a:pt x="9" y="33"/>
                    <a:pt x="9" y="33"/>
                  </a:cubicBezTo>
                  <a:cubicBezTo>
                    <a:pt x="9" y="34"/>
                    <a:pt x="9" y="35"/>
                    <a:pt x="10" y="36"/>
                  </a:cubicBezTo>
                  <a:cubicBezTo>
                    <a:pt x="10" y="37"/>
                    <a:pt x="11" y="37"/>
                    <a:pt x="12" y="37"/>
                  </a:cubicBezTo>
                  <a:cubicBezTo>
                    <a:pt x="15" y="37"/>
                    <a:pt x="16" y="35"/>
                    <a:pt x="16" y="32"/>
                  </a:cubicBezTo>
                  <a:cubicBezTo>
                    <a:pt x="16" y="27"/>
                    <a:pt x="16" y="27"/>
                    <a:pt x="16" y="27"/>
                  </a:cubicBezTo>
                  <a:cubicBezTo>
                    <a:pt x="15" y="27"/>
                    <a:pt x="15" y="27"/>
                    <a:pt x="15" y="27"/>
                  </a:cubicBezTo>
                  <a:cubicBezTo>
                    <a:pt x="14" y="29"/>
                    <a:pt x="12" y="30"/>
                    <a:pt x="9" y="30"/>
                  </a:cubicBezTo>
                  <a:cubicBezTo>
                    <a:pt x="0" y="30"/>
                    <a:pt x="0" y="22"/>
                    <a:pt x="0" y="15"/>
                  </a:cubicBezTo>
                  <a:cubicBezTo>
                    <a:pt x="0" y="8"/>
                    <a:pt x="0"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3" name="Rectangle 30"/>
            <p:cNvSpPr>
              <a:spLocks noChangeArrowheads="1"/>
            </p:cNvSpPr>
            <p:nvPr/>
          </p:nvSpPr>
          <p:spPr bwMode="gray">
            <a:xfrm>
              <a:off x="3997326" y="1965325"/>
              <a:ext cx="73025" cy="2428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4" name="Freeform 31"/>
            <p:cNvSpPr>
              <a:spLocks/>
            </p:cNvSpPr>
            <p:nvPr/>
          </p:nvSpPr>
          <p:spPr bwMode="gray">
            <a:xfrm>
              <a:off x="4127501" y="1957388"/>
              <a:ext cx="190500"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9" y="2"/>
                    <a:pt x="10"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4"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5" name="Freeform 32"/>
            <p:cNvSpPr>
              <a:spLocks noEditPoints="1"/>
            </p:cNvSpPr>
            <p:nvPr/>
          </p:nvSpPr>
          <p:spPr bwMode="gray">
            <a:xfrm>
              <a:off x="4359276"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3" y="26"/>
                    <a:pt x="21" y="28"/>
                  </a:cubicBezTo>
                  <a:cubicBezTo>
                    <a:pt x="19" y="30"/>
                    <a:pt x="17"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6" name="Freeform 33"/>
            <p:cNvSpPr>
              <a:spLocks noEditPoints="1"/>
            </p:cNvSpPr>
            <p:nvPr/>
          </p:nvSpPr>
          <p:spPr bwMode="gray">
            <a:xfrm>
              <a:off x="4597401"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8" name="Freeform 34"/>
            <p:cNvSpPr>
              <a:spLocks/>
            </p:cNvSpPr>
            <p:nvPr/>
          </p:nvSpPr>
          <p:spPr bwMode="gray">
            <a:xfrm>
              <a:off x="4843463" y="1957388"/>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79" name="Freeform 35"/>
            <p:cNvSpPr>
              <a:spLocks noEditPoints="1"/>
            </p:cNvSpPr>
            <p:nvPr/>
          </p:nvSpPr>
          <p:spPr bwMode="gray">
            <a:xfrm>
              <a:off x="4992688"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1" y="0"/>
                    <a:pt x="13" y="0"/>
                  </a:cubicBezTo>
                  <a:cubicBezTo>
                    <a:pt x="24" y="0"/>
                    <a:pt x="25" y="7"/>
                    <a:pt x="25" y="17"/>
                  </a:cubicBezTo>
                  <a:lnTo>
                    <a:pt x="9" y="17"/>
                  </a:lnTo>
                  <a:close/>
                  <a:moveTo>
                    <a:pt x="16" y="12"/>
                  </a:moveTo>
                  <a:cubicBezTo>
                    <a:pt x="16" y="9"/>
                    <a:pt x="16"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0" name="Freeform 36"/>
            <p:cNvSpPr>
              <a:spLocks noEditPoints="1"/>
            </p:cNvSpPr>
            <p:nvPr/>
          </p:nvSpPr>
          <p:spPr bwMode="gray">
            <a:xfrm>
              <a:off x="5230813" y="1855788"/>
              <a:ext cx="196850" cy="360363"/>
            </a:xfrm>
            <a:custGeom>
              <a:avLst/>
              <a:gdLst>
                <a:gd name="T0" fmla="*/ 16 w 24"/>
                <a:gd name="T1" fmla="*/ 42 h 43"/>
                <a:gd name="T2" fmla="*/ 16 w 24"/>
                <a:gd name="T3" fmla="*/ 39 h 43"/>
                <a:gd name="T4" fmla="*/ 16 w 24"/>
                <a:gd name="T5" fmla="*/ 39 h 43"/>
                <a:gd name="T6" fmla="*/ 9 w 24"/>
                <a:gd name="T7" fmla="*/ 43 h 43"/>
                <a:gd name="T8" fmla="*/ 0 w 24"/>
                <a:gd name="T9" fmla="*/ 27 h 43"/>
                <a:gd name="T10" fmla="*/ 9 w 24"/>
                <a:gd name="T11" fmla="*/ 12 h 43"/>
                <a:gd name="T12" fmla="*/ 15 w 24"/>
                <a:gd name="T13" fmla="*/ 15 h 43"/>
                <a:gd name="T14" fmla="*/ 15 w 24"/>
                <a:gd name="T15" fmla="*/ 15 h 43"/>
                <a:gd name="T16" fmla="*/ 15 w 24"/>
                <a:gd name="T17" fmla="*/ 0 h 43"/>
                <a:gd name="T18" fmla="*/ 24 w 24"/>
                <a:gd name="T19" fmla="*/ 0 h 43"/>
                <a:gd name="T20" fmla="*/ 24 w 24"/>
                <a:gd name="T21" fmla="*/ 42 h 43"/>
                <a:gd name="T22" fmla="*/ 16 w 24"/>
                <a:gd name="T23" fmla="*/ 42 h 43"/>
                <a:gd name="T24" fmla="*/ 15 w 24"/>
                <a:gd name="T25" fmla="*/ 27 h 43"/>
                <a:gd name="T26" fmla="*/ 12 w 24"/>
                <a:gd name="T27" fmla="*/ 17 h 43"/>
                <a:gd name="T28" fmla="*/ 9 w 24"/>
                <a:gd name="T29" fmla="*/ 27 h 43"/>
                <a:gd name="T30" fmla="*/ 12 w 24"/>
                <a:gd name="T31" fmla="*/ 38 h 43"/>
                <a:gd name="T32" fmla="*/ 15 w 24"/>
                <a:gd name="T33"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6" y="42"/>
                  </a:moveTo>
                  <a:cubicBezTo>
                    <a:pt x="16" y="39"/>
                    <a:pt x="16" y="39"/>
                    <a:pt x="16" y="39"/>
                  </a:cubicBezTo>
                  <a:cubicBezTo>
                    <a:pt x="16" y="39"/>
                    <a:pt x="16" y="39"/>
                    <a:pt x="16" y="39"/>
                  </a:cubicBezTo>
                  <a:cubicBezTo>
                    <a:pt x="14" y="42"/>
                    <a:pt x="12" y="43"/>
                    <a:pt x="9" y="43"/>
                  </a:cubicBezTo>
                  <a:cubicBezTo>
                    <a:pt x="0" y="43"/>
                    <a:pt x="0" y="33"/>
                    <a:pt x="0" y="27"/>
                  </a:cubicBezTo>
                  <a:cubicBezTo>
                    <a:pt x="0" y="21"/>
                    <a:pt x="0" y="12"/>
                    <a:pt x="9" y="12"/>
                  </a:cubicBezTo>
                  <a:cubicBezTo>
                    <a:pt x="12" y="12"/>
                    <a:pt x="14" y="13"/>
                    <a:pt x="15" y="15"/>
                  </a:cubicBezTo>
                  <a:cubicBezTo>
                    <a:pt x="15" y="15"/>
                    <a:pt x="15" y="15"/>
                    <a:pt x="15" y="15"/>
                  </a:cubicBezTo>
                  <a:cubicBezTo>
                    <a:pt x="15" y="0"/>
                    <a:pt x="15" y="0"/>
                    <a:pt x="15" y="0"/>
                  </a:cubicBezTo>
                  <a:cubicBezTo>
                    <a:pt x="24" y="0"/>
                    <a:pt x="24" y="0"/>
                    <a:pt x="24" y="0"/>
                  </a:cubicBezTo>
                  <a:cubicBezTo>
                    <a:pt x="24" y="42"/>
                    <a:pt x="24" y="42"/>
                    <a:pt x="24" y="42"/>
                  </a:cubicBezTo>
                  <a:lnTo>
                    <a:pt x="16" y="42"/>
                  </a:lnTo>
                  <a:close/>
                  <a:moveTo>
                    <a:pt x="15" y="27"/>
                  </a:moveTo>
                  <a:cubicBezTo>
                    <a:pt x="15" y="21"/>
                    <a:pt x="16" y="17"/>
                    <a:pt x="12" y="17"/>
                  </a:cubicBezTo>
                  <a:cubicBezTo>
                    <a:pt x="8" y="17"/>
                    <a:pt x="9" y="21"/>
                    <a:pt x="9" y="27"/>
                  </a:cubicBezTo>
                  <a:cubicBezTo>
                    <a:pt x="9" y="35"/>
                    <a:pt x="9" y="38"/>
                    <a:pt x="12" y="38"/>
                  </a:cubicBezTo>
                  <a:cubicBezTo>
                    <a:pt x="15" y="38"/>
                    <a:pt x="15" y="35"/>
                    <a:pt x="15" y="2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1" name="Freeform 37"/>
            <p:cNvSpPr>
              <a:spLocks/>
            </p:cNvSpPr>
            <p:nvPr/>
          </p:nvSpPr>
          <p:spPr bwMode="gray">
            <a:xfrm>
              <a:off x="5584826" y="1889125"/>
              <a:ext cx="131763" cy="327025"/>
            </a:xfrm>
            <a:custGeom>
              <a:avLst/>
              <a:gdLst>
                <a:gd name="T0" fmla="*/ 0 w 16"/>
                <a:gd name="T1" fmla="*/ 9 h 39"/>
                <a:gd name="T2" fmla="*/ 4 w 16"/>
                <a:gd name="T3" fmla="*/ 9 h 39"/>
                <a:gd name="T4" fmla="*/ 4 w 16"/>
                <a:gd name="T5" fmla="*/ 4 h 39"/>
                <a:gd name="T6" fmla="*/ 12 w 16"/>
                <a:gd name="T7" fmla="*/ 0 h 39"/>
                <a:gd name="T8" fmla="*/ 12 w 16"/>
                <a:gd name="T9" fmla="*/ 9 h 39"/>
                <a:gd name="T10" fmla="*/ 16 w 16"/>
                <a:gd name="T11" fmla="*/ 9 h 39"/>
                <a:gd name="T12" fmla="*/ 16 w 16"/>
                <a:gd name="T13" fmla="*/ 14 h 39"/>
                <a:gd name="T14" fmla="*/ 12 w 16"/>
                <a:gd name="T15" fmla="*/ 14 h 39"/>
                <a:gd name="T16" fmla="*/ 12 w 16"/>
                <a:gd name="T17" fmla="*/ 30 h 39"/>
                <a:gd name="T18" fmla="*/ 15 w 16"/>
                <a:gd name="T19" fmla="*/ 33 h 39"/>
                <a:gd name="T20" fmla="*/ 16 w 16"/>
                <a:gd name="T21" fmla="*/ 33 h 39"/>
                <a:gd name="T22" fmla="*/ 16 w 16"/>
                <a:gd name="T23" fmla="*/ 38 h 39"/>
                <a:gd name="T24" fmla="*/ 12 w 16"/>
                <a:gd name="T25" fmla="*/ 39 h 39"/>
                <a:gd name="T26" fmla="*/ 4 w 16"/>
                <a:gd name="T27" fmla="*/ 32 h 39"/>
                <a:gd name="T28" fmla="*/ 4 w 16"/>
                <a:gd name="T29" fmla="*/ 14 h 39"/>
                <a:gd name="T30" fmla="*/ 0 w 16"/>
                <a:gd name="T31" fmla="*/ 14 h 39"/>
                <a:gd name="T32" fmla="*/ 0 w 16"/>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9">
                  <a:moveTo>
                    <a:pt x="0" y="9"/>
                  </a:moveTo>
                  <a:cubicBezTo>
                    <a:pt x="4" y="9"/>
                    <a:pt x="4" y="9"/>
                    <a:pt x="4" y="9"/>
                  </a:cubicBezTo>
                  <a:cubicBezTo>
                    <a:pt x="4" y="4"/>
                    <a:pt x="4" y="4"/>
                    <a:pt x="4" y="4"/>
                  </a:cubicBezTo>
                  <a:cubicBezTo>
                    <a:pt x="12" y="0"/>
                    <a:pt x="12" y="0"/>
                    <a:pt x="12" y="0"/>
                  </a:cubicBezTo>
                  <a:cubicBezTo>
                    <a:pt x="12" y="9"/>
                    <a:pt x="12" y="9"/>
                    <a:pt x="12" y="9"/>
                  </a:cubicBezTo>
                  <a:cubicBezTo>
                    <a:pt x="16" y="9"/>
                    <a:pt x="16" y="9"/>
                    <a:pt x="16" y="9"/>
                  </a:cubicBezTo>
                  <a:cubicBezTo>
                    <a:pt x="16" y="14"/>
                    <a:pt x="16" y="14"/>
                    <a:pt x="16"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4"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2" name="Freeform 38"/>
            <p:cNvSpPr>
              <a:spLocks noEditPoints="1"/>
            </p:cNvSpPr>
            <p:nvPr/>
          </p:nvSpPr>
          <p:spPr bwMode="gray">
            <a:xfrm>
              <a:off x="5740401" y="1957388"/>
              <a:ext cx="206375" cy="258763"/>
            </a:xfrm>
            <a:custGeom>
              <a:avLst/>
              <a:gdLst>
                <a:gd name="T0" fmla="*/ 0 w 25"/>
                <a:gd name="T1" fmla="*/ 15 h 31"/>
                <a:gd name="T2" fmla="*/ 13 w 25"/>
                <a:gd name="T3" fmla="*/ 0 h 31"/>
                <a:gd name="T4" fmla="*/ 25 w 25"/>
                <a:gd name="T5" fmla="*/ 15 h 31"/>
                <a:gd name="T6" fmla="*/ 13 w 25"/>
                <a:gd name="T7" fmla="*/ 31 h 31"/>
                <a:gd name="T8" fmla="*/ 0 w 25"/>
                <a:gd name="T9" fmla="*/ 15 h 31"/>
                <a:gd name="T10" fmla="*/ 16 w 25"/>
                <a:gd name="T11" fmla="*/ 15 h 31"/>
                <a:gd name="T12" fmla="*/ 13 w 25"/>
                <a:gd name="T13" fmla="*/ 5 h 31"/>
                <a:gd name="T14" fmla="*/ 9 w 25"/>
                <a:gd name="T15" fmla="*/ 15 h 31"/>
                <a:gd name="T16" fmla="*/ 13 w 25"/>
                <a:gd name="T17" fmla="*/ 26 h 31"/>
                <a:gd name="T18" fmla="*/ 16 w 25"/>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1">
                  <a:moveTo>
                    <a:pt x="0" y="15"/>
                  </a:moveTo>
                  <a:cubicBezTo>
                    <a:pt x="0" y="7"/>
                    <a:pt x="1" y="0"/>
                    <a:pt x="13" y="0"/>
                  </a:cubicBezTo>
                  <a:cubicBezTo>
                    <a:pt x="24" y="0"/>
                    <a:pt x="25" y="7"/>
                    <a:pt x="25" y="15"/>
                  </a:cubicBezTo>
                  <a:cubicBezTo>
                    <a:pt x="25" y="24"/>
                    <a:pt x="23" y="31"/>
                    <a:pt x="13" y="31"/>
                  </a:cubicBezTo>
                  <a:cubicBezTo>
                    <a:pt x="2" y="31"/>
                    <a:pt x="0" y="24"/>
                    <a:pt x="0" y="15"/>
                  </a:cubicBezTo>
                  <a:close/>
                  <a:moveTo>
                    <a:pt x="16" y="15"/>
                  </a:moveTo>
                  <a:cubicBezTo>
                    <a:pt x="16" y="8"/>
                    <a:pt x="16" y="5"/>
                    <a:pt x="13" y="5"/>
                  </a:cubicBezTo>
                  <a:cubicBezTo>
                    <a:pt x="9" y="5"/>
                    <a:pt x="9" y="8"/>
                    <a:pt x="9" y="15"/>
                  </a:cubicBezTo>
                  <a:cubicBezTo>
                    <a:pt x="9" y="24"/>
                    <a:pt x="9" y="26"/>
                    <a:pt x="13" y="26"/>
                  </a:cubicBezTo>
                  <a:cubicBezTo>
                    <a:pt x="16"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3" name="Freeform 39"/>
            <p:cNvSpPr>
              <a:spLocks/>
            </p:cNvSpPr>
            <p:nvPr/>
          </p:nvSpPr>
          <p:spPr bwMode="gray">
            <a:xfrm>
              <a:off x="6069013" y="1855788"/>
              <a:ext cx="436563" cy="352425"/>
            </a:xfrm>
            <a:custGeom>
              <a:avLst/>
              <a:gdLst>
                <a:gd name="T0" fmla="*/ 0 w 275"/>
                <a:gd name="T1" fmla="*/ 0 h 222"/>
                <a:gd name="T2" fmla="*/ 52 w 275"/>
                <a:gd name="T3" fmla="*/ 0 h 222"/>
                <a:gd name="T4" fmla="*/ 78 w 275"/>
                <a:gd name="T5" fmla="*/ 159 h 222"/>
                <a:gd name="T6" fmla="*/ 78 w 275"/>
                <a:gd name="T7" fmla="*/ 159 h 222"/>
                <a:gd name="T8" fmla="*/ 114 w 275"/>
                <a:gd name="T9" fmla="*/ 0 h 222"/>
                <a:gd name="T10" fmla="*/ 171 w 275"/>
                <a:gd name="T11" fmla="*/ 0 h 222"/>
                <a:gd name="T12" fmla="*/ 203 w 275"/>
                <a:gd name="T13" fmla="*/ 159 h 222"/>
                <a:gd name="T14" fmla="*/ 203 w 275"/>
                <a:gd name="T15" fmla="*/ 159 h 222"/>
                <a:gd name="T16" fmla="*/ 234 w 275"/>
                <a:gd name="T17" fmla="*/ 0 h 222"/>
                <a:gd name="T18" fmla="*/ 275 w 275"/>
                <a:gd name="T19" fmla="*/ 0 h 222"/>
                <a:gd name="T20" fmla="*/ 228 w 275"/>
                <a:gd name="T21" fmla="*/ 222 h 222"/>
                <a:gd name="T22" fmla="*/ 177 w 275"/>
                <a:gd name="T23" fmla="*/ 222 h 222"/>
                <a:gd name="T24" fmla="*/ 140 w 275"/>
                <a:gd name="T25" fmla="*/ 58 h 222"/>
                <a:gd name="T26" fmla="*/ 140 w 275"/>
                <a:gd name="T27" fmla="*/ 58 h 222"/>
                <a:gd name="T28" fmla="*/ 104 w 275"/>
                <a:gd name="T29" fmla="*/ 222 h 222"/>
                <a:gd name="T30" fmla="*/ 52 w 275"/>
                <a:gd name="T31" fmla="*/ 222 h 222"/>
                <a:gd name="T32" fmla="*/ 0 w 275"/>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222">
                  <a:moveTo>
                    <a:pt x="0" y="0"/>
                  </a:moveTo>
                  <a:lnTo>
                    <a:pt x="52" y="0"/>
                  </a:lnTo>
                  <a:lnTo>
                    <a:pt x="78" y="159"/>
                  </a:lnTo>
                  <a:lnTo>
                    <a:pt x="78" y="159"/>
                  </a:lnTo>
                  <a:lnTo>
                    <a:pt x="114" y="0"/>
                  </a:lnTo>
                  <a:lnTo>
                    <a:pt x="171" y="0"/>
                  </a:lnTo>
                  <a:lnTo>
                    <a:pt x="203" y="159"/>
                  </a:lnTo>
                  <a:lnTo>
                    <a:pt x="203" y="159"/>
                  </a:lnTo>
                  <a:lnTo>
                    <a:pt x="234" y="0"/>
                  </a:lnTo>
                  <a:lnTo>
                    <a:pt x="275" y="0"/>
                  </a:lnTo>
                  <a:lnTo>
                    <a:pt x="228" y="222"/>
                  </a:lnTo>
                  <a:lnTo>
                    <a:pt x="177" y="222"/>
                  </a:lnTo>
                  <a:lnTo>
                    <a:pt x="140" y="58"/>
                  </a:lnTo>
                  <a:lnTo>
                    <a:pt x="140" y="58"/>
                  </a:lnTo>
                  <a:lnTo>
                    <a:pt x="104" y="222"/>
                  </a:lnTo>
                  <a:lnTo>
                    <a:pt x="52" y="22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4" name="Freeform 40"/>
            <p:cNvSpPr>
              <a:spLocks noEditPoints="1"/>
            </p:cNvSpPr>
            <p:nvPr/>
          </p:nvSpPr>
          <p:spPr bwMode="gray">
            <a:xfrm>
              <a:off x="6513513" y="1957388"/>
              <a:ext cx="198438"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5" y="5"/>
                    <a:pt x="12" y="5"/>
                  </a:cubicBezTo>
                  <a:cubicBezTo>
                    <a:pt x="8"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5" name="Freeform 41"/>
            <p:cNvSpPr>
              <a:spLocks/>
            </p:cNvSpPr>
            <p:nvPr/>
          </p:nvSpPr>
          <p:spPr bwMode="gray">
            <a:xfrm>
              <a:off x="6761163" y="1957388"/>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6" name="Freeform 42"/>
            <p:cNvSpPr>
              <a:spLocks/>
            </p:cNvSpPr>
            <p:nvPr/>
          </p:nvSpPr>
          <p:spPr bwMode="gray">
            <a:xfrm>
              <a:off x="6924676" y="1855788"/>
              <a:ext cx="206375" cy="352425"/>
            </a:xfrm>
            <a:custGeom>
              <a:avLst/>
              <a:gdLst>
                <a:gd name="T0" fmla="*/ 0 w 130"/>
                <a:gd name="T1" fmla="*/ 222 h 222"/>
                <a:gd name="T2" fmla="*/ 0 w 130"/>
                <a:gd name="T3" fmla="*/ 0 h 222"/>
                <a:gd name="T4" fmla="*/ 42 w 130"/>
                <a:gd name="T5" fmla="*/ 0 h 222"/>
                <a:gd name="T6" fmla="*/ 42 w 130"/>
                <a:gd name="T7" fmla="*/ 132 h 222"/>
                <a:gd name="T8" fmla="*/ 42 w 130"/>
                <a:gd name="T9" fmla="*/ 132 h 222"/>
                <a:gd name="T10" fmla="*/ 83 w 130"/>
                <a:gd name="T11" fmla="*/ 69 h 222"/>
                <a:gd name="T12" fmla="*/ 125 w 130"/>
                <a:gd name="T13" fmla="*/ 69 h 222"/>
                <a:gd name="T14" fmla="*/ 83 w 130"/>
                <a:gd name="T15" fmla="*/ 137 h 222"/>
                <a:gd name="T16" fmla="*/ 130 w 130"/>
                <a:gd name="T17" fmla="*/ 222 h 222"/>
                <a:gd name="T18" fmla="*/ 83 w 130"/>
                <a:gd name="T19" fmla="*/ 222 h 222"/>
                <a:gd name="T20" fmla="*/ 42 w 130"/>
                <a:gd name="T21" fmla="*/ 137 h 222"/>
                <a:gd name="T22" fmla="*/ 42 w 130"/>
                <a:gd name="T23" fmla="*/ 137 h 222"/>
                <a:gd name="T24" fmla="*/ 42 w 130"/>
                <a:gd name="T25" fmla="*/ 222 h 222"/>
                <a:gd name="T26" fmla="*/ 0 w 130"/>
                <a:gd name="T27"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22">
                  <a:moveTo>
                    <a:pt x="0" y="222"/>
                  </a:moveTo>
                  <a:lnTo>
                    <a:pt x="0" y="0"/>
                  </a:lnTo>
                  <a:lnTo>
                    <a:pt x="42" y="0"/>
                  </a:lnTo>
                  <a:lnTo>
                    <a:pt x="42" y="132"/>
                  </a:lnTo>
                  <a:lnTo>
                    <a:pt x="42" y="132"/>
                  </a:lnTo>
                  <a:lnTo>
                    <a:pt x="83" y="69"/>
                  </a:lnTo>
                  <a:lnTo>
                    <a:pt x="125" y="69"/>
                  </a:lnTo>
                  <a:lnTo>
                    <a:pt x="83" y="137"/>
                  </a:lnTo>
                  <a:lnTo>
                    <a:pt x="130" y="222"/>
                  </a:lnTo>
                  <a:lnTo>
                    <a:pt x="83" y="222"/>
                  </a:lnTo>
                  <a:lnTo>
                    <a:pt x="42" y="137"/>
                  </a:lnTo>
                  <a:lnTo>
                    <a:pt x="42" y="137"/>
                  </a:lnTo>
                  <a:lnTo>
                    <a:pt x="42"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7" name="Freeform 43"/>
            <p:cNvSpPr>
              <a:spLocks/>
            </p:cNvSpPr>
            <p:nvPr/>
          </p:nvSpPr>
          <p:spPr bwMode="gray">
            <a:xfrm>
              <a:off x="7229476" y="1855788"/>
              <a:ext cx="238125" cy="352425"/>
            </a:xfrm>
            <a:custGeom>
              <a:avLst/>
              <a:gdLst>
                <a:gd name="T0" fmla="*/ 150 w 150"/>
                <a:gd name="T1" fmla="*/ 0 h 222"/>
                <a:gd name="T2" fmla="*/ 150 w 150"/>
                <a:gd name="T3" fmla="*/ 37 h 222"/>
                <a:gd name="T4" fmla="*/ 99 w 150"/>
                <a:gd name="T5" fmla="*/ 37 h 222"/>
                <a:gd name="T6" fmla="*/ 99 w 150"/>
                <a:gd name="T7" fmla="*/ 222 h 222"/>
                <a:gd name="T8" fmla="*/ 52 w 150"/>
                <a:gd name="T9" fmla="*/ 222 h 222"/>
                <a:gd name="T10" fmla="*/ 52 w 150"/>
                <a:gd name="T11" fmla="*/ 37 h 222"/>
                <a:gd name="T12" fmla="*/ 0 w 150"/>
                <a:gd name="T13" fmla="*/ 37 h 222"/>
                <a:gd name="T14" fmla="*/ 0 w 150"/>
                <a:gd name="T15" fmla="*/ 0 h 222"/>
                <a:gd name="T16" fmla="*/ 150 w 150"/>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22">
                  <a:moveTo>
                    <a:pt x="150" y="0"/>
                  </a:moveTo>
                  <a:lnTo>
                    <a:pt x="150" y="37"/>
                  </a:lnTo>
                  <a:lnTo>
                    <a:pt x="99" y="37"/>
                  </a:lnTo>
                  <a:lnTo>
                    <a:pt x="99" y="222"/>
                  </a:lnTo>
                  <a:lnTo>
                    <a:pt x="52" y="222"/>
                  </a:lnTo>
                  <a:lnTo>
                    <a:pt x="52" y="37"/>
                  </a:lnTo>
                  <a:lnTo>
                    <a:pt x="0" y="37"/>
                  </a:lnTo>
                  <a:lnTo>
                    <a:pt x="0" y="0"/>
                  </a:lnTo>
                  <a:lnTo>
                    <a:pt x="15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8" name="Freeform 44"/>
            <p:cNvSpPr>
              <a:spLocks noEditPoints="1"/>
            </p:cNvSpPr>
            <p:nvPr/>
          </p:nvSpPr>
          <p:spPr bwMode="gray">
            <a:xfrm>
              <a:off x="7443788" y="1957388"/>
              <a:ext cx="196850"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6" y="5"/>
                    <a:pt x="12" y="5"/>
                  </a:cubicBezTo>
                  <a:cubicBezTo>
                    <a:pt x="9"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89" name="Freeform 45"/>
            <p:cNvSpPr>
              <a:spLocks noEditPoints="1"/>
            </p:cNvSpPr>
            <p:nvPr/>
          </p:nvSpPr>
          <p:spPr bwMode="gray">
            <a:xfrm>
              <a:off x="7681913" y="1957388"/>
              <a:ext cx="198438"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3 w 24"/>
                <a:gd name="T13" fmla="*/ 37 h 42"/>
                <a:gd name="T14" fmla="*/ 16 w 24"/>
                <a:gd name="T15" fmla="*/ 32 h 42"/>
                <a:gd name="T16" fmla="*/ 16 w 24"/>
                <a:gd name="T17" fmla="*/ 27 h 42"/>
                <a:gd name="T18" fmla="*/ 16 w 24"/>
                <a:gd name="T19" fmla="*/ 27 h 42"/>
                <a:gd name="T20" fmla="*/ 9 w 24"/>
                <a:gd name="T21" fmla="*/ 30 h 42"/>
                <a:gd name="T22" fmla="*/ 1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7" y="42"/>
                    <a:pt x="1" y="40"/>
                    <a:pt x="1" y="33"/>
                  </a:cubicBezTo>
                  <a:cubicBezTo>
                    <a:pt x="9" y="33"/>
                    <a:pt x="9" y="33"/>
                    <a:pt x="9" y="33"/>
                  </a:cubicBezTo>
                  <a:cubicBezTo>
                    <a:pt x="9" y="34"/>
                    <a:pt x="9" y="35"/>
                    <a:pt x="10" y="36"/>
                  </a:cubicBezTo>
                  <a:cubicBezTo>
                    <a:pt x="10" y="37"/>
                    <a:pt x="11" y="37"/>
                    <a:pt x="13" y="37"/>
                  </a:cubicBezTo>
                  <a:cubicBezTo>
                    <a:pt x="15" y="37"/>
                    <a:pt x="16" y="35"/>
                    <a:pt x="16" y="32"/>
                  </a:cubicBezTo>
                  <a:cubicBezTo>
                    <a:pt x="16" y="27"/>
                    <a:pt x="16" y="27"/>
                    <a:pt x="16" y="27"/>
                  </a:cubicBezTo>
                  <a:cubicBezTo>
                    <a:pt x="16" y="27"/>
                    <a:pt x="16" y="27"/>
                    <a:pt x="16" y="27"/>
                  </a:cubicBezTo>
                  <a:cubicBezTo>
                    <a:pt x="14" y="29"/>
                    <a:pt x="12" y="30"/>
                    <a:pt x="9" y="30"/>
                  </a:cubicBezTo>
                  <a:cubicBezTo>
                    <a:pt x="0" y="30"/>
                    <a:pt x="1" y="22"/>
                    <a:pt x="1" y="15"/>
                  </a:cubicBezTo>
                  <a:cubicBezTo>
                    <a:pt x="1" y="8"/>
                    <a:pt x="1"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90" name="Freeform 46"/>
            <p:cNvSpPr>
              <a:spLocks/>
            </p:cNvSpPr>
            <p:nvPr/>
          </p:nvSpPr>
          <p:spPr bwMode="gray">
            <a:xfrm>
              <a:off x="8142288" y="1889125"/>
              <a:ext cx="139700" cy="327025"/>
            </a:xfrm>
            <a:custGeom>
              <a:avLst/>
              <a:gdLst>
                <a:gd name="T0" fmla="*/ 0 w 17"/>
                <a:gd name="T1" fmla="*/ 9 h 39"/>
                <a:gd name="T2" fmla="*/ 4 w 17"/>
                <a:gd name="T3" fmla="*/ 9 h 39"/>
                <a:gd name="T4" fmla="*/ 4 w 17"/>
                <a:gd name="T5" fmla="*/ 4 h 39"/>
                <a:gd name="T6" fmla="*/ 12 w 17"/>
                <a:gd name="T7" fmla="*/ 0 h 39"/>
                <a:gd name="T8" fmla="*/ 12 w 17"/>
                <a:gd name="T9" fmla="*/ 9 h 39"/>
                <a:gd name="T10" fmla="*/ 17 w 17"/>
                <a:gd name="T11" fmla="*/ 9 h 39"/>
                <a:gd name="T12" fmla="*/ 17 w 17"/>
                <a:gd name="T13" fmla="*/ 14 h 39"/>
                <a:gd name="T14" fmla="*/ 12 w 17"/>
                <a:gd name="T15" fmla="*/ 14 h 39"/>
                <a:gd name="T16" fmla="*/ 12 w 17"/>
                <a:gd name="T17" fmla="*/ 30 h 39"/>
                <a:gd name="T18" fmla="*/ 15 w 17"/>
                <a:gd name="T19" fmla="*/ 33 h 39"/>
                <a:gd name="T20" fmla="*/ 16 w 17"/>
                <a:gd name="T21" fmla="*/ 33 h 39"/>
                <a:gd name="T22" fmla="*/ 16 w 17"/>
                <a:gd name="T23" fmla="*/ 38 h 39"/>
                <a:gd name="T24" fmla="*/ 12 w 17"/>
                <a:gd name="T25" fmla="*/ 39 h 39"/>
                <a:gd name="T26" fmla="*/ 4 w 17"/>
                <a:gd name="T27" fmla="*/ 32 h 39"/>
                <a:gd name="T28" fmla="*/ 4 w 17"/>
                <a:gd name="T29" fmla="*/ 14 h 39"/>
                <a:gd name="T30" fmla="*/ 0 w 17"/>
                <a:gd name="T31" fmla="*/ 14 h 39"/>
                <a:gd name="T32" fmla="*/ 0 w 17"/>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9">
                  <a:moveTo>
                    <a:pt x="0" y="9"/>
                  </a:moveTo>
                  <a:cubicBezTo>
                    <a:pt x="4" y="9"/>
                    <a:pt x="4" y="9"/>
                    <a:pt x="4" y="9"/>
                  </a:cubicBezTo>
                  <a:cubicBezTo>
                    <a:pt x="4" y="4"/>
                    <a:pt x="4" y="4"/>
                    <a:pt x="4" y="4"/>
                  </a:cubicBezTo>
                  <a:cubicBezTo>
                    <a:pt x="12" y="0"/>
                    <a:pt x="12" y="0"/>
                    <a:pt x="12" y="0"/>
                  </a:cubicBezTo>
                  <a:cubicBezTo>
                    <a:pt x="12" y="9"/>
                    <a:pt x="12" y="9"/>
                    <a:pt x="12" y="9"/>
                  </a:cubicBezTo>
                  <a:cubicBezTo>
                    <a:pt x="17" y="9"/>
                    <a:pt x="17" y="9"/>
                    <a:pt x="17" y="9"/>
                  </a:cubicBezTo>
                  <a:cubicBezTo>
                    <a:pt x="17" y="14"/>
                    <a:pt x="17" y="14"/>
                    <a:pt x="17"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5"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91" name="Freeform 47"/>
            <p:cNvSpPr>
              <a:spLocks/>
            </p:cNvSpPr>
            <p:nvPr/>
          </p:nvSpPr>
          <p:spPr bwMode="gray">
            <a:xfrm>
              <a:off x="8323263" y="1855788"/>
              <a:ext cx="190500" cy="352425"/>
            </a:xfrm>
            <a:custGeom>
              <a:avLst/>
              <a:gdLst>
                <a:gd name="T0" fmla="*/ 14 w 23"/>
                <a:gd name="T1" fmla="*/ 42 h 42"/>
                <a:gd name="T2" fmla="*/ 14 w 23"/>
                <a:gd name="T3" fmla="*/ 22 h 42"/>
                <a:gd name="T4" fmla="*/ 11 w 23"/>
                <a:gd name="T5" fmla="*/ 17 h 42"/>
                <a:gd name="T6" fmla="*/ 8 w 23"/>
                <a:gd name="T7" fmla="*/ 22 h 42"/>
                <a:gd name="T8" fmla="*/ 8 w 23"/>
                <a:gd name="T9" fmla="*/ 42 h 42"/>
                <a:gd name="T10" fmla="*/ 0 w 23"/>
                <a:gd name="T11" fmla="*/ 42 h 42"/>
                <a:gd name="T12" fmla="*/ 0 w 23"/>
                <a:gd name="T13" fmla="*/ 0 h 42"/>
                <a:gd name="T14" fmla="*/ 8 w 23"/>
                <a:gd name="T15" fmla="*/ 0 h 42"/>
                <a:gd name="T16" fmla="*/ 8 w 23"/>
                <a:gd name="T17" fmla="*/ 16 h 42"/>
                <a:gd name="T18" fmla="*/ 8 w 23"/>
                <a:gd name="T19" fmla="*/ 16 h 42"/>
                <a:gd name="T20" fmla="*/ 11 w 23"/>
                <a:gd name="T21" fmla="*/ 13 h 42"/>
                <a:gd name="T22" fmla="*/ 15 w 23"/>
                <a:gd name="T23" fmla="*/ 12 h 42"/>
                <a:gd name="T24" fmla="*/ 23 w 23"/>
                <a:gd name="T25" fmla="*/ 18 h 42"/>
                <a:gd name="T26" fmla="*/ 23 w 23"/>
                <a:gd name="T27" fmla="*/ 42 h 42"/>
                <a:gd name="T28" fmla="*/ 14 w 23"/>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2">
                  <a:moveTo>
                    <a:pt x="14" y="42"/>
                  </a:moveTo>
                  <a:cubicBezTo>
                    <a:pt x="14" y="22"/>
                    <a:pt x="14" y="22"/>
                    <a:pt x="14" y="22"/>
                  </a:cubicBezTo>
                  <a:cubicBezTo>
                    <a:pt x="14" y="19"/>
                    <a:pt x="14" y="17"/>
                    <a:pt x="11" y="17"/>
                  </a:cubicBezTo>
                  <a:cubicBezTo>
                    <a:pt x="9" y="17"/>
                    <a:pt x="8" y="19"/>
                    <a:pt x="8" y="22"/>
                  </a:cubicBezTo>
                  <a:cubicBezTo>
                    <a:pt x="8" y="42"/>
                    <a:pt x="8" y="42"/>
                    <a:pt x="8" y="42"/>
                  </a:cubicBezTo>
                  <a:cubicBezTo>
                    <a:pt x="0" y="42"/>
                    <a:pt x="0" y="42"/>
                    <a:pt x="0" y="42"/>
                  </a:cubicBezTo>
                  <a:cubicBezTo>
                    <a:pt x="0" y="0"/>
                    <a:pt x="0" y="0"/>
                    <a:pt x="0" y="0"/>
                  </a:cubicBezTo>
                  <a:cubicBezTo>
                    <a:pt x="8" y="0"/>
                    <a:pt x="8" y="0"/>
                    <a:pt x="8" y="0"/>
                  </a:cubicBezTo>
                  <a:cubicBezTo>
                    <a:pt x="8" y="16"/>
                    <a:pt x="8" y="16"/>
                    <a:pt x="8" y="16"/>
                  </a:cubicBezTo>
                  <a:cubicBezTo>
                    <a:pt x="8" y="16"/>
                    <a:pt x="8" y="16"/>
                    <a:pt x="8" y="16"/>
                  </a:cubicBezTo>
                  <a:cubicBezTo>
                    <a:pt x="9" y="14"/>
                    <a:pt x="10" y="13"/>
                    <a:pt x="11" y="13"/>
                  </a:cubicBezTo>
                  <a:cubicBezTo>
                    <a:pt x="12" y="12"/>
                    <a:pt x="14" y="12"/>
                    <a:pt x="15" y="12"/>
                  </a:cubicBezTo>
                  <a:cubicBezTo>
                    <a:pt x="19" y="12"/>
                    <a:pt x="23" y="14"/>
                    <a:pt x="23" y="18"/>
                  </a:cubicBezTo>
                  <a:cubicBezTo>
                    <a:pt x="23" y="42"/>
                    <a:pt x="23" y="42"/>
                    <a:pt x="23" y="42"/>
                  </a:cubicBezTo>
                  <a:lnTo>
                    <a:pt x="14" y="4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3092" name="Freeform 48"/>
            <p:cNvSpPr>
              <a:spLocks/>
            </p:cNvSpPr>
            <p:nvPr/>
          </p:nvSpPr>
          <p:spPr bwMode="gray">
            <a:xfrm>
              <a:off x="8801101" y="1957388"/>
              <a:ext cx="123825" cy="250825"/>
            </a:xfrm>
            <a:custGeom>
              <a:avLst/>
              <a:gdLst>
                <a:gd name="T0" fmla="*/ 8 w 15"/>
                <a:gd name="T1" fmla="*/ 1 h 30"/>
                <a:gd name="T2" fmla="*/ 8 w 15"/>
                <a:gd name="T3" fmla="*/ 4 h 30"/>
                <a:gd name="T4" fmla="*/ 8 w 15"/>
                <a:gd name="T5" fmla="*/ 4 h 30"/>
                <a:gd name="T6" fmla="*/ 15 w 15"/>
                <a:gd name="T7" fmla="*/ 0 h 30"/>
                <a:gd name="T8" fmla="*/ 15 w 15"/>
                <a:gd name="T9" fmla="*/ 7 h 30"/>
                <a:gd name="T10" fmla="*/ 8 w 15"/>
                <a:gd name="T11" fmla="*/ 14 h 30"/>
                <a:gd name="T12" fmla="*/ 8 w 15"/>
                <a:gd name="T13" fmla="*/ 30 h 30"/>
                <a:gd name="T14" fmla="*/ 0 w 15"/>
                <a:gd name="T15" fmla="*/ 30 h 30"/>
                <a:gd name="T16" fmla="*/ 0 w 15"/>
                <a:gd name="T17" fmla="*/ 1 h 30"/>
                <a:gd name="T18" fmla="*/ 8 w 15"/>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0">
                  <a:moveTo>
                    <a:pt x="8" y="1"/>
                  </a:moveTo>
                  <a:cubicBezTo>
                    <a:pt x="8" y="4"/>
                    <a:pt x="8" y="4"/>
                    <a:pt x="8" y="4"/>
                  </a:cubicBezTo>
                  <a:cubicBezTo>
                    <a:pt x="8" y="4"/>
                    <a:pt x="8" y="4"/>
                    <a:pt x="8" y="4"/>
                  </a:cubicBezTo>
                  <a:cubicBezTo>
                    <a:pt x="9" y="1"/>
                    <a:pt x="12" y="0"/>
                    <a:pt x="15" y="0"/>
                  </a:cubicBezTo>
                  <a:cubicBezTo>
                    <a:pt x="15" y="7"/>
                    <a:pt x="15" y="7"/>
                    <a:pt x="15"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grpSp>
      <p:grpSp>
        <p:nvGrpSpPr>
          <p:cNvPr id="50" name="Group 49" descr="&quot;Hardware and Software Engineered to work together&quot; tagline in red and black" title="Oracle corporate Tagline in color"/>
          <p:cNvGrpSpPr/>
          <p:nvPr userDrawn="1"/>
        </p:nvGrpSpPr>
        <p:grpSpPr bwMode="gray">
          <a:xfrm>
            <a:off x="3263901" y="2743200"/>
            <a:ext cx="5668962" cy="1081088"/>
            <a:chOff x="3263901" y="1227138"/>
            <a:chExt cx="5668962" cy="1081088"/>
          </a:xfrm>
        </p:grpSpPr>
        <p:sp>
          <p:nvSpPr>
            <p:cNvPr id="51" name="Rectangle 5"/>
            <p:cNvSpPr>
              <a:spLocks noChangeArrowheads="1"/>
            </p:cNvSpPr>
            <p:nvPr/>
          </p:nvSpPr>
          <p:spPr bwMode="gray">
            <a:xfrm>
              <a:off x="3997326" y="1855788"/>
              <a:ext cx="73025"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2" name="Freeform 6"/>
            <p:cNvSpPr>
              <a:spLocks noEditPoints="1"/>
            </p:cNvSpPr>
            <p:nvPr/>
          </p:nvSpPr>
          <p:spPr bwMode="gray">
            <a:xfrm>
              <a:off x="4835526" y="1362075"/>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2"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3" name="Freeform 7"/>
            <p:cNvSpPr>
              <a:spLocks/>
            </p:cNvSpPr>
            <p:nvPr/>
          </p:nvSpPr>
          <p:spPr bwMode="gray">
            <a:xfrm>
              <a:off x="3263901" y="1236663"/>
              <a:ext cx="288925" cy="434975"/>
            </a:xfrm>
            <a:custGeom>
              <a:avLst/>
              <a:gdLst>
                <a:gd name="T0" fmla="*/ 125 w 182"/>
                <a:gd name="T1" fmla="*/ 110 h 274"/>
                <a:gd name="T2" fmla="*/ 125 w 182"/>
                <a:gd name="T3" fmla="*/ 0 h 274"/>
                <a:gd name="T4" fmla="*/ 182 w 182"/>
                <a:gd name="T5" fmla="*/ 0 h 274"/>
                <a:gd name="T6" fmla="*/ 182 w 182"/>
                <a:gd name="T7" fmla="*/ 274 h 274"/>
                <a:gd name="T8" fmla="*/ 125 w 182"/>
                <a:gd name="T9" fmla="*/ 274 h 274"/>
                <a:gd name="T10" fmla="*/ 125 w 182"/>
                <a:gd name="T11" fmla="*/ 153 h 274"/>
                <a:gd name="T12" fmla="*/ 57 w 182"/>
                <a:gd name="T13" fmla="*/ 153 h 274"/>
                <a:gd name="T14" fmla="*/ 57 w 182"/>
                <a:gd name="T15" fmla="*/ 274 h 274"/>
                <a:gd name="T16" fmla="*/ 0 w 182"/>
                <a:gd name="T17" fmla="*/ 274 h 274"/>
                <a:gd name="T18" fmla="*/ 0 w 182"/>
                <a:gd name="T19" fmla="*/ 0 h 274"/>
                <a:gd name="T20" fmla="*/ 57 w 182"/>
                <a:gd name="T21" fmla="*/ 0 h 274"/>
                <a:gd name="T22" fmla="*/ 57 w 182"/>
                <a:gd name="T23" fmla="*/ 110 h 274"/>
                <a:gd name="T24" fmla="*/ 125 w 182"/>
                <a:gd name="T25" fmla="*/ 11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274">
                  <a:moveTo>
                    <a:pt x="125" y="110"/>
                  </a:moveTo>
                  <a:lnTo>
                    <a:pt x="125" y="0"/>
                  </a:lnTo>
                  <a:lnTo>
                    <a:pt x="182" y="0"/>
                  </a:lnTo>
                  <a:lnTo>
                    <a:pt x="182" y="274"/>
                  </a:lnTo>
                  <a:lnTo>
                    <a:pt x="125" y="274"/>
                  </a:lnTo>
                  <a:lnTo>
                    <a:pt x="125" y="153"/>
                  </a:lnTo>
                  <a:lnTo>
                    <a:pt x="57" y="153"/>
                  </a:lnTo>
                  <a:lnTo>
                    <a:pt x="57" y="274"/>
                  </a:lnTo>
                  <a:lnTo>
                    <a:pt x="0" y="274"/>
                  </a:lnTo>
                  <a:lnTo>
                    <a:pt x="0" y="0"/>
                  </a:lnTo>
                  <a:lnTo>
                    <a:pt x="57" y="0"/>
                  </a:lnTo>
                  <a:lnTo>
                    <a:pt x="57" y="110"/>
                  </a:lnTo>
                  <a:lnTo>
                    <a:pt x="125" y="1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4" name="Freeform 8"/>
            <p:cNvSpPr>
              <a:spLocks noEditPoints="1"/>
            </p:cNvSpPr>
            <p:nvPr/>
          </p:nvSpPr>
          <p:spPr bwMode="gray">
            <a:xfrm>
              <a:off x="3602038" y="1362075"/>
              <a:ext cx="246063" cy="317500"/>
            </a:xfrm>
            <a:custGeom>
              <a:avLst/>
              <a:gdLst>
                <a:gd name="T0" fmla="*/ 29 w 30"/>
                <a:gd name="T1" fmla="*/ 30 h 38"/>
                <a:gd name="T2" fmla="*/ 30 w 30"/>
                <a:gd name="T3" fmla="*/ 37 h 38"/>
                <a:gd name="T4" fmla="*/ 20 w 30"/>
                <a:gd name="T5" fmla="*/ 37 h 38"/>
                <a:gd name="T6" fmla="*/ 20 w 30"/>
                <a:gd name="T7" fmla="*/ 32 h 38"/>
                <a:gd name="T8" fmla="*/ 19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4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19" y="32"/>
                    <a:pt x="19" y="32"/>
                    <a:pt x="19"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5" name="Freeform 9"/>
            <p:cNvSpPr>
              <a:spLocks/>
            </p:cNvSpPr>
            <p:nvPr/>
          </p:nvSpPr>
          <p:spPr bwMode="gray">
            <a:xfrm>
              <a:off x="3897313" y="1362075"/>
              <a:ext cx="165100" cy="309563"/>
            </a:xfrm>
            <a:custGeom>
              <a:avLst/>
              <a:gdLst>
                <a:gd name="T0" fmla="*/ 10 w 20"/>
                <a:gd name="T1" fmla="*/ 0 h 37"/>
                <a:gd name="T2" fmla="*/ 10 w 20"/>
                <a:gd name="T3" fmla="*/ 5 h 37"/>
                <a:gd name="T4" fmla="*/ 10 w 20"/>
                <a:gd name="T5" fmla="*/ 5 h 37"/>
                <a:gd name="T6" fmla="*/ 20 w 20"/>
                <a:gd name="T7" fmla="*/ 0 h 37"/>
                <a:gd name="T8" fmla="*/ 20 w 20"/>
                <a:gd name="T9" fmla="*/ 9 h 37"/>
                <a:gd name="T10" fmla="*/ 10 w 20"/>
                <a:gd name="T11" fmla="*/ 17 h 37"/>
                <a:gd name="T12" fmla="*/ 10 w 20"/>
                <a:gd name="T13" fmla="*/ 37 h 37"/>
                <a:gd name="T14" fmla="*/ 0 w 20"/>
                <a:gd name="T15" fmla="*/ 37 h 37"/>
                <a:gd name="T16" fmla="*/ 0 w 20"/>
                <a:gd name="T17" fmla="*/ 0 h 37"/>
                <a:gd name="T18" fmla="*/ 10 w 20"/>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7">
                  <a:moveTo>
                    <a:pt x="10" y="0"/>
                  </a:moveTo>
                  <a:cubicBezTo>
                    <a:pt x="10" y="5"/>
                    <a:pt x="10" y="5"/>
                    <a:pt x="10" y="5"/>
                  </a:cubicBezTo>
                  <a:cubicBezTo>
                    <a:pt x="10" y="5"/>
                    <a:pt x="10" y="5"/>
                    <a:pt x="10" y="5"/>
                  </a:cubicBezTo>
                  <a:cubicBezTo>
                    <a:pt x="12" y="1"/>
                    <a:pt x="15" y="0"/>
                    <a:pt x="20" y="0"/>
                  </a:cubicBezTo>
                  <a:cubicBezTo>
                    <a:pt x="20" y="9"/>
                    <a:pt x="20" y="9"/>
                    <a:pt x="20" y="9"/>
                  </a:cubicBezTo>
                  <a:cubicBezTo>
                    <a:pt x="11"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6" name="Freeform 10"/>
            <p:cNvSpPr>
              <a:spLocks/>
            </p:cNvSpPr>
            <p:nvPr/>
          </p:nvSpPr>
          <p:spPr bwMode="gray">
            <a:xfrm>
              <a:off x="4367213" y="1362075"/>
              <a:ext cx="444500" cy="309563"/>
            </a:xfrm>
            <a:custGeom>
              <a:avLst/>
              <a:gdLst>
                <a:gd name="T0" fmla="*/ 0 w 280"/>
                <a:gd name="T1" fmla="*/ 0 h 195"/>
                <a:gd name="T2" fmla="*/ 52 w 280"/>
                <a:gd name="T3" fmla="*/ 0 h 195"/>
                <a:gd name="T4" fmla="*/ 77 w 280"/>
                <a:gd name="T5" fmla="*/ 148 h 195"/>
                <a:gd name="T6" fmla="*/ 77 w 280"/>
                <a:gd name="T7" fmla="*/ 148 h 195"/>
                <a:gd name="T8" fmla="*/ 114 w 280"/>
                <a:gd name="T9" fmla="*/ 0 h 195"/>
                <a:gd name="T10" fmla="*/ 171 w 280"/>
                <a:gd name="T11" fmla="*/ 0 h 195"/>
                <a:gd name="T12" fmla="*/ 202 w 280"/>
                <a:gd name="T13" fmla="*/ 148 h 195"/>
                <a:gd name="T14" fmla="*/ 202 w 280"/>
                <a:gd name="T15" fmla="*/ 148 h 195"/>
                <a:gd name="T16" fmla="*/ 233 w 280"/>
                <a:gd name="T17" fmla="*/ 0 h 195"/>
                <a:gd name="T18" fmla="*/ 280 w 280"/>
                <a:gd name="T19" fmla="*/ 0 h 195"/>
                <a:gd name="T20" fmla="*/ 233 w 280"/>
                <a:gd name="T21" fmla="*/ 195 h 195"/>
                <a:gd name="T22" fmla="*/ 176 w 280"/>
                <a:gd name="T23" fmla="*/ 195 h 195"/>
                <a:gd name="T24" fmla="*/ 140 w 280"/>
                <a:gd name="T25" fmla="*/ 63 h 195"/>
                <a:gd name="T26" fmla="*/ 140 w 280"/>
                <a:gd name="T27" fmla="*/ 63 h 195"/>
                <a:gd name="T28" fmla="*/ 103 w 280"/>
                <a:gd name="T29" fmla="*/ 195 h 195"/>
                <a:gd name="T30" fmla="*/ 46 w 280"/>
                <a:gd name="T31" fmla="*/ 195 h 195"/>
                <a:gd name="T32" fmla="*/ 0 w 280"/>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195">
                  <a:moveTo>
                    <a:pt x="0" y="0"/>
                  </a:moveTo>
                  <a:lnTo>
                    <a:pt x="52" y="0"/>
                  </a:lnTo>
                  <a:lnTo>
                    <a:pt x="77" y="148"/>
                  </a:lnTo>
                  <a:lnTo>
                    <a:pt x="77" y="148"/>
                  </a:lnTo>
                  <a:lnTo>
                    <a:pt x="114" y="0"/>
                  </a:lnTo>
                  <a:lnTo>
                    <a:pt x="171" y="0"/>
                  </a:lnTo>
                  <a:lnTo>
                    <a:pt x="202" y="148"/>
                  </a:lnTo>
                  <a:lnTo>
                    <a:pt x="202" y="148"/>
                  </a:lnTo>
                  <a:lnTo>
                    <a:pt x="233" y="0"/>
                  </a:lnTo>
                  <a:lnTo>
                    <a:pt x="280" y="0"/>
                  </a:lnTo>
                  <a:lnTo>
                    <a:pt x="233" y="195"/>
                  </a:lnTo>
                  <a:lnTo>
                    <a:pt x="176" y="195"/>
                  </a:lnTo>
                  <a:lnTo>
                    <a:pt x="140" y="63"/>
                  </a:lnTo>
                  <a:lnTo>
                    <a:pt x="140" y="63"/>
                  </a:lnTo>
                  <a:lnTo>
                    <a:pt x="103" y="195"/>
                  </a:lnTo>
                  <a:lnTo>
                    <a:pt x="46" y="195"/>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7" name="Freeform 11"/>
            <p:cNvSpPr>
              <a:spLocks/>
            </p:cNvSpPr>
            <p:nvPr/>
          </p:nvSpPr>
          <p:spPr bwMode="gray">
            <a:xfrm>
              <a:off x="5132388" y="1362075"/>
              <a:ext cx="155575"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8" name="Freeform 12"/>
            <p:cNvSpPr>
              <a:spLocks noEditPoints="1"/>
            </p:cNvSpPr>
            <p:nvPr/>
          </p:nvSpPr>
          <p:spPr bwMode="gray">
            <a:xfrm>
              <a:off x="5321301" y="1362075"/>
              <a:ext cx="246063"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59" name="Freeform 13"/>
            <p:cNvSpPr>
              <a:spLocks noEditPoints="1"/>
            </p:cNvSpPr>
            <p:nvPr/>
          </p:nvSpPr>
          <p:spPr bwMode="gray">
            <a:xfrm>
              <a:off x="5748338" y="1362075"/>
              <a:ext cx="247650" cy="317500"/>
            </a:xfrm>
            <a:custGeom>
              <a:avLst/>
              <a:gdLst>
                <a:gd name="T0" fmla="*/ 29 w 30"/>
                <a:gd name="T1" fmla="*/ 30 h 38"/>
                <a:gd name="T2" fmla="*/ 30 w 30"/>
                <a:gd name="T3" fmla="*/ 37 h 38"/>
                <a:gd name="T4" fmla="*/ 20 w 30"/>
                <a:gd name="T5" fmla="*/ 37 h 38"/>
                <a:gd name="T6" fmla="*/ 20 w 30"/>
                <a:gd name="T7" fmla="*/ 32 h 38"/>
                <a:gd name="T8" fmla="*/ 20 w 30"/>
                <a:gd name="T9" fmla="*/ 32 h 38"/>
                <a:gd name="T10" fmla="*/ 10 w 30"/>
                <a:gd name="T11" fmla="*/ 38 h 38"/>
                <a:gd name="T12" fmla="*/ 0 w 30"/>
                <a:gd name="T13" fmla="*/ 26 h 38"/>
                <a:gd name="T14" fmla="*/ 19 w 30"/>
                <a:gd name="T15" fmla="*/ 13 h 38"/>
                <a:gd name="T16" fmla="*/ 19 w 30"/>
                <a:gd name="T17" fmla="*/ 11 h 38"/>
                <a:gd name="T18" fmla="*/ 15 w 30"/>
                <a:gd name="T19" fmla="*/ 5 h 38"/>
                <a:gd name="T20" fmla="*/ 11 w 30"/>
                <a:gd name="T21" fmla="*/ 11 h 38"/>
                <a:gd name="T22" fmla="*/ 1 w 30"/>
                <a:gd name="T23" fmla="*/ 11 h 38"/>
                <a:gd name="T24" fmla="*/ 5 w 30"/>
                <a:gd name="T25" fmla="*/ 2 h 38"/>
                <a:gd name="T26" fmla="*/ 15 w 30"/>
                <a:gd name="T27" fmla="*/ 0 h 38"/>
                <a:gd name="T28" fmla="*/ 29 w 30"/>
                <a:gd name="T29" fmla="*/ 12 h 38"/>
                <a:gd name="T30" fmla="*/ 29 w 30"/>
                <a:gd name="T31" fmla="*/ 30 h 38"/>
                <a:gd name="T32" fmla="*/ 10 w 30"/>
                <a:gd name="T33" fmla="*/ 26 h 38"/>
                <a:gd name="T34" fmla="*/ 14 w 30"/>
                <a:gd name="T35" fmla="*/ 31 h 38"/>
                <a:gd name="T36" fmla="*/ 19 w 30"/>
                <a:gd name="T37" fmla="*/ 19 h 38"/>
                <a:gd name="T38" fmla="*/ 10 w 30"/>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29" y="30"/>
                  </a:moveTo>
                  <a:cubicBezTo>
                    <a:pt x="29" y="32"/>
                    <a:pt x="29" y="35"/>
                    <a:pt x="30" y="37"/>
                  </a:cubicBezTo>
                  <a:cubicBezTo>
                    <a:pt x="20" y="37"/>
                    <a:pt x="20" y="37"/>
                    <a:pt x="20" y="37"/>
                  </a:cubicBezTo>
                  <a:cubicBezTo>
                    <a:pt x="20" y="32"/>
                    <a:pt x="20" y="32"/>
                    <a:pt x="20" y="32"/>
                  </a:cubicBezTo>
                  <a:cubicBezTo>
                    <a:pt x="20" y="32"/>
                    <a:pt x="20" y="32"/>
                    <a:pt x="20" y="32"/>
                  </a:cubicBezTo>
                  <a:cubicBezTo>
                    <a:pt x="17" y="36"/>
                    <a:pt x="14" y="38"/>
                    <a:pt x="10" y="38"/>
                  </a:cubicBezTo>
                  <a:cubicBezTo>
                    <a:pt x="3" y="38"/>
                    <a:pt x="0" y="32"/>
                    <a:pt x="0" y="26"/>
                  </a:cubicBezTo>
                  <a:cubicBezTo>
                    <a:pt x="0" y="14"/>
                    <a:pt x="10" y="13"/>
                    <a:pt x="19" y="13"/>
                  </a:cubicBezTo>
                  <a:cubicBezTo>
                    <a:pt x="19" y="11"/>
                    <a:pt x="19" y="11"/>
                    <a:pt x="19" y="11"/>
                  </a:cubicBezTo>
                  <a:cubicBezTo>
                    <a:pt x="19" y="8"/>
                    <a:pt x="19" y="5"/>
                    <a:pt x="15" y="5"/>
                  </a:cubicBezTo>
                  <a:cubicBezTo>
                    <a:pt x="11" y="5"/>
                    <a:pt x="11" y="8"/>
                    <a:pt x="11" y="11"/>
                  </a:cubicBezTo>
                  <a:cubicBezTo>
                    <a:pt x="1" y="11"/>
                    <a:pt x="1" y="11"/>
                    <a:pt x="1" y="11"/>
                  </a:cubicBezTo>
                  <a:cubicBezTo>
                    <a:pt x="1" y="6"/>
                    <a:pt x="3" y="4"/>
                    <a:pt x="5" y="2"/>
                  </a:cubicBezTo>
                  <a:cubicBezTo>
                    <a:pt x="7" y="0"/>
                    <a:pt x="11" y="0"/>
                    <a:pt x="15" y="0"/>
                  </a:cubicBezTo>
                  <a:cubicBezTo>
                    <a:pt x="28" y="0"/>
                    <a:pt x="29" y="5"/>
                    <a:pt x="29" y="12"/>
                  </a:cubicBezTo>
                  <a:lnTo>
                    <a:pt x="29" y="30"/>
                  </a:lnTo>
                  <a:close/>
                  <a:moveTo>
                    <a:pt x="10" y="26"/>
                  </a:moveTo>
                  <a:cubicBezTo>
                    <a:pt x="10" y="28"/>
                    <a:pt x="11"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0" name="Freeform 14"/>
            <p:cNvSpPr>
              <a:spLocks/>
            </p:cNvSpPr>
            <p:nvPr/>
          </p:nvSpPr>
          <p:spPr bwMode="gray">
            <a:xfrm>
              <a:off x="6045201" y="1362075"/>
              <a:ext cx="230188" cy="309563"/>
            </a:xfrm>
            <a:custGeom>
              <a:avLst/>
              <a:gdLst>
                <a:gd name="T0" fmla="*/ 11 w 28"/>
                <a:gd name="T1" fmla="*/ 4 h 37"/>
                <a:gd name="T2" fmla="*/ 11 w 28"/>
                <a:gd name="T3" fmla="*/ 4 h 37"/>
                <a:gd name="T4" fmla="*/ 14 w 28"/>
                <a:gd name="T5" fmla="*/ 1 h 37"/>
                <a:gd name="T6" fmla="*/ 19 w 28"/>
                <a:gd name="T7" fmla="*/ 0 h 37"/>
                <a:gd name="T8" fmla="*/ 28 w 28"/>
                <a:gd name="T9" fmla="*/ 8 h 37"/>
                <a:gd name="T10" fmla="*/ 28 w 28"/>
                <a:gd name="T11" fmla="*/ 37 h 37"/>
                <a:gd name="T12" fmla="*/ 18 w 28"/>
                <a:gd name="T13" fmla="*/ 37 h 37"/>
                <a:gd name="T14" fmla="*/ 18 w 28"/>
                <a:gd name="T15" fmla="*/ 12 h 37"/>
                <a:gd name="T16" fmla="*/ 14 w 28"/>
                <a:gd name="T17" fmla="*/ 6 h 37"/>
                <a:gd name="T18" fmla="*/ 11 w 28"/>
                <a:gd name="T19" fmla="*/ 12 h 37"/>
                <a:gd name="T20" fmla="*/ 11 w 28"/>
                <a:gd name="T21" fmla="*/ 37 h 37"/>
                <a:gd name="T22" fmla="*/ 0 w 28"/>
                <a:gd name="T23" fmla="*/ 37 h 37"/>
                <a:gd name="T24" fmla="*/ 0 w 28"/>
                <a:gd name="T25" fmla="*/ 0 h 37"/>
                <a:gd name="T26" fmla="*/ 11 w 28"/>
                <a:gd name="T27" fmla="*/ 0 h 37"/>
                <a:gd name="T28" fmla="*/ 11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11" y="4"/>
                  </a:moveTo>
                  <a:cubicBezTo>
                    <a:pt x="11" y="4"/>
                    <a:pt x="11" y="4"/>
                    <a:pt x="11" y="4"/>
                  </a:cubicBezTo>
                  <a:cubicBezTo>
                    <a:pt x="12" y="2"/>
                    <a:pt x="13" y="1"/>
                    <a:pt x="14" y="1"/>
                  </a:cubicBezTo>
                  <a:cubicBezTo>
                    <a:pt x="16" y="0"/>
                    <a:pt x="17" y="0"/>
                    <a:pt x="19" y="0"/>
                  </a:cubicBezTo>
                  <a:cubicBezTo>
                    <a:pt x="24" y="0"/>
                    <a:pt x="28" y="2"/>
                    <a:pt x="28" y="8"/>
                  </a:cubicBezTo>
                  <a:cubicBezTo>
                    <a:pt x="28" y="37"/>
                    <a:pt x="28" y="37"/>
                    <a:pt x="28" y="37"/>
                  </a:cubicBezTo>
                  <a:cubicBezTo>
                    <a:pt x="18" y="37"/>
                    <a:pt x="18" y="37"/>
                    <a:pt x="18" y="37"/>
                  </a:cubicBezTo>
                  <a:cubicBezTo>
                    <a:pt x="18" y="12"/>
                    <a:pt x="18" y="12"/>
                    <a:pt x="18" y="12"/>
                  </a:cubicBezTo>
                  <a:cubicBezTo>
                    <a:pt x="18" y="8"/>
                    <a:pt x="18" y="6"/>
                    <a:pt x="14" y="6"/>
                  </a:cubicBezTo>
                  <a:cubicBezTo>
                    <a:pt x="11" y="6"/>
                    <a:pt x="11" y="8"/>
                    <a:pt x="11" y="12"/>
                  </a:cubicBezTo>
                  <a:cubicBezTo>
                    <a:pt x="11" y="37"/>
                    <a:pt x="11" y="37"/>
                    <a:pt x="11" y="37"/>
                  </a:cubicBezTo>
                  <a:cubicBezTo>
                    <a:pt x="0" y="37"/>
                    <a:pt x="0" y="37"/>
                    <a:pt x="0" y="37"/>
                  </a:cubicBezTo>
                  <a:cubicBezTo>
                    <a:pt x="0" y="0"/>
                    <a:pt x="0" y="0"/>
                    <a:pt x="0" y="0"/>
                  </a:cubicBezTo>
                  <a:cubicBezTo>
                    <a:pt x="11" y="0"/>
                    <a:pt x="11" y="0"/>
                    <a:pt x="11" y="0"/>
                  </a:cubicBezTo>
                  <a:lnTo>
                    <a:pt x="11" y="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1" name="Freeform 15"/>
            <p:cNvSpPr>
              <a:spLocks noEditPoints="1"/>
            </p:cNvSpPr>
            <p:nvPr/>
          </p:nvSpPr>
          <p:spPr bwMode="gray">
            <a:xfrm>
              <a:off x="6332538" y="1236663"/>
              <a:ext cx="239713" cy="442913"/>
            </a:xfrm>
            <a:custGeom>
              <a:avLst/>
              <a:gdLst>
                <a:gd name="T0" fmla="*/ 19 w 29"/>
                <a:gd name="T1" fmla="*/ 52 h 53"/>
                <a:gd name="T2" fmla="*/ 19 w 29"/>
                <a:gd name="T3" fmla="*/ 48 h 53"/>
                <a:gd name="T4" fmla="*/ 19 w 29"/>
                <a:gd name="T5" fmla="*/ 48 h 53"/>
                <a:gd name="T6" fmla="*/ 10 w 29"/>
                <a:gd name="T7" fmla="*/ 53 h 53"/>
                <a:gd name="T8" fmla="*/ 0 w 29"/>
                <a:gd name="T9" fmla="*/ 33 h 53"/>
                <a:gd name="T10" fmla="*/ 10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19 w 29"/>
                <a:gd name="T23" fmla="*/ 52 h 53"/>
                <a:gd name="T24" fmla="*/ 19 w 29"/>
                <a:gd name="T25" fmla="*/ 33 h 53"/>
                <a:gd name="T26" fmla="*/ 15 w 29"/>
                <a:gd name="T27" fmla="*/ 21 h 53"/>
                <a:gd name="T28" fmla="*/ 10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19" y="52"/>
                  </a:moveTo>
                  <a:cubicBezTo>
                    <a:pt x="19" y="48"/>
                    <a:pt x="19" y="48"/>
                    <a:pt x="19" y="48"/>
                  </a:cubicBezTo>
                  <a:cubicBezTo>
                    <a:pt x="19" y="48"/>
                    <a:pt x="19" y="48"/>
                    <a:pt x="19" y="48"/>
                  </a:cubicBezTo>
                  <a:cubicBezTo>
                    <a:pt x="17" y="51"/>
                    <a:pt x="14" y="53"/>
                    <a:pt x="10" y="53"/>
                  </a:cubicBezTo>
                  <a:cubicBezTo>
                    <a:pt x="0" y="53"/>
                    <a:pt x="0" y="41"/>
                    <a:pt x="0" y="33"/>
                  </a:cubicBezTo>
                  <a:cubicBezTo>
                    <a:pt x="0" y="26"/>
                    <a:pt x="0" y="15"/>
                    <a:pt x="10" y="15"/>
                  </a:cubicBezTo>
                  <a:cubicBezTo>
                    <a:pt x="14" y="15"/>
                    <a:pt x="16" y="16"/>
                    <a:pt x="19" y="19"/>
                  </a:cubicBezTo>
                  <a:cubicBezTo>
                    <a:pt x="19" y="19"/>
                    <a:pt x="19" y="19"/>
                    <a:pt x="19" y="19"/>
                  </a:cubicBezTo>
                  <a:cubicBezTo>
                    <a:pt x="19" y="0"/>
                    <a:pt x="19" y="0"/>
                    <a:pt x="19" y="0"/>
                  </a:cubicBezTo>
                  <a:cubicBezTo>
                    <a:pt x="29" y="0"/>
                    <a:pt x="29" y="0"/>
                    <a:pt x="29" y="0"/>
                  </a:cubicBezTo>
                  <a:cubicBezTo>
                    <a:pt x="29" y="52"/>
                    <a:pt x="29" y="52"/>
                    <a:pt x="29" y="52"/>
                  </a:cubicBezTo>
                  <a:lnTo>
                    <a:pt x="19" y="52"/>
                  </a:lnTo>
                  <a:close/>
                  <a:moveTo>
                    <a:pt x="19" y="33"/>
                  </a:moveTo>
                  <a:cubicBezTo>
                    <a:pt x="19" y="26"/>
                    <a:pt x="19" y="21"/>
                    <a:pt x="15" y="21"/>
                  </a:cubicBezTo>
                  <a:cubicBezTo>
                    <a:pt x="10" y="21"/>
                    <a:pt x="10" y="26"/>
                    <a:pt x="10" y="33"/>
                  </a:cubicBezTo>
                  <a:cubicBezTo>
                    <a:pt x="10" y="43"/>
                    <a:pt x="11" y="46"/>
                    <a:pt x="15" y="46"/>
                  </a:cubicBezTo>
                  <a:cubicBezTo>
                    <a:pt x="18" y="46"/>
                    <a:pt x="19" y="43"/>
                    <a:pt x="19"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2" name="Freeform 16"/>
            <p:cNvSpPr>
              <a:spLocks noEditPoints="1"/>
            </p:cNvSpPr>
            <p:nvPr/>
          </p:nvSpPr>
          <p:spPr bwMode="gray">
            <a:xfrm>
              <a:off x="4087813" y="1236663"/>
              <a:ext cx="238125" cy="442913"/>
            </a:xfrm>
            <a:custGeom>
              <a:avLst/>
              <a:gdLst>
                <a:gd name="T0" fmla="*/ 20 w 29"/>
                <a:gd name="T1" fmla="*/ 52 h 53"/>
                <a:gd name="T2" fmla="*/ 20 w 29"/>
                <a:gd name="T3" fmla="*/ 48 h 53"/>
                <a:gd name="T4" fmla="*/ 19 w 29"/>
                <a:gd name="T5" fmla="*/ 48 h 53"/>
                <a:gd name="T6" fmla="*/ 11 w 29"/>
                <a:gd name="T7" fmla="*/ 53 h 53"/>
                <a:gd name="T8" fmla="*/ 1 w 29"/>
                <a:gd name="T9" fmla="*/ 33 h 53"/>
                <a:gd name="T10" fmla="*/ 11 w 29"/>
                <a:gd name="T11" fmla="*/ 15 h 53"/>
                <a:gd name="T12" fmla="*/ 19 w 29"/>
                <a:gd name="T13" fmla="*/ 19 h 53"/>
                <a:gd name="T14" fmla="*/ 19 w 29"/>
                <a:gd name="T15" fmla="*/ 19 h 53"/>
                <a:gd name="T16" fmla="*/ 19 w 29"/>
                <a:gd name="T17" fmla="*/ 0 h 53"/>
                <a:gd name="T18" fmla="*/ 29 w 29"/>
                <a:gd name="T19" fmla="*/ 0 h 53"/>
                <a:gd name="T20" fmla="*/ 29 w 29"/>
                <a:gd name="T21" fmla="*/ 52 h 53"/>
                <a:gd name="T22" fmla="*/ 20 w 29"/>
                <a:gd name="T23" fmla="*/ 52 h 53"/>
                <a:gd name="T24" fmla="*/ 19 w 29"/>
                <a:gd name="T25" fmla="*/ 33 h 53"/>
                <a:gd name="T26" fmla="*/ 15 w 29"/>
                <a:gd name="T27" fmla="*/ 21 h 53"/>
                <a:gd name="T28" fmla="*/ 11 w 29"/>
                <a:gd name="T29" fmla="*/ 33 h 53"/>
                <a:gd name="T30" fmla="*/ 15 w 29"/>
                <a:gd name="T31" fmla="*/ 46 h 53"/>
                <a:gd name="T32" fmla="*/ 19 w 29"/>
                <a:gd name="T3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53">
                  <a:moveTo>
                    <a:pt x="20" y="52"/>
                  </a:moveTo>
                  <a:cubicBezTo>
                    <a:pt x="20" y="48"/>
                    <a:pt x="20" y="48"/>
                    <a:pt x="20" y="48"/>
                  </a:cubicBezTo>
                  <a:cubicBezTo>
                    <a:pt x="19" y="48"/>
                    <a:pt x="19" y="48"/>
                    <a:pt x="19" y="48"/>
                  </a:cubicBezTo>
                  <a:cubicBezTo>
                    <a:pt x="18" y="51"/>
                    <a:pt x="15" y="53"/>
                    <a:pt x="11" y="53"/>
                  </a:cubicBezTo>
                  <a:cubicBezTo>
                    <a:pt x="0" y="53"/>
                    <a:pt x="1" y="41"/>
                    <a:pt x="1" y="33"/>
                  </a:cubicBezTo>
                  <a:cubicBezTo>
                    <a:pt x="1" y="26"/>
                    <a:pt x="0" y="15"/>
                    <a:pt x="11" y="15"/>
                  </a:cubicBezTo>
                  <a:cubicBezTo>
                    <a:pt x="14" y="15"/>
                    <a:pt x="17" y="16"/>
                    <a:pt x="19" y="19"/>
                  </a:cubicBezTo>
                  <a:cubicBezTo>
                    <a:pt x="19" y="19"/>
                    <a:pt x="19" y="19"/>
                    <a:pt x="19" y="19"/>
                  </a:cubicBezTo>
                  <a:cubicBezTo>
                    <a:pt x="19" y="0"/>
                    <a:pt x="19" y="0"/>
                    <a:pt x="19" y="0"/>
                  </a:cubicBezTo>
                  <a:cubicBezTo>
                    <a:pt x="29" y="0"/>
                    <a:pt x="29" y="0"/>
                    <a:pt x="29" y="0"/>
                  </a:cubicBezTo>
                  <a:cubicBezTo>
                    <a:pt x="29" y="52"/>
                    <a:pt x="29" y="52"/>
                    <a:pt x="29" y="52"/>
                  </a:cubicBezTo>
                  <a:lnTo>
                    <a:pt x="20" y="52"/>
                  </a:lnTo>
                  <a:close/>
                  <a:moveTo>
                    <a:pt x="19" y="33"/>
                  </a:moveTo>
                  <a:cubicBezTo>
                    <a:pt x="19" y="26"/>
                    <a:pt x="19" y="21"/>
                    <a:pt x="15" y="21"/>
                  </a:cubicBezTo>
                  <a:cubicBezTo>
                    <a:pt x="11" y="21"/>
                    <a:pt x="11" y="26"/>
                    <a:pt x="11" y="33"/>
                  </a:cubicBezTo>
                  <a:cubicBezTo>
                    <a:pt x="11" y="43"/>
                    <a:pt x="11" y="46"/>
                    <a:pt x="15" y="46"/>
                  </a:cubicBezTo>
                  <a:cubicBezTo>
                    <a:pt x="18" y="46"/>
                    <a:pt x="19" y="43"/>
                    <a:pt x="19"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3" name="Freeform 17"/>
            <p:cNvSpPr>
              <a:spLocks/>
            </p:cNvSpPr>
            <p:nvPr/>
          </p:nvSpPr>
          <p:spPr bwMode="gray">
            <a:xfrm>
              <a:off x="6761163" y="1227138"/>
              <a:ext cx="279400" cy="452438"/>
            </a:xfrm>
            <a:custGeom>
              <a:avLst/>
              <a:gdLst>
                <a:gd name="T0" fmla="*/ 16 w 34"/>
                <a:gd name="T1" fmla="*/ 54 h 54"/>
                <a:gd name="T2" fmla="*/ 1 w 34"/>
                <a:gd name="T3" fmla="*/ 37 h 54"/>
                <a:gd name="T4" fmla="*/ 11 w 34"/>
                <a:gd name="T5" fmla="*/ 37 h 54"/>
                <a:gd name="T6" fmla="*/ 18 w 34"/>
                <a:gd name="T7" fmla="*/ 46 h 54"/>
                <a:gd name="T8" fmla="*/ 23 w 34"/>
                <a:gd name="T9" fmla="*/ 40 h 54"/>
                <a:gd name="T10" fmla="*/ 1 w 34"/>
                <a:gd name="T11" fmla="*/ 14 h 54"/>
                <a:gd name="T12" fmla="*/ 18 w 34"/>
                <a:gd name="T13" fmla="*/ 0 h 54"/>
                <a:gd name="T14" fmla="*/ 34 w 34"/>
                <a:gd name="T15" fmla="*/ 15 h 54"/>
                <a:gd name="T16" fmla="*/ 23 w 34"/>
                <a:gd name="T17" fmla="*/ 15 h 54"/>
                <a:gd name="T18" fmla="*/ 18 w 34"/>
                <a:gd name="T19" fmla="*/ 8 h 54"/>
                <a:gd name="T20" fmla="*/ 12 w 34"/>
                <a:gd name="T21" fmla="*/ 13 h 54"/>
                <a:gd name="T22" fmla="*/ 34 w 34"/>
                <a:gd name="T23" fmla="*/ 39 h 54"/>
                <a:gd name="T24" fmla="*/ 16 w 34"/>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4">
                  <a:moveTo>
                    <a:pt x="16" y="54"/>
                  </a:moveTo>
                  <a:cubicBezTo>
                    <a:pt x="2" y="54"/>
                    <a:pt x="0" y="46"/>
                    <a:pt x="1" y="37"/>
                  </a:cubicBezTo>
                  <a:cubicBezTo>
                    <a:pt x="11" y="37"/>
                    <a:pt x="11" y="37"/>
                    <a:pt x="11" y="37"/>
                  </a:cubicBezTo>
                  <a:cubicBezTo>
                    <a:pt x="11" y="42"/>
                    <a:pt x="12" y="46"/>
                    <a:pt x="18" y="46"/>
                  </a:cubicBezTo>
                  <a:cubicBezTo>
                    <a:pt x="21" y="46"/>
                    <a:pt x="23" y="44"/>
                    <a:pt x="23" y="40"/>
                  </a:cubicBezTo>
                  <a:cubicBezTo>
                    <a:pt x="23" y="31"/>
                    <a:pt x="1" y="30"/>
                    <a:pt x="1" y="14"/>
                  </a:cubicBezTo>
                  <a:cubicBezTo>
                    <a:pt x="1" y="6"/>
                    <a:pt x="5" y="0"/>
                    <a:pt x="18" y="0"/>
                  </a:cubicBezTo>
                  <a:cubicBezTo>
                    <a:pt x="29" y="0"/>
                    <a:pt x="34" y="4"/>
                    <a:pt x="34" y="15"/>
                  </a:cubicBezTo>
                  <a:cubicBezTo>
                    <a:pt x="23" y="15"/>
                    <a:pt x="23" y="15"/>
                    <a:pt x="23" y="15"/>
                  </a:cubicBezTo>
                  <a:cubicBezTo>
                    <a:pt x="23" y="12"/>
                    <a:pt x="22" y="8"/>
                    <a:pt x="18" y="8"/>
                  </a:cubicBezTo>
                  <a:cubicBezTo>
                    <a:pt x="14" y="8"/>
                    <a:pt x="12" y="9"/>
                    <a:pt x="12" y="13"/>
                  </a:cubicBezTo>
                  <a:cubicBezTo>
                    <a:pt x="12" y="23"/>
                    <a:pt x="34" y="22"/>
                    <a:pt x="34" y="39"/>
                  </a:cubicBezTo>
                  <a:cubicBezTo>
                    <a:pt x="34" y="52"/>
                    <a:pt x="24" y="54"/>
                    <a:pt x="16" y="5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4" name="Freeform 18"/>
            <p:cNvSpPr>
              <a:spLocks noEditPoints="1"/>
            </p:cNvSpPr>
            <p:nvPr/>
          </p:nvSpPr>
          <p:spPr bwMode="gray">
            <a:xfrm>
              <a:off x="7081838" y="1362075"/>
              <a:ext cx="238125" cy="317500"/>
            </a:xfrm>
            <a:custGeom>
              <a:avLst/>
              <a:gdLst>
                <a:gd name="T0" fmla="*/ 0 w 29"/>
                <a:gd name="T1" fmla="*/ 18 h 38"/>
                <a:gd name="T2" fmla="*/ 15 w 29"/>
                <a:gd name="T3" fmla="*/ 0 h 38"/>
                <a:gd name="T4" fmla="*/ 29 w 29"/>
                <a:gd name="T5" fmla="*/ 18 h 38"/>
                <a:gd name="T6" fmla="*/ 15 w 29"/>
                <a:gd name="T7" fmla="*/ 38 h 38"/>
                <a:gd name="T8" fmla="*/ 0 w 29"/>
                <a:gd name="T9" fmla="*/ 18 h 38"/>
                <a:gd name="T10" fmla="*/ 19 w 29"/>
                <a:gd name="T11" fmla="*/ 18 h 38"/>
                <a:gd name="T12" fmla="*/ 15 w 29"/>
                <a:gd name="T13" fmla="*/ 6 h 38"/>
                <a:gd name="T14" fmla="*/ 10 w 29"/>
                <a:gd name="T15" fmla="*/ 18 h 38"/>
                <a:gd name="T16" fmla="*/ 15 w 29"/>
                <a:gd name="T17" fmla="*/ 31 h 38"/>
                <a:gd name="T18" fmla="*/ 19 w 29"/>
                <a:gd name="T1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8">
                  <a:moveTo>
                    <a:pt x="0" y="18"/>
                  </a:moveTo>
                  <a:cubicBezTo>
                    <a:pt x="0" y="8"/>
                    <a:pt x="1" y="0"/>
                    <a:pt x="15" y="0"/>
                  </a:cubicBezTo>
                  <a:cubicBezTo>
                    <a:pt x="28" y="0"/>
                    <a:pt x="29" y="8"/>
                    <a:pt x="29" y="18"/>
                  </a:cubicBezTo>
                  <a:cubicBezTo>
                    <a:pt x="29" y="30"/>
                    <a:pt x="28" y="38"/>
                    <a:pt x="15" y="38"/>
                  </a:cubicBezTo>
                  <a:cubicBezTo>
                    <a:pt x="1" y="38"/>
                    <a:pt x="0" y="30"/>
                    <a:pt x="0" y="18"/>
                  </a:cubicBezTo>
                  <a:close/>
                  <a:moveTo>
                    <a:pt x="19" y="18"/>
                  </a:moveTo>
                  <a:cubicBezTo>
                    <a:pt x="19" y="10"/>
                    <a:pt x="19" y="6"/>
                    <a:pt x="15" y="6"/>
                  </a:cubicBezTo>
                  <a:cubicBezTo>
                    <a:pt x="10" y="6"/>
                    <a:pt x="10" y="10"/>
                    <a:pt x="10" y="18"/>
                  </a:cubicBezTo>
                  <a:cubicBezTo>
                    <a:pt x="10" y="29"/>
                    <a:pt x="11" y="31"/>
                    <a:pt x="15" y="31"/>
                  </a:cubicBezTo>
                  <a:cubicBezTo>
                    <a:pt x="18" y="31"/>
                    <a:pt x="19" y="29"/>
                    <a:pt x="19"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5" name="Freeform 19"/>
            <p:cNvSpPr>
              <a:spLocks/>
            </p:cNvSpPr>
            <p:nvPr/>
          </p:nvSpPr>
          <p:spPr bwMode="gray">
            <a:xfrm>
              <a:off x="7345363" y="1227138"/>
              <a:ext cx="163513" cy="444500"/>
            </a:xfrm>
            <a:custGeom>
              <a:avLst/>
              <a:gdLst>
                <a:gd name="T0" fmla="*/ 20 w 20"/>
                <a:gd name="T1" fmla="*/ 7 h 53"/>
                <a:gd name="T2" fmla="*/ 15 w 20"/>
                <a:gd name="T3" fmla="*/ 12 h 53"/>
                <a:gd name="T4" fmla="*/ 15 w 20"/>
                <a:gd name="T5" fmla="*/ 16 h 53"/>
                <a:gd name="T6" fmla="*/ 19 w 20"/>
                <a:gd name="T7" fmla="*/ 16 h 53"/>
                <a:gd name="T8" fmla="*/ 19 w 20"/>
                <a:gd name="T9" fmla="*/ 23 h 53"/>
                <a:gd name="T10" fmla="*/ 15 w 20"/>
                <a:gd name="T11" fmla="*/ 23 h 53"/>
                <a:gd name="T12" fmla="*/ 15 w 20"/>
                <a:gd name="T13" fmla="*/ 53 h 53"/>
                <a:gd name="T14" fmla="*/ 4 w 20"/>
                <a:gd name="T15" fmla="*/ 53 h 53"/>
                <a:gd name="T16" fmla="*/ 4 w 20"/>
                <a:gd name="T17" fmla="*/ 23 h 53"/>
                <a:gd name="T18" fmla="*/ 0 w 20"/>
                <a:gd name="T19" fmla="*/ 23 h 53"/>
                <a:gd name="T20" fmla="*/ 0 w 20"/>
                <a:gd name="T21" fmla="*/ 16 h 53"/>
                <a:gd name="T22" fmla="*/ 5 w 20"/>
                <a:gd name="T23" fmla="*/ 16 h 53"/>
                <a:gd name="T24" fmla="*/ 16 w 20"/>
                <a:gd name="T25" fmla="*/ 0 h 53"/>
                <a:gd name="T26" fmla="*/ 20 w 20"/>
                <a:gd name="T27" fmla="*/ 0 h 53"/>
                <a:gd name="T28" fmla="*/ 20 w 20"/>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53">
                  <a:moveTo>
                    <a:pt x="20" y="7"/>
                  </a:moveTo>
                  <a:cubicBezTo>
                    <a:pt x="16" y="7"/>
                    <a:pt x="15" y="8"/>
                    <a:pt x="15" y="12"/>
                  </a:cubicBezTo>
                  <a:cubicBezTo>
                    <a:pt x="15" y="16"/>
                    <a:pt x="15" y="16"/>
                    <a:pt x="15" y="16"/>
                  </a:cubicBezTo>
                  <a:cubicBezTo>
                    <a:pt x="19" y="16"/>
                    <a:pt x="19" y="16"/>
                    <a:pt x="19" y="16"/>
                  </a:cubicBezTo>
                  <a:cubicBezTo>
                    <a:pt x="19" y="23"/>
                    <a:pt x="19" y="23"/>
                    <a:pt x="19" y="23"/>
                  </a:cubicBezTo>
                  <a:cubicBezTo>
                    <a:pt x="15" y="23"/>
                    <a:pt x="15" y="23"/>
                    <a:pt x="15" y="23"/>
                  </a:cubicBezTo>
                  <a:cubicBezTo>
                    <a:pt x="15" y="53"/>
                    <a:pt x="15" y="53"/>
                    <a:pt x="15" y="53"/>
                  </a:cubicBezTo>
                  <a:cubicBezTo>
                    <a:pt x="4" y="53"/>
                    <a:pt x="4" y="53"/>
                    <a:pt x="4" y="53"/>
                  </a:cubicBezTo>
                  <a:cubicBezTo>
                    <a:pt x="4" y="23"/>
                    <a:pt x="4" y="23"/>
                    <a:pt x="4" y="23"/>
                  </a:cubicBezTo>
                  <a:cubicBezTo>
                    <a:pt x="0" y="23"/>
                    <a:pt x="0" y="23"/>
                    <a:pt x="0" y="23"/>
                  </a:cubicBezTo>
                  <a:cubicBezTo>
                    <a:pt x="0" y="16"/>
                    <a:pt x="0" y="16"/>
                    <a:pt x="0" y="16"/>
                  </a:cubicBezTo>
                  <a:cubicBezTo>
                    <a:pt x="5" y="16"/>
                    <a:pt x="5" y="16"/>
                    <a:pt x="5" y="16"/>
                  </a:cubicBezTo>
                  <a:cubicBezTo>
                    <a:pt x="4" y="6"/>
                    <a:pt x="4" y="0"/>
                    <a:pt x="16" y="0"/>
                  </a:cubicBezTo>
                  <a:cubicBezTo>
                    <a:pt x="17" y="0"/>
                    <a:pt x="18" y="0"/>
                    <a:pt x="20" y="0"/>
                  </a:cubicBezTo>
                  <a:lnTo>
                    <a:pt x="20"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6" name="Freeform 20"/>
            <p:cNvSpPr>
              <a:spLocks/>
            </p:cNvSpPr>
            <p:nvPr/>
          </p:nvSpPr>
          <p:spPr bwMode="gray">
            <a:xfrm>
              <a:off x="7542213" y="1277938"/>
              <a:ext cx="157163" cy="393700"/>
            </a:xfrm>
            <a:custGeom>
              <a:avLst/>
              <a:gdLst>
                <a:gd name="T0" fmla="*/ 0 w 19"/>
                <a:gd name="T1" fmla="*/ 10 h 47"/>
                <a:gd name="T2" fmla="*/ 4 w 19"/>
                <a:gd name="T3" fmla="*/ 10 h 47"/>
                <a:gd name="T4" fmla="*/ 4 w 19"/>
                <a:gd name="T5" fmla="*/ 4 h 47"/>
                <a:gd name="T6" fmla="*/ 14 w 19"/>
                <a:gd name="T7" fmla="*/ 0 h 47"/>
                <a:gd name="T8" fmla="*/ 14 w 19"/>
                <a:gd name="T9" fmla="*/ 10 h 47"/>
                <a:gd name="T10" fmla="*/ 19 w 19"/>
                <a:gd name="T11" fmla="*/ 10 h 47"/>
                <a:gd name="T12" fmla="*/ 19 w 19"/>
                <a:gd name="T13" fmla="*/ 17 h 47"/>
                <a:gd name="T14" fmla="*/ 14 w 19"/>
                <a:gd name="T15" fmla="*/ 17 h 47"/>
                <a:gd name="T16" fmla="*/ 14 w 19"/>
                <a:gd name="T17" fmla="*/ 36 h 47"/>
                <a:gd name="T18" fmla="*/ 17 w 19"/>
                <a:gd name="T19" fmla="*/ 41 h 47"/>
                <a:gd name="T20" fmla="*/ 19 w 19"/>
                <a:gd name="T21" fmla="*/ 41 h 47"/>
                <a:gd name="T22" fmla="*/ 19 w 19"/>
                <a:gd name="T23" fmla="*/ 47 h 47"/>
                <a:gd name="T24" fmla="*/ 14 w 19"/>
                <a:gd name="T25" fmla="*/ 47 h 47"/>
                <a:gd name="T26" fmla="*/ 4 w 19"/>
                <a:gd name="T27" fmla="*/ 39 h 47"/>
                <a:gd name="T28" fmla="*/ 4 w 19"/>
                <a:gd name="T29" fmla="*/ 17 h 47"/>
                <a:gd name="T30" fmla="*/ 0 w 19"/>
                <a:gd name="T31" fmla="*/ 17 h 47"/>
                <a:gd name="T32" fmla="*/ 0 w 19"/>
                <a:gd name="T33"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7">
                  <a:moveTo>
                    <a:pt x="0" y="10"/>
                  </a:moveTo>
                  <a:cubicBezTo>
                    <a:pt x="4" y="10"/>
                    <a:pt x="4" y="10"/>
                    <a:pt x="4" y="10"/>
                  </a:cubicBezTo>
                  <a:cubicBezTo>
                    <a:pt x="4" y="4"/>
                    <a:pt x="4" y="4"/>
                    <a:pt x="4" y="4"/>
                  </a:cubicBezTo>
                  <a:cubicBezTo>
                    <a:pt x="14" y="0"/>
                    <a:pt x="14" y="0"/>
                    <a:pt x="14" y="0"/>
                  </a:cubicBezTo>
                  <a:cubicBezTo>
                    <a:pt x="14" y="10"/>
                    <a:pt x="14" y="10"/>
                    <a:pt x="14" y="10"/>
                  </a:cubicBezTo>
                  <a:cubicBezTo>
                    <a:pt x="19" y="10"/>
                    <a:pt x="19" y="10"/>
                    <a:pt x="19" y="10"/>
                  </a:cubicBezTo>
                  <a:cubicBezTo>
                    <a:pt x="19" y="17"/>
                    <a:pt x="19" y="17"/>
                    <a:pt x="19" y="17"/>
                  </a:cubicBezTo>
                  <a:cubicBezTo>
                    <a:pt x="14" y="17"/>
                    <a:pt x="14" y="17"/>
                    <a:pt x="14" y="17"/>
                  </a:cubicBezTo>
                  <a:cubicBezTo>
                    <a:pt x="14" y="36"/>
                    <a:pt x="14" y="36"/>
                    <a:pt x="14" y="36"/>
                  </a:cubicBezTo>
                  <a:cubicBezTo>
                    <a:pt x="14" y="39"/>
                    <a:pt x="14" y="41"/>
                    <a:pt x="17" y="41"/>
                  </a:cubicBezTo>
                  <a:cubicBezTo>
                    <a:pt x="18" y="41"/>
                    <a:pt x="18" y="41"/>
                    <a:pt x="19" y="41"/>
                  </a:cubicBezTo>
                  <a:cubicBezTo>
                    <a:pt x="19" y="47"/>
                    <a:pt x="19" y="47"/>
                    <a:pt x="19" y="47"/>
                  </a:cubicBezTo>
                  <a:cubicBezTo>
                    <a:pt x="18" y="47"/>
                    <a:pt x="16" y="47"/>
                    <a:pt x="14" y="47"/>
                  </a:cubicBezTo>
                  <a:cubicBezTo>
                    <a:pt x="5" y="47"/>
                    <a:pt x="4" y="41"/>
                    <a:pt x="4" y="39"/>
                  </a:cubicBezTo>
                  <a:cubicBezTo>
                    <a:pt x="4" y="17"/>
                    <a:pt x="4" y="17"/>
                    <a:pt x="4" y="17"/>
                  </a:cubicBezTo>
                  <a:cubicBezTo>
                    <a:pt x="0" y="17"/>
                    <a:pt x="0" y="17"/>
                    <a:pt x="0" y="17"/>
                  </a:cubicBezTo>
                  <a:lnTo>
                    <a:pt x="0" y="1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7" name="Freeform 21"/>
            <p:cNvSpPr>
              <a:spLocks/>
            </p:cNvSpPr>
            <p:nvPr/>
          </p:nvSpPr>
          <p:spPr bwMode="gray">
            <a:xfrm>
              <a:off x="7731126" y="1362075"/>
              <a:ext cx="452438" cy="309563"/>
            </a:xfrm>
            <a:custGeom>
              <a:avLst/>
              <a:gdLst>
                <a:gd name="T0" fmla="*/ 0 w 285"/>
                <a:gd name="T1" fmla="*/ 0 h 195"/>
                <a:gd name="T2" fmla="*/ 52 w 285"/>
                <a:gd name="T3" fmla="*/ 0 h 195"/>
                <a:gd name="T4" fmla="*/ 78 w 285"/>
                <a:gd name="T5" fmla="*/ 148 h 195"/>
                <a:gd name="T6" fmla="*/ 78 w 285"/>
                <a:gd name="T7" fmla="*/ 148 h 195"/>
                <a:gd name="T8" fmla="*/ 114 w 285"/>
                <a:gd name="T9" fmla="*/ 0 h 195"/>
                <a:gd name="T10" fmla="*/ 171 w 285"/>
                <a:gd name="T11" fmla="*/ 0 h 195"/>
                <a:gd name="T12" fmla="*/ 202 w 285"/>
                <a:gd name="T13" fmla="*/ 148 h 195"/>
                <a:gd name="T14" fmla="*/ 202 w 285"/>
                <a:gd name="T15" fmla="*/ 148 h 195"/>
                <a:gd name="T16" fmla="*/ 233 w 285"/>
                <a:gd name="T17" fmla="*/ 0 h 195"/>
                <a:gd name="T18" fmla="*/ 285 w 285"/>
                <a:gd name="T19" fmla="*/ 0 h 195"/>
                <a:gd name="T20" fmla="*/ 233 w 285"/>
                <a:gd name="T21" fmla="*/ 195 h 195"/>
                <a:gd name="T22" fmla="*/ 176 w 285"/>
                <a:gd name="T23" fmla="*/ 195 h 195"/>
                <a:gd name="T24" fmla="*/ 140 w 285"/>
                <a:gd name="T25" fmla="*/ 63 h 195"/>
                <a:gd name="T26" fmla="*/ 140 w 285"/>
                <a:gd name="T27" fmla="*/ 63 h 195"/>
                <a:gd name="T28" fmla="*/ 104 w 285"/>
                <a:gd name="T29" fmla="*/ 195 h 195"/>
                <a:gd name="T30" fmla="*/ 47 w 285"/>
                <a:gd name="T31" fmla="*/ 195 h 195"/>
                <a:gd name="T32" fmla="*/ 0 w 285"/>
                <a:gd name="T3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195">
                  <a:moveTo>
                    <a:pt x="0" y="0"/>
                  </a:moveTo>
                  <a:lnTo>
                    <a:pt x="52" y="0"/>
                  </a:lnTo>
                  <a:lnTo>
                    <a:pt x="78" y="148"/>
                  </a:lnTo>
                  <a:lnTo>
                    <a:pt x="78" y="148"/>
                  </a:lnTo>
                  <a:lnTo>
                    <a:pt x="114" y="0"/>
                  </a:lnTo>
                  <a:lnTo>
                    <a:pt x="171" y="0"/>
                  </a:lnTo>
                  <a:lnTo>
                    <a:pt x="202" y="148"/>
                  </a:lnTo>
                  <a:lnTo>
                    <a:pt x="202" y="148"/>
                  </a:lnTo>
                  <a:lnTo>
                    <a:pt x="233" y="0"/>
                  </a:lnTo>
                  <a:lnTo>
                    <a:pt x="285" y="0"/>
                  </a:lnTo>
                  <a:lnTo>
                    <a:pt x="233" y="195"/>
                  </a:lnTo>
                  <a:lnTo>
                    <a:pt x="176" y="195"/>
                  </a:lnTo>
                  <a:lnTo>
                    <a:pt x="140" y="63"/>
                  </a:lnTo>
                  <a:lnTo>
                    <a:pt x="140" y="63"/>
                  </a:lnTo>
                  <a:lnTo>
                    <a:pt x="104" y="195"/>
                  </a:lnTo>
                  <a:lnTo>
                    <a:pt x="47" y="195"/>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8" name="Freeform 22"/>
            <p:cNvSpPr>
              <a:spLocks noEditPoints="1"/>
            </p:cNvSpPr>
            <p:nvPr/>
          </p:nvSpPr>
          <p:spPr bwMode="gray">
            <a:xfrm>
              <a:off x="8201026" y="1362075"/>
              <a:ext cx="238125" cy="317500"/>
            </a:xfrm>
            <a:custGeom>
              <a:avLst/>
              <a:gdLst>
                <a:gd name="T0" fmla="*/ 29 w 29"/>
                <a:gd name="T1" fmla="*/ 30 h 38"/>
                <a:gd name="T2" fmla="*/ 29 w 29"/>
                <a:gd name="T3" fmla="*/ 37 h 38"/>
                <a:gd name="T4" fmla="*/ 20 w 29"/>
                <a:gd name="T5" fmla="*/ 37 h 38"/>
                <a:gd name="T6" fmla="*/ 19 w 29"/>
                <a:gd name="T7" fmla="*/ 32 h 38"/>
                <a:gd name="T8" fmla="*/ 19 w 29"/>
                <a:gd name="T9" fmla="*/ 32 h 38"/>
                <a:gd name="T10" fmla="*/ 10 w 29"/>
                <a:gd name="T11" fmla="*/ 38 h 38"/>
                <a:gd name="T12" fmla="*/ 0 w 29"/>
                <a:gd name="T13" fmla="*/ 26 h 38"/>
                <a:gd name="T14" fmla="*/ 19 w 29"/>
                <a:gd name="T15" fmla="*/ 13 h 38"/>
                <a:gd name="T16" fmla="*/ 19 w 29"/>
                <a:gd name="T17" fmla="*/ 11 h 38"/>
                <a:gd name="T18" fmla="*/ 15 w 29"/>
                <a:gd name="T19" fmla="*/ 5 h 38"/>
                <a:gd name="T20" fmla="*/ 11 w 29"/>
                <a:gd name="T21" fmla="*/ 11 h 38"/>
                <a:gd name="T22" fmla="*/ 1 w 29"/>
                <a:gd name="T23" fmla="*/ 11 h 38"/>
                <a:gd name="T24" fmla="*/ 5 w 29"/>
                <a:gd name="T25" fmla="*/ 2 h 38"/>
                <a:gd name="T26" fmla="*/ 14 w 29"/>
                <a:gd name="T27" fmla="*/ 0 h 38"/>
                <a:gd name="T28" fmla="*/ 29 w 29"/>
                <a:gd name="T29" fmla="*/ 12 h 38"/>
                <a:gd name="T30" fmla="*/ 29 w 29"/>
                <a:gd name="T31" fmla="*/ 30 h 38"/>
                <a:gd name="T32" fmla="*/ 10 w 29"/>
                <a:gd name="T33" fmla="*/ 26 h 38"/>
                <a:gd name="T34" fmla="*/ 14 w 29"/>
                <a:gd name="T35" fmla="*/ 31 h 38"/>
                <a:gd name="T36" fmla="*/ 19 w 29"/>
                <a:gd name="T37" fmla="*/ 19 h 38"/>
                <a:gd name="T38" fmla="*/ 10 w 29"/>
                <a:gd name="T39"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8">
                  <a:moveTo>
                    <a:pt x="29" y="30"/>
                  </a:moveTo>
                  <a:cubicBezTo>
                    <a:pt x="29" y="32"/>
                    <a:pt x="29" y="35"/>
                    <a:pt x="29" y="37"/>
                  </a:cubicBezTo>
                  <a:cubicBezTo>
                    <a:pt x="20" y="37"/>
                    <a:pt x="20" y="37"/>
                    <a:pt x="20" y="37"/>
                  </a:cubicBezTo>
                  <a:cubicBezTo>
                    <a:pt x="19" y="32"/>
                    <a:pt x="19" y="32"/>
                    <a:pt x="19" y="32"/>
                  </a:cubicBezTo>
                  <a:cubicBezTo>
                    <a:pt x="19" y="32"/>
                    <a:pt x="19" y="32"/>
                    <a:pt x="19" y="32"/>
                  </a:cubicBezTo>
                  <a:cubicBezTo>
                    <a:pt x="17" y="36"/>
                    <a:pt x="14" y="38"/>
                    <a:pt x="10" y="38"/>
                  </a:cubicBezTo>
                  <a:cubicBezTo>
                    <a:pt x="3" y="38"/>
                    <a:pt x="0" y="32"/>
                    <a:pt x="0" y="26"/>
                  </a:cubicBezTo>
                  <a:cubicBezTo>
                    <a:pt x="0" y="14"/>
                    <a:pt x="9" y="13"/>
                    <a:pt x="19" y="13"/>
                  </a:cubicBezTo>
                  <a:cubicBezTo>
                    <a:pt x="19" y="11"/>
                    <a:pt x="19" y="11"/>
                    <a:pt x="19" y="11"/>
                  </a:cubicBezTo>
                  <a:cubicBezTo>
                    <a:pt x="19" y="8"/>
                    <a:pt x="18" y="5"/>
                    <a:pt x="15" y="5"/>
                  </a:cubicBezTo>
                  <a:cubicBezTo>
                    <a:pt x="11" y="5"/>
                    <a:pt x="11" y="8"/>
                    <a:pt x="11" y="11"/>
                  </a:cubicBezTo>
                  <a:cubicBezTo>
                    <a:pt x="1" y="11"/>
                    <a:pt x="1" y="11"/>
                    <a:pt x="1" y="11"/>
                  </a:cubicBezTo>
                  <a:cubicBezTo>
                    <a:pt x="1" y="6"/>
                    <a:pt x="2" y="4"/>
                    <a:pt x="5" y="2"/>
                  </a:cubicBezTo>
                  <a:cubicBezTo>
                    <a:pt x="7" y="0"/>
                    <a:pt x="10" y="0"/>
                    <a:pt x="14" y="0"/>
                  </a:cubicBezTo>
                  <a:cubicBezTo>
                    <a:pt x="27" y="0"/>
                    <a:pt x="29" y="5"/>
                    <a:pt x="29" y="12"/>
                  </a:cubicBezTo>
                  <a:lnTo>
                    <a:pt x="29" y="30"/>
                  </a:lnTo>
                  <a:close/>
                  <a:moveTo>
                    <a:pt x="10" y="26"/>
                  </a:moveTo>
                  <a:cubicBezTo>
                    <a:pt x="10" y="28"/>
                    <a:pt x="10" y="31"/>
                    <a:pt x="14" y="31"/>
                  </a:cubicBezTo>
                  <a:cubicBezTo>
                    <a:pt x="20" y="31"/>
                    <a:pt x="19" y="23"/>
                    <a:pt x="19" y="19"/>
                  </a:cubicBezTo>
                  <a:cubicBezTo>
                    <a:pt x="14" y="19"/>
                    <a:pt x="10" y="19"/>
                    <a:pt x="10"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69" name="Freeform 23"/>
            <p:cNvSpPr>
              <a:spLocks/>
            </p:cNvSpPr>
            <p:nvPr/>
          </p:nvSpPr>
          <p:spPr bwMode="gray">
            <a:xfrm>
              <a:off x="8496301" y="1362075"/>
              <a:ext cx="157163" cy="309563"/>
            </a:xfrm>
            <a:custGeom>
              <a:avLst/>
              <a:gdLst>
                <a:gd name="T0" fmla="*/ 10 w 19"/>
                <a:gd name="T1" fmla="*/ 0 h 37"/>
                <a:gd name="T2" fmla="*/ 10 w 19"/>
                <a:gd name="T3" fmla="*/ 5 h 37"/>
                <a:gd name="T4" fmla="*/ 10 w 19"/>
                <a:gd name="T5" fmla="*/ 5 h 37"/>
                <a:gd name="T6" fmla="*/ 19 w 19"/>
                <a:gd name="T7" fmla="*/ 0 h 37"/>
                <a:gd name="T8" fmla="*/ 19 w 19"/>
                <a:gd name="T9" fmla="*/ 9 h 37"/>
                <a:gd name="T10" fmla="*/ 10 w 19"/>
                <a:gd name="T11" fmla="*/ 17 h 37"/>
                <a:gd name="T12" fmla="*/ 10 w 19"/>
                <a:gd name="T13" fmla="*/ 37 h 37"/>
                <a:gd name="T14" fmla="*/ 0 w 19"/>
                <a:gd name="T15" fmla="*/ 37 h 37"/>
                <a:gd name="T16" fmla="*/ 0 w 19"/>
                <a:gd name="T17" fmla="*/ 0 h 37"/>
                <a:gd name="T18" fmla="*/ 10 w 1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7">
                  <a:moveTo>
                    <a:pt x="10" y="0"/>
                  </a:moveTo>
                  <a:cubicBezTo>
                    <a:pt x="10" y="5"/>
                    <a:pt x="10" y="5"/>
                    <a:pt x="10" y="5"/>
                  </a:cubicBezTo>
                  <a:cubicBezTo>
                    <a:pt x="10" y="5"/>
                    <a:pt x="10" y="5"/>
                    <a:pt x="10" y="5"/>
                  </a:cubicBezTo>
                  <a:cubicBezTo>
                    <a:pt x="12" y="1"/>
                    <a:pt x="15" y="0"/>
                    <a:pt x="19" y="0"/>
                  </a:cubicBezTo>
                  <a:cubicBezTo>
                    <a:pt x="19" y="9"/>
                    <a:pt x="19" y="9"/>
                    <a:pt x="19" y="9"/>
                  </a:cubicBezTo>
                  <a:cubicBezTo>
                    <a:pt x="10" y="8"/>
                    <a:pt x="10" y="13"/>
                    <a:pt x="10" y="17"/>
                  </a:cubicBezTo>
                  <a:cubicBezTo>
                    <a:pt x="10" y="37"/>
                    <a:pt x="10" y="37"/>
                    <a:pt x="10" y="37"/>
                  </a:cubicBezTo>
                  <a:cubicBezTo>
                    <a:pt x="0" y="37"/>
                    <a:pt x="0" y="37"/>
                    <a:pt x="0" y="37"/>
                  </a:cubicBezTo>
                  <a:cubicBezTo>
                    <a:pt x="0" y="0"/>
                    <a:pt x="0" y="0"/>
                    <a:pt x="0" y="0"/>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0" name="Freeform 24"/>
            <p:cNvSpPr>
              <a:spLocks noEditPoints="1"/>
            </p:cNvSpPr>
            <p:nvPr/>
          </p:nvSpPr>
          <p:spPr bwMode="gray">
            <a:xfrm>
              <a:off x="8685213" y="1362075"/>
              <a:ext cx="247650" cy="317500"/>
            </a:xfrm>
            <a:custGeom>
              <a:avLst/>
              <a:gdLst>
                <a:gd name="T0" fmla="*/ 10 w 30"/>
                <a:gd name="T1" fmla="*/ 20 h 38"/>
                <a:gd name="T2" fmla="*/ 15 w 30"/>
                <a:gd name="T3" fmla="*/ 31 h 38"/>
                <a:gd name="T4" fmla="*/ 19 w 30"/>
                <a:gd name="T5" fmla="*/ 25 h 38"/>
                <a:gd name="T6" fmla="*/ 30 w 30"/>
                <a:gd name="T7" fmla="*/ 25 h 38"/>
                <a:gd name="T8" fmla="*/ 26 w 30"/>
                <a:gd name="T9" fmla="*/ 34 h 38"/>
                <a:gd name="T10" fmla="*/ 15 w 30"/>
                <a:gd name="T11" fmla="*/ 38 h 38"/>
                <a:gd name="T12" fmla="*/ 0 w 30"/>
                <a:gd name="T13" fmla="*/ 18 h 38"/>
                <a:gd name="T14" fmla="*/ 15 w 30"/>
                <a:gd name="T15" fmla="*/ 0 h 38"/>
                <a:gd name="T16" fmla="*/ 30 w 30"/>
                <a:gd name="T17" fmla="*/ 20 h 38"/>
                <a:gd name="T18" fmla="*/ 10 w 30"/>
                <a:gd name="T19" fmla="*/ 20 h 38"/>
                <a:gd name="T20" fmla="*/ 20 w 30"/>
                <a:gd name="T21" fmla="*/ 15 h 38"/>
                <a:gd name="T22" fmla="*/ 15 w 30"/>
                <a:gd name="T23" fmla="*/ 6 h 38"/>
                <a:gd name="T24" fmla="*/ 10 w 30"/>
                <a:gd name="T25" fmla="*/ 15 h 38"/>
                <a:gd name="T26" fmla="*/ 20 w 30"/>
                <a:gd name="T27"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10" y="20"/>
                  </a:moveTo>
                  <a:cubicBezTo>
                    <a:pt x="10" y="25"/>
                    <a:pt x="11" y="31"/>
                    <a:pt x="15" y="31"/>
                  </a:cubicBezTo>
                  <a:cubicBezTo>
                    <a:pt x="19" y="31"/>
                    <a:pt x="19" y="28"/>
                    <a:pt x="19" y="25"/>
                  </a:cubicBezTo>
                  <a:cubicBezTo>
                    <a:pt x="30" y="25"/>
                    <a:pt x="30" y="25"/>
                    <a:pt x="30" y="25"/>
                  </a:cubicBezTo>
                  <a:cubicBezTo>
                    <a:pt x="30" y="29"/>
                    <a:pt x="28" y="32"/>
                    <a:pt x="26" y="34"/>
                  </a:cubicBezTo>
                  <a:cubicBezTo>
                    <a:pt x="24" y="36"/>
                    <a:pt x="20" y="38"/>
                    <a:pt x="15" y="38"/>
                  </a:cubicBezTo>
                  <a:cubicBezTo>
                    <a:pt x="2" y="38"/>
                    <a:pt x="0" y="30"/>
                    <a:pt x="0" y="18"/>
                  </a:cubicBezTo>
                  <a:cubicBezTo>
                    <a:pt x="0" y="8"/>
                    <a:pt x="2" y="0"/>
                    <a:pt x="15" y="0"/>
                  </a:cubicBezTo>
                  <a:cubicBezTo>
                    <a:pt x="29" y="0"/>
                    <a:pt x="30" y="8"/>
                    <a:pt x="30" y="20"/>
                  </a:cubicBezTo>
                  <a:lnTo>
                    <a:pt x="10" y="20"/>
                  </a:lnTo>
                  <a:close/>
                  <a:moveTo>
                    <a:pt x="20" y="15"/>
                  </a:moveTo>
                  <a:cubicBezTo>
                    <a:pt x="20" y="11"/>
                    <a:pt x="20" y="6"/>
                    <a:pt x="15" y="6"/>
                  </a:cubicBezTo>
                  <a:cubicBezTo>
                    <a:pt x="10" y="6"/>
                    <a:pt x="10" y="11"/>
                    <a:pt x="10" y="15"/>
                  </a:cubicBezTo>
                  <a:lnTo>
                    <a:pt x="20" y="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1" name="Freeform 25"/>
            <p:cNvSpPr>
              <a:spLocks noEditPoints="1"/>
            </p:cNvSpPr>
            <p:nvPr/>
          </p:nvSpPr>
          <p:spPr bwMode="gray">
            <a:xfrm>
              <a:off x="7920038" y="1957388"/>
              <a:ext cx="206375" cy="258763"/>
            </a:xfrm>
            <a:custGeom>
              <a:avLst/>
              <a:gdLst>
                <a:gd name="T0" fmla="*/ 9 w 25"/>
                <a:gd name="T1" fmla="*/ 17 h 31"/>
                <a:gd name="T2" fmla="*/ 13 w 25"/>
                <a:gd name="T3" fmla="*/ 26 h 31"/>
                <a:gd name="T4" fmla="*/ 16 w 25"/>
                <a:gd name="T5" fmla="*/ 20 h 31"/>
                <a:gd name="T6" fmla="*/ 25 w 25"/>
                <a:gd name="T7" fmla="*/ 20 h 31"/>
                <a:gd name="T8" fmla="*/ 22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7 w 25"/>
                <a:gd name="T21" fmla="*/ 12 h 31"/>
                <a:gd name="T22" fmla="*/ 13 w 25"/>
                <a:gd name="T23" fmla="*/ 5 h 31"/>
                <a:gd name="T24" fmla="*/ 9 w 25"/>
                <a:gd name="T25" fmla="*/ 12 h 31"/>
                <a:gd name="T26" fmla="*/ 17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4" y="26"/>
                    <a:pt x="22" y="28"/>
                  </a:cubicBezTo>
                  <a:cubicBezTo>
                    <a:pt x="20" y="30"/>
                    <a:pt x="17" y="31"/>
                    <a:pt x="13" y="31"/>
                  </a:cubicBezTo>
                  <a:cubicBezTo>
                    <a:pt x="2" y="31"/>
                    <a:pt x="0" y="24"/>
                    <a:pt x="0" y="15"/>
                  </a:cubicBezTo>
                  <a:cubicBezTo>
                    <a:pt x="0" y="7"/>
                    <a:pt x="2" y="0"/>
                    <a:pt x="13" y="0"/>
                  </a:cubicBezTo>
                  <a:cubicBezTo>
                    <a:pt x="24" y="0"/>
                    <a:pt x="25" y="7"/>
                    <a:pt x="25" y="17"/>
                  </a:cubicBezTo>
                  <a:lnTo>
                    <a:pt x="9" y="17"/>
                  </a:lnTo>
                  <a:close/>
                  <a:moveTo>
                    <a:pt x="17" y="12"/>
                  </a:moveTo>
                  <a:cubicBezTo>
                    <a:pt x="17" y="9"/>
                    <a:pt x="17" y="5"/>
                    <a:pt x="13" y="5"/>
                  </a:cubicBezTo>
                  <a:cubicBezTo>
                    <a:pt x="9" y="5"/>
                    <a:pt x="9" y="10"/>
                    <a:pt x="9" y="12"/>
                  </a:cubicBezTo>
                  <a:lnTo>
                    <a:pt x="17"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2" name="Freeform 26"/>
            <p:cNvSpPr>
              <a:spLocks noEditPoints="1"/>
            </p:cNvSpPr>
            <p:nvPr/>
          </p:nvSpPr>
          <p:spPr bwMode="gray">
            <a:xfrm>
              <a:off x="8553451" y="1957388"/>
              <a:ext cx="206375" cy="258763"/>
            </a:xfrm>
            <a:custGeom>
              <a:avLst/>
              <a:gdLst>
                <a:gd name="T0" fmla="*/ 9 w 25"/>
                <a:gd name="T1" fmla="*/ 17 h 31"/>
                <a:gd name="T2" fmla="*/ 12 w 25"/>
                <a:gd name="T3" fmla="*/ 26 h 31"/>
                <a:gd name="T4" fmla="*/ 16 w 25"/>
                <a:gd name="T5" fmla="*/ 20 h 31"/>
                <a:gd name="T6" fmla="*/ 24 w 25"/>
                <a:gd name="T7" fmla="*/ 20 h 31"/>
                <a:gd name="T8" fmla="*/ 21 w 25"/>
                <a:gd name="T9" fmla="*/ 28 h 31"/>
                <a:gd name="T10" fmla="*/ 12 w 25"/>
                <a:gd name="T11" fmla="*/ 31 h 31"/>
                <a:gd name="T12" fmla="*/ 0 w 25"/>
                <a:gd name="T13" fmla="*/ 15 h 31"/>
                <a:gd name="T14" fmla="*/ 12 w 25"/>
                <a:gd name="T15" fmla="*/ 0 h 31"/>
                <a:gd name="T16" fmla="*/ 25 w 25"/>
                <a:gd name="T17" fmla="*/ 17 h 31"/>
                <a:gd name="T18" fmla="*/ 9 w 25"/>
                <a:gd name="T19" fmla="*/ 17 h 31"/>
                <a:gd name="T20" fmla="*/ 16 w 25"/>
                <a:gd name="T21" fmla="*/ 12 h 31"/>
                <a:gd name="T22" fmla="*/ 12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2" y="26"/>
                  </a:cubicBezTo>
                  <a:cubicBezTo>
                    <a:pt x="15" y="26"/>
                    <a:pt x="16" y="23"/>
                    <a:pt x="16" y="20"/>
                  </a:cubicBezTo>
                  <a:cubicBezTo>
                    <a:pt x="24" y="20"/>
                    <a:pt x="24" y="20"/>
                    <a:pt x="24" y="20"/>
                  </a:cubicBezTo>
                  <a:cubicBezTo>
                    <a:pt x="24" y="24"/>
                    <a:pt x="23" y="26"/>
                    <a:pt x="21" y="28"/>
                  </a:cubicBezTo>
                  <a:cubicBezTo>
                    <a:pt x="19" y="30"/>
                    <a:pt x="16" y="31"/>
                    <a:pt x="12" y="31"/>
                  </a:cubicBezTo>
                  <a:cubicBezTo>
                    <a:pt x="2" y="31"/>
                    <a:pt x="0" y="24"/>
                    <a:pt x="0" y="15"/>
                  </a:cubicBezTo>
                  <a:cubicBezTo>
                    <a:pt x="0" y="7"/>
                    <a:pt x="1" y="0"/>
                    <a:pt x="12" y="0"/>
                  </a:cubicBezTo>
                  <a:cubicBezTo>
                    <a:pt x="24" y="0"/>
                    <a:pt x="25" y="7"/>
                    <a:pt x="25" y="17"/>
                  </a:cubicBezTo>
                  <a:lnTo>
                    <a:pt x="9" y="17"/>
                  </a:lnTo>
                  <a:close/>
                  <a:moveTo>
                    <a:pt x="16" y="12"/>
                  </a:moveTo>
                  <a:cubicBezTo>
                    <a:pt x="16" y="9"/>
                    <a:pt x="16" y="5"/>
                    <a:pt x="12"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3" name="Freeform 27"/>
            <p:cNvSpPr>
              <a:spLocks/>
            </p:cNvSpPr>
            <p:nvPr/>
          </p:nvSpPr>
          <p:spPr bwMode="gray">
            <a:xfrm>
              <a:off x="3263901" y="1855788"/>
              <a:ext cx="198438" cy="352425"/>
            </a:xfrm>
            <a:custGeom>
              <a:avLst/>
              <a:gdLst>
                <a:gd name="T0" fmla="*/ 0 w 125"/>
                <a:gd name="T1" fmla="*/ 222 h 222"/>
                <a:gd name="T2" fmla="*/ 0 w 125"/>
                <a:gd name="T3" fmla="*/ 0 h 222"/>
                <a:gd name="T4" fmla="*/ 125 w 125"/>
                <a:gd name="T5" fmla="*/ 0 h 222"/>
                <a:gd name="T6" fmla="*/ 125 w 125"/>
                <a:gd name="T7" fmla="*/ 32 h 222"/>
                <a:gd name="T8" fmla="*/ 47 w 125"/>
                <a:gd name="T9" fmla="*/ 32 h 222"/>
                <a:gd name="T10" fmla="*/ 47 w 125"/>
                <a:gd name="T11" fmla="*/ 90 h 222"/>
                <a:gd name="T12" fmla="*/ 114 w 125"/>
                <a:gd name="T13" fmla="*/ 90 h 222"/>
                <a:gd name="T14" fmla="*/ 114 w 125"/>
                <a:gd name="T15" fmla="*/ 122 h 222"/>
                <a:gd name="T16" fmla="*/ 47 w 125"/>
                <a:gd name="T17" fmla="*/ 122 h 222"/>
                <a:gd name="T18" fmla="*/ 47 w 125"/>
                <a:gd name="T19" fmla="*/ 190 h 222"/>
                <a:gd name="T20" fmla="*/ 125 w 125"/>
                <a:gd name="T21" fmla="*/ 190 h 222"/>
                <a:gd name="T22" fmla="*/ 125 w 125"/>
                <a:gd name="T23" fmla="*/ 222 h 222"/>
                <a:gd name="T24" fmla="*/ 0 w 125"/>
                <a:gd name="T25"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22">
                  <a:moveTo>
                    <a:pt x="0" y="222"/>
                  </a:moveTo>
                  <a:lnTo>
                    <a:pt x="0" y="0"/>
                  </a:lnTo>
                  <a:lnTo>
                    <a:pt x="125" y="0"/>
                  </a:lnTo>
                  <a:lnTo>
                    <a:pt x="125" y="32"/>
                  </a:lnTo>
                  <a:lnTo>
                    <a:pt x="47" y="32"/>
                  </a:lnTo>
                  <a:lnTo>
                    <a:pt x="47" y="90"/>
                  </a:lnTo>
                  <a:lnTo>
                    <a:pt x="114" y="90"/>
                  </a:lnTo>
                  <a:lnTo>
                    <a:pt x="114" y="122"/>
                  </a:lnTo>
                  <a:lnTo>
                    <a:pt x="47" y="122"/>
                  </a:lnTo>
                  <a:lnTo>
                    <a:pt x="47" y="190"/>
                  </a:lnTo>
                  <a:lnTo>
                    <a:pt x="125" y="190"/>
                  </a:lnTo>
                  <a:lnTo>
                    <a:pt x="125"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4" name="Freeform 28"/>
            <p:cNvSpPr>
              <a:spLocks/>
            </p:cNvSpPr>
            <p:nvPr/>
          </p:nvSpPr>
          <p:spPr bwMode="gray">
            <a:xfrm>
              <a:off x="3503613" y="1957388"/>
              <a:ext cx="188913"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10" y="2"/>
                    <a:pt x="11"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5"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5" name="Freeform 29"/>
            <p:cNvSpPr>
              <a:spLocks noEditPoints="1"/>
            </p:cNvSpPr>
            <p:nvPr/>
          </p:nvSpPr>
          <p:spPr bwMode="gray">
            <a:xfrm>
              <a:off x="3741738" y="1957388"/>
              <a:ext cx="196850"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2 w 24"/>
                <a:gd name="T13" fmla="*/ 37 h 42"/>
                <a:gd name="T14" fmla="*/ 16 w 24"/>
                <a:gd name="T15" fmla="*/ 32 h 42"/>
                <a:gd name="T16" fmla="*/ 16 w 24"/>
                <a:gd name="T17" fmla="*/ 27 h 42"/>
                <a:gd name="T18" fmla="*/ 15 w 24"/>
                <a:gd name="T19" fmla="*/ 27 h 42"/>
                <a:gd name="T20" fmla="*/ 9 w 24"/>
                <a:gd name="T21" fmla="*/ 30 h 42"/>
                <a:gd name="T22" fmla="*/ 0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6" y="42"/>
                    <a:pt x="1" y="40"/>
                    <a:pt x="1" y="33"/>
                  </a:cubicBezTo>
                  <a:cubicBezTo>
                    <a:pt x="9" y="33"/>
                    <a:pt x="9" y="33"/>
                    <a:pt x="9" y="33"/>
                  </a:cubicBezTo>
                  <a:cubicBezTo>
                    <a:pt x="9" y="34"/>
                    <a:pt x="9" y="35"/>
                    <a:pt x="10" y="36"/>
                  </a:cubicBezTo>
                  <a:cubicBezTo>
                    <a:pt x="10" y="37"/>
                    <a:pt x="11" y="37"/>
                    <a:pt x="12" y="37"/>
                  </a:cubicBezTo>
                  <a:cubicBezTo>
                    <a:pt x="15" y="37"/>
                    <a:pt x="16" y="35"/>
                    <a:pt x="16" y="32"/>
                  </a:cubicBezTo>
                  <a:cubicBezTo>
                    <a:pt x="16" y="27"/>
                    <a:pt x="16" y="27"/>
                    <a:pt x="16" y="27"/>
                  </a:cubicBezTo>
                  <a:cubicBezTo>
                    <a:pt x="15" y="27"/>
                    <a:pt x="15" y="27"/>
                    <a:pt x="15" y="27"/>
                  </a:cubicBezTo>
                  <a:cubicBezTo>
                    <a:pt x="14" y="29"/>
                    <a:pt x="12" y="30"/>
                    <a:pt x="9" y="30"/>
                  </a:cubicBezTo>
                  <a:cubicBezTo>
                    <a:pt x="0" y="30"/>
                    <a:pt x="0" y="22"/>
                    <a:pt x="0" y="15"/>
                  </a:cubicBezTo>
                  <a:cubicBezTo>
                    <a:pt x="0" y="8"/>
                    <a:pt x="0"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6" name="Rectangle 30"/>
            <p:cNvSpPr>
              <a:spLocks noChangeArrowheads="1"/>
            </p:cNvSpPr>
            <p:nvPr/>
          </p:nvSpPr>
          <p:spPr bwMode="gray">
            <a:xfrm>
              <a:off x="3997326" y="1965325"/>
              <a:ext cx="73025" cy="2428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7" name="Freeform 31"/>
            <p:cNvSpPr>
              <a:spLocks/>
            </p:cNvSpPr>
            <p:nvPr/>
          </p:nvSpPr>
          <p:spPr bwMode="gray">
            <a:xfrm>
              <a:off x="4127501" y="1957388"/>
              <a:ext cx="190500" cy="250825"/>
            </a:xfrm>
            <a:custGeom>
              <a:avLst/>
              <a:gdLst>
                <a:gd name="T0" fmla="*/ 9 w 23"/>
                <a:gd name="T1" fmla="*/ 4 h 30"/>
                <a:gd name="T2" fmla="*/ 9 w 23"/>
                <a:gd name="T3" fmla="*/ 4 h 30"/>
                <a:gd name="T4" fmla="*/ 12 w 23"/>
                <a:gd name="T5" fmla="*/ 1 h 30"/>
                <a:gd name="T6" fmla="*/ 16 w 23"/>
                <a:gd name="T7" fmla="*/ 0 h 30"/>
                <a:gd name="T8" fmla="*/ 23 w 23"/>
                <a:gd name="T9" fmla="*/ 6 h 30"/>
                <a:gd name="T10" fmla="*/ 23 w 23"/>
                <a:gd name="T11" fmla="*/ 30 h 30"/>
                <a:gd name="T12" fmla="*/ 15 w 23"/>
                <a:gd name="T13" fmla="*/ 30 h 30"/>
                <a:gd name="T14" fmla="*/ 15 w 23"/>
                <a:gd name="T15" fmla="*/ 10 h 30"/>
                <a:gd name="T16" fmla="*/ 12 w 23"/>
                <a:gd name="T17" fmla="*/ 5 h 30"/>
                <a:gd name="T18" fmla="*/ 9 w 23"/>
                <a:gd name="T19" fmla="*/ 10 h 30"/>
                <a:gd name="T20" fmla="*/ 9 w 23"/>
                <a:gd name="T21" fmla="*/ 30 h 30"/>
                <a:gd name="T22" fmla="*/ 0 w 23"/>
                <a:gd name="T23" fmla="*/ 30 h 30"/>
                <a:gd name="T24" fmla="*/ 0 w 23"/>
                <a:gd name="T25" fmla="*/ 1 h 30"/>
                <a:gd name="T26" fmla="*/ 9 w 23"/>
                <a:gd name="T27" fmla="*/ 1 h 30"/>
                <a:gd name="T28" fmla="*/ 9 w 23"/>
                <a:gd name="T2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9" y="4"/>
                  </a:moveTo>
                  <a:cubicBezTo>
                    <a:pt x="9" y="4"/>
                    <a:pt x="9" y="4"/>
                    <a:pt x="9" y="4"/>
                  </a:cubicBezTo>
                  <a:cubicBezTo>
                    <a:pt x="9" y="2"/>
                    <a:pt x="10" y="1"/>
                    <a:pt x="12" y="1"/>
                  </a:cubicBezTo>
                  <a:cubicBezTo>
                    <a:pt x="13" y="0"/>
                    <a:pt x="14" y="0"/>
                    <a:pt x="16" y="0"/>
                  </a:cubicBezTo>
                  <a:cubicBezTo>
                    <a:pt x="20" y="0"/>
                    <a:pt x="23" y="2"/>
                    <a:pt x="23" y="6"/>
                  </a:cubicBezTo>
                  <a:cubicBezTo>
                    <a:pt x="23" y="30"/>
                    <a:pt x="23" y="30"/>
                    <a:pt x="23" y="30"/>
                  </a:cubicBezTo>
                  <a:cubicBezTo>
                    <a:pt x="15" y="30"/>
                    <a:pt x="15" y="30"/>
                    <a:pt x="15" y="30"/>
                  </a:cubicBezTo>
                  <a:cubicBezTo>
                    <a:pt x="15" y="10"/>
                    <a:pt x="15" y="10"/>
                    <a:pt x="15" y="10"/>
                  </a:cubicBezTo>
                  <a:cubicBezTo>
                    <a:pt x="15" y="7"/>
                    <a:pt x="14" y="5"/>
                    <a:pt x="12" y="5"/>
                  </a:cubicBezTo>
                  <a:cubicBezTo>
                    <a:pt x="9" y="5"/>
                    <a:pt x="9" y="7"/>
                    <a:pt x="9" y="10"/>
                  </a:cubicBezTo>
                  <a:cubicBezTo>
                    <a:pt x="9" y="30"/>
                    <a:pt x="9" y="30"/>
                    <a:pt x="9" y="30"/>
                  </a:cubicBezTo>
                  <a:cubicBezTo>
                    <a:pt x="0" y="30"/>
                    <a:pt x="0" y="30"/>
                    <a:pt x="0" y="30"/>
                  </a:cubicBezTo>
                  <a:cubicBezTo>
                    <a:pt x="0" y="1"/>
                    <a:pt x="0" y="1"/>
                    <a:pt x="0" y="1"/>
                  </a:cubicBezTo>
                  <a:cubicBezTo>
                    <a:pt x="9" y="1"/>
                    <a:pt x="9" y="1"/>
                    <a:pt x="9" y="1"/>
                  </a:cubicBezTo>
                  <a:lnTo>
                    <a:pt x="9"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8" name="Freeform 32"/>
            <p:cNvSpPr>
              <a:spLocks noEditPoints="1"/>
            </p:cNvSpPr>
            <p:nvPr/>
          </p:nvSpPr>
          <p:spPr bwMode="gray">
            <a:xfrm>
              <a:off x="4359276"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6" y="26"/>
                    <a:pt x="16" y="23"/>
                    <a:pt x="16" y="20"/>
                  </a:cubicBezTo>
                  <a:cubicBezTo>
                    <a:pt x="25" y="20"/>
                    <a:pt x="25" y="20"/>
                    <a:pt x="25" y="20"/>
                  </a:cubicBezTo>
                  <a:cubicBezTo>
                    <a:pt x="25" y="24"/>
                    <a:pt x="23" y="26"/>
                    <a:pt x="21" y="28"/>
                  </a:cubicBezTo>
                  <a:cubicBezTo>
                    <a:pt x="19" y="30"/>
                    <a:pt x="17"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79" name="Freeform 33"/>
            <p:cNvSpPr>
              <a:spLocks noEditPoints="1"/>
            </p:cNvSpPr>
            <p:nvPr/>
          </p:nvSpPr>
          <p:spPr bwMode="gray">
            <a:xfrm>
              <a:off x="4597401"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2" y="0"/>
                    <a:pt x="13" y="0"/>
                  </a:cubicBezTo>
                  <a:cubicBezTo>
                    <a:pt x="24" y="0"/>
                    <a:pt x="25" y="7"/>
                    <a:pt x="25" y="17"/>
                  </a:cubicBezTo>
                  <a:lnTo>
                    <a:pt x="9" y="17"/>
                  </a:lnTo>
                  <a:close/>
                  <a:moveTo>
                    <a:pt x="16" y="12"/>
                  </a:moveTo>
                  <a:cubicBezTo>
                    <a:pt x="16" y="9"/>
                    <a:pt x="17"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0" name="Freeform 34"/>
            <p:cNvSpPr>
              <a:spLocks/>
            </p:cNvSpPr>
            <p:nvPr/>
          </p:nvSpPr>
          <p:spPr bwMode="gray">
            <a:xfrm>
              <a:off x="4843463" y="1957388"/>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1" name="Freeform 35"/>
            <p:cNvSpPr>
              <a:spLocks noEditPoints="1"/>
            </p:cNvSpPr>
            <p:nvPr/>
          </p:nvSpPr>
          <p:spPr bwMode="gray">
            <a:xfrm>
              <a:off x="4992688" y="1957388"/>
              <a:ext cx="204788" cy="258763"/>
            </a:xfrm>
            <a:custGeom>
              <a:avLst/>
              <a:gdLst>
                <a:gd name="T0" fmla="*/ 9 w 25"/>
                <a:gd name="T1" fmla="*/ 17 h 31"/>
                <a:gd name="T2" fmla="*/ 13 w 25"/>
                <a:gd name="T3" fmla="*/ 26 h 31"/>
                <a:gd name="T4" fmla="*/ 16 w 25"/>
                <a:gd name="T5" fmla="*/ 20 h 31"/>
                <a:gd name="T6" fmla="*/ 25 w 25"/>
                <a:gd name="T7" fmla="*/ 20 h 31"/>
                <a:gd name="T8" fmla="*/ 21 w 25"/>
                <a:gd name="T9" fmla="*/ 28 h 31"/>
                <a:gd name="T10" fmla="*/ 13 w 25"/>
                <a:gd name="T11" fmla="*/ 31 h 31"/>
                <a:gd name="T12" fmla="*/ 0 w 25"/>
                <a:gd name="T13" fmla="*/ 15 h 31"/>
                <a:gd name="T14" fmla="*/ 13 w 25"/>
                <a:gd name="T15" fmla="*/ 0 h 31"/>
                <a:gd name="T16" fmla="*/ 25 w 25"/>
                <a:gd name="T17" fmla="*/ 17 h 31"/>
                <a:gd name="T18" fmla="*/ 9 w 25"/>
                <a:gd name="T19" fmla="*/ 17 h 31"/>
                <a:gd name="T20" fmla="*/ 16 w 25"/>
                <a:gd name="T21" fmla="*/ 12 h 31"/>
                <a:gd name="T22" fmla="*/ 13 w 25"/>
                <a:gd name="T23" fmla="*/ 5 h 31"/>
                <a:gd name="T24" fmla="*/ 9 w 25"/>
                <a:gd name="T25" fmla="*/ 12 h 31"/>
                <a:gd name="T26" fmla="*/ 16 w 25"/>
                <a:gd name="T27"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9" y="17"/>
                  </a:moveTo>
                  <a:cubicBezTo>
                    <a:pt x="9" y="20"/>
                    <a:pt x="9" y="26"/>
                    <a:pt x="13" y="26"/>
                  </a:cubicBezTo>
                  <a:cubicBezTo>
                    <a:pt x="15" y="26"/>
                    <a:pt x="16" y="23"/>
                    <a:pt x="16" y="20"/>
                  </a:cubicBezTo>
                  <a:cubicBezTo>
                    <a:pt x="25" y="20"/>
                    <a:pt x="25" y="20"/>
                    <a:pt x="25" y="20"/>
                  </a:cubicBezTo>
                  <a:cubicBezTo>
                    <a:pt x="24" y="24"/>
                    <a:pt x="23" y="26"/>
                    <a:pt x="21" y="28"/>
                  </a:cubicBezTo>
                  <a:cubicBezTo>
                    <a:pt x="19" y="30"/>
                    <a:pt x="16" y="31"/>
                    <a:pt x="13" y="31"/>
                  </a:cubicBezTo>
                  <a:cubicBezTo>
                    <a:pt x="2" y="31"/>
                    <a:pt x="0" y="24"/>
                    <a:pt x="0" y="15"/>
                  </a:cubicBezTo>
                  <a:cubicBezTo>
                    <a:pt x="0" y="7"/>
                    <a:pt x="1" y="0"/>
                    <a:pt x="13" y="0"/>
                  </a:cubicBezTo>
                  <a:cubicBezTo>
                    <a:pt x="24" y="0"/>
                    <a:pt x="25" y="7"/>
                    <a:pt x="25" y="17"/>
                  </a:cubicBezTo>
                  <a:lnTo>
                    <a:pt x="9" y="17"/>
                  </a:lnTo>
                  <a:close/>
                  <a:moveTo>
                    <a:pt x="16" y="12"/>
                  </a:moveTo>
                  <a:cubicBezTo>
                    <a:pt x="16" y="9"/>
                    <a:pt x="16" y="5"/>
                    <a:pt x="13" y="5"/>
                  </a:cubicBezTo>
                  <a:cubicBezTo>
                    <a:pt x="9" y="5"/>
                    <a:pt x="9" y="10"/>
                    <a:pt x="9" y="12"/>
                  </a:cubicBezTo>
                  <a:lnTo>
                    <a:pt x="16"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2" name="Freeform 36"/>
            <p:cNvSpPr>
              <a:spLocks noEditPoints="1"/>
            </p:cNvSpPr>
            <p:nvPr/>
          </p:nvSpPr>
          <p:spPr bwMode="gray">
            <a:xfrm>
              <a:off x="5230813" y="1855788"/>
              <a:ext cx="196850" cy="360363"/>
            </a:xfrm>
            <a:custGeom>
              <a:avLst/>
              <a:gdLst>
                <a:gd name="T0" fmla="*/ 16 w 24"/>
                <a:gd name="T1" fmla="*/ 42 h 43"/>
                <a:gd name="T2" fmla="*/ 16 w 24"/>
                <a:gd name="T3" fmla="*/ 39 h 43"/>
                <a:gd name="T4" fmla="*/ 16 w 24"/>
                <a:gd name="T5" fmla="*/ 39 h 43"/>
                <a:gd name="T6" fmla="*/ 9 w 24"/>
                <a:gd name="T7" fmla="*/ 43 h 43"/>
                <a:gd name="T8" fmla="*/ 0 w 24"/>
                <a:gd name="T9" fmla="*/ 27 h 43"/>
                <a:gd name="T10" fmla="*/ 9 w 24"/>
                <a:gd name="T11" fmla="*/ 12 h 43"/>
                <a:gd name="T12" fmla="*/ 15 w 24"/>
                <a:gd name="T13" fmla="*/ 15 h 43"/>
                <a:gd name="T14" fmla="*/ 15 w 24"/>
                <a:gd name="T15" fmla="*/ 15 h 43"/>
                <a:gd name="T16" fmla="*/ 15 w 24"/>
                <a:gd name="T17" fmla="*/ 0 h 43"/>
                <a:gd name="T18" fmla="*/ 24 w 24"/>
                <a:gd name="T19" fmla="*/ 0 h 43"/>
                <a:gd name="T20" fmla="*/ 24 w 24"/>
                <a:gd name="T21" fmla="*/ 42 h 43"/>
                <a:gd name="T22" fmla="*/ 16 w 24"/>
                <a:gd name="T23" fmla="*/ 42 h 43"/>
                <a:gd name="T24" fmla="*/ 15 w 24"/>
                <a:gd name="T25" fmla="*/ 27 h 43"/>
                <a:gd name="T26" fmla="*/ 12 w 24"/>
                <a:gd name="T27" fmla="*/ 17 h 43"/>
                <a:gd name="T28" fmla="*/ 9 w 24"/>
                <a:gd name="T29" fmla="*/ 27 h 43"/>
                <a:gd name="T30" fmla="*/ 12 w 24"/>
                <a:gd name="T31" fmla="*/ 38 h 43"/>
                <a:gd name="T32" fmla="*/ 15 w 24"/>
                <a:gd name="T33"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6" y="42"/>
                  </a:moveTo>
                  <a:cubicBezTo>
                    <a:pt x="16" y="39"/>
                    <a:pt x="16" y="39"/>
                    <a:pt x="16" y="39"/>
                  </a:cubicBezTo>
                  <a:cubicBezTo>
                    <a:pt x="16" y="39"/>
                    <a:pt x="16" y="39"/>
                    <a:pt x="16" y="39"/>
                  </a:cubicBezTo>
                  <a:cubicBezTo>
                    <a:pt x="14" y="42"/>
                    <a:pt x="12" y="43"/>
                    <a:pt x="9" y="43"/>
                  </a:cubicBezTo>
                  <a:cubicBezTo>
                    <a:pt x="0" y="43"/>
                    <a:pt x="0" y="33"/>
                    <a:pt x="0" y="27"/>
                  </a:cubicBezTo>
                  <a:cubicBezTo>
                    <a:pt x="0" y="21"/>
                    <a:pt x="0" y="12"/>
                    <a:pt x="9" y="12"/>
                  </a:cubicBezTo>
                  <a:cubicBezTo>
                    <a:pt x="12" y="12"/>
                    <a:pt x="14" y="13"/>
                    <a:pt x="15" y="15"/>
                  </a:cubicBezTo>
                  <a:cubicBezTo>
                    <a:pt x="15" y="15"/>
                    <a:pt x="15" y="15"/>
                    <a:pt x="15" y="15"/>
                  </a:cubicBezTo>
                  <a:cubicBezTo>
                    <a:pt x="15" y="0"/>
                    <a:pt x="15" y="0"/>
                    <a:pt x="15" y="0"/>
                  </a:cubicBezTo>
                  <a:cubicBezTo>
                    <a:pt x="24" y="0"/>
                    <a:pt x="24" y="0"/>
                    <a:pt x="24" y="0"/>
                  </a:cubicBezTo>
                  <a:cubicBezTo>
                    <a:pt x="24" y="42"/>
                    <a:pt x="24" y="42"/>
                    <a:pt x="24" y="42"/>
                  </a:cubicBezTo>
                  <a:lnTo>
                    <a:pt x="16" y="42"/>
                  </a:lnTo>
                  <a:close/>
                  <a:moveTo>
                    <a:pt x="15" y="27"/>
                  </a:moveTo>
                  <a:cubicBezTo>
                    <a:pt x="15" y="21"/>
                    <a:pt x="16" y="17"/>
                    <a:pt x="12" y="17"/>
                  </a:cubicBezTo>
                  <a:cubicBezTo>
                    <a:pt x="8" y="17"/>
                    <a:pt x="9" y="21"/>
                    <a:pt x="9" y="27"/>
                  </a:cubicBezTo>
                  <a:cubicBezTo>
                    <a:pt x="9" y="35"/>
                    <a:pt x="9" y="38"/>
                    <a:pt x="12" y="38"/>
                  </a:cubicBezTo>
                  <a:cubicBezTo>
                    <a:pt x="15" y="38"/>
                    <a:pt x="15" y="35"/>
                    <a:pt x="15" y="2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3" name="Freeform 37"/>
            <p:cNvSpPr>
              <a:spLocks/>
            </p:cNvSpPr>
            <p:nvPr/>
          </p:nvSpPr>
          <p:spPr bwMode="gray">
            <a:xfrm>
              <a:off x="5584826" y="1889125"/>
              <a:ext cx="131763" cy="327025"/>
            </a:xfrm>
            <a:custGeom>
              <a:avLst/>
              <a:gdLst>
                <a:gd name="T0" fmla="*/ 0 w 16"/>
                <a:gd name="T1" fmla="*/ 9 h 39"/>
                <a:gd name="T2" fmla="*/ 4 w 16"/>
                <a:gd name="T3" fmla="*/ 9 h 39"/>
                <a:gd name="T4" fmla="*/ 4 w 16"/>
                <a:gd name="T5" fmla="*/ 4 h 39"/>
                <a:gd name="T6" fmla="*/ 12 w 16"/>
                <a:gd name="T7" fmla="*/ 0 h 39"/>
                <a:gd name="T8" fmla="*/ 12 w 16"/>
                <a:gd name="T9" fmla="*/ 9 h 39"/>
                <a:gd name="T10" fmla="*/ 16 w 16"/>
                <a:gd name="T11" fmla="*/ 9 h 39"/>
                <a:gd name="T12" fmla="*/ 16 w 16"/>
                <a:gd name="T13" fmla="*/ 14 h 39"/>
                <a:gd name="T14" fmla="*/ 12 w 16"/>
                <a:gd name="T15" fmla="*/ 14 h 39"/>
                <a:gd name="T16" fmla="*/ 12 w 16"/>
                <a:gd name="T17" fmla="*/ 30 h 39"/>
                <a:gd name="T18" fmla="*/ 15 w 16"/>
                <a:gd name="T19" fmla="*/ 33 h 39"/>
                <a:gd name="T20" fmla="*/ 16 w 16"/>
                <a:gd name="T21" fmla="*/ 33 h 39"/>
                <a:gd name="T22" fmla="*/ 16 w 16"/>
                <a:gd name="T23" fmla="*/ 38 h 39"/>
                <a:gd name="T24" fmla="*/ 12 w 16"/>
                <a:gd name="T25" fmla="*/ 39 h 39"/>
                <a:gd name="T26" fmla="*/ 4 w 16"/>
                <a:gd name="T27" fmla="*/ 32 h 39"/>
                <a:gd name="T28" fmla="*/ 4 w 16"/>
                <a:gd name="T29" fmla="*/ 14 h 39"/>
                <a:gd name="T30" fmla="*/ 0 w 16"/>
                <a:gd name="T31" fmla="*/ 14 h 39"/>
                <a:gd name="T32" fmla="*/ 0 w 16"/>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9">
                  <a:moveTo>
                    <a:pt x="0" y="9"/>
                  </a:moveTo>
                  <a:cubicBezTo>
                    <a:pt x="4" y="9"/>
                    <a:pt x="4" y="9"/>
                    <a:pt x="4" y="9"/>
                  </a:cubicBezTo>
                  <a:cubicBezTo>
                    <a:pt x="4" y="4"/>
                    <a:pt x="4" y="4"/>
                    <a:pt x="4" y="4"/>
                  </a:cubicBezTo>
                  <a:cubicBezTo>
                    <a:pt x="12" y="0"/>
                    <a:pt x="12" y="0"/>
                    <a:pt x="12" y="0"/>
                  </a:cubicBezTo>
                  <a:cubicBezTo>
                    <a:pt x="12" y="9"/>
                    <a:pt x="12" y="9"/>
                    <a:pt x="12" y="9"/>
                  </a:cubicBezTo>
                  <a:cubicBezTo>
                    <a:pt x="16" y="9"/>
                    <a:pt x="16" y="9"/>
                    <a:pt x="16" y="9"/>
                  </a:cubicBezTo>
                  <a:cubicBezTo>
                    <a:pt x="16" y="14"/>
                    <a:pt x="16" y="14"/>
                    <a:pt x="16"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4"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4" name="Freeform 38"/>
            <p:cNvSpPr>
              <a:spLocks noEditPoints="1"/>
            </p:cNvSpPr>
            <p:nvPr/>
          </p:nvSpPr>
          <p:spPr bwMode="gray">
            <a:xfrm>
              <a:off x="5740401" y="1957388"/>
              <a:ext cx="206375" cy="258763"/>
            </a:xfrm>
            <a:custGeom>
              <a:avLst/>
              <a:gdLst>
                <a:gd name="T0" fmla="*/ 0 w 25"/>
                <a:gd name="T1" fmla="*/ 15 h 31"/>
                <a:gd name="T2" fmla="*/ 13 w 25"/>
                <a:gd name="T3" fmla="*/ 0 h 31"/>
                <a:gd name="T4" fmla="*/ 25 w 25"/>
                <a:gd name="T5" fmla="*/ 15 h 31"/>
                <a:gd name="T6" fmla="*/ 13 w 25"/>
                <a:gd name="T7" fmla="*/ 31 h 31"/>
                <a:gd name="T8" fmla="*/ 0 w 25"/>
                <a:gd name="T9" fmla="*/ 15 h 31"/>
                <a:gd name="T10" fmla="*/ 16 w 25"/>
                <a:gd name="T11" fmla="*/ 15 h 31"/>
                <a:gd name="T12" fmla="*/ 13 w 25"/>
                <a:gd name="T13" fmla="*/ 5 h 31"/>
                <a:gd name="T14" fmla="*/ 9 w 25"/>
                <a:gd name="T15" fmla="*/ 15 h 31"/>
                <a:gd name="T16" fmla="*/ 13 w 25"/>
                <a:gd name="T17" fmla="*/ 26 h 31"/>
                <a:gd name="T18" fmla="*/ 16 w 25"/>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1">
                  <a:moveTo>
                    <a:pt x="0" y="15"/>
                  </a:moveTo>
                  <a:cubicBezTo>
                    <a:pt x="0" y="7"/>
                    <a:pt x="1" y="0"/>
                    <a:pt x="13" y="0"/>
                  </a:cubicBezTo>
                  <a:cubicBezTo>
                    <a:pt x="24" y="0"/>
                    <a:pt x="25" y="7"/>
                    <a:pt x="25" y="15"/>
                  </a:cubicBezTo>
                  <a:cubicBezTo>
                    <a:pt x="25" y="24"/>
                    <a:pt x="23" y="31"/>
                    <a:pt x="13" y="31"/>
                  </a:cubicBezTo>
                  <a:cubicBezTo>
                    <a:pt x="2" y="31"/>
                    <a:pt x="0" y="24"/>
                    <a:pt x="0" y="15"/>
                  </a:cubicBezTo>
                  <a:close/>
                  <a:moveTo>
                    <a:pt x="16" y="15"/>
                  </a:moveTo>
                  <a:cubicBezTo>
                    <a:pt x="16" y="8"/>
                    <a:pt x="16" y="5"/>
                    <a:pt x="13" y="5"/>
                  </a:cubicBezTo>
                  <a:cubicBezTo>
                    <a:pt x="9" y="5"/>
                    <a:pt x="9" y="8"/>
                    <a:pt x="9" y="15"/>
                  </a:cubicBezTo>
                  <a:cubicBezTo>
                    <a:pt x="9" y="24"/>
                    <a:pt x="9" y="26"/>
                    <a:pt x="13" y="26"/>
                  </a:cubicBezTo>
                  <a:cubicBezTo>
                    <a:pt x="16"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5" name="Freeform 39"/>
            <p:cNvSpPr>
              <a:spLocks/>
            </p:cNvSpPr>
            <p:nvPr/>
          </p:nvSpPr>
          <p:spPr bwMode="gray">
            <a:xfrm>
              <a:off x="6069013" y="1855788"/>
              <a:ext cx="436563" cy="352425"/>
            </a:xfrm>
            <a:custGeom>
              <a:avLst/>
              <a:gdLst>
                <a:gd name="T0" fmla="*/ 0 w 275"/>
                <a:gd name="T1" fmla="*/ 0 h 222"/>
                <a:gd name="T2" fmla="*/ 52 w 275"/>
                <a:gd name="T3" fmla="*/ 0 h 222"/>
                <a:gd name="T4" fmla="*/ 78 w 275"/>
                <a:gd name="T5" fmla="*/ 159 h 222"/>
                <a:gd name="T6" fmla="*/ 78 w 275"/>
                <a:gd name="T7" fmla="*/ 159 h 222"/>
                <a:gd name="T8" fmla="*/ 114 w 275"/>
                <a:gd name="T9" fmla="*/ 0 h 222"/>
                <a:gd name="T10" fmla="*/ 171 w 275"/>
                <a:gd name="T11" fmla="*/ 0 h 222"/>
                <a:gd name="T12" fmla="*/ 203 w 275"/>
                <a:gd name="T13" fmla="*/ 159 h 222"/>
                <a:gd name="T14" fmla="*/ 203 w 275"/>
                <a:gd name="T15" fmla="*/ 159 h 222"/>
                <a:gd name="T16" fmla="*/ 234 w 275"/>
                <a:gd name="T17" fmla="*/ 0 h 222"/>
                <a:gd name="T18" fmla="*/ 275 w 275"/>
                <a:gd name="T19" fmla="*/ 0 h 222"/>
                <a:gd name="T20" fmla="*/ 228 w 275"/>
                <a:gd name="T21" fmla="*/ 222 h 222"/>
                <a:gd name="T22" fmla="*/ 177 w 275"/>
                <a:gd name="T23" fmla="*/ 222 h 222"/>
                <a:gd name="T24" fmla="*/ 140 w 275"/>
                <a:gd name="T25" fmla="*/ 58 h 222"/>
                <a:gd name="T26" fmla="*/ 140 w 275"/>
                <a:gd name="T27" fmla="*/ 58 h 222"/>
                <a:gd name="T28" fmla="*/ 104 w 275"/>
                <a:gd name="T29" fmla="*/ 222 h 222"/>
                <a:gd name="T30" fmla="*/ 52 w 275"/>
                <a:gd name="T31" fmla="*/ 222 h 222"/>
                <a:gd name="T32" fmla="*/ 0 w 275"/>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222">
                  <a:moveTo>
                    <a:pt x="0" y="0"/>
                  </a:moveTo>
                  <a:lnTo>
                    <a:pt x="52" y="0"/>
                  </a:lnTo>
                  <a:lnTo>
                    <a:pt x="78" y="159"/>
                  </a:lnTo>
                  <a:lnTo>
                    <a:pt x="78" y="159"/>
                  </a:lnTo>
                  <a:lnTo>
                    <a:pt x="114" y="0"/>
                  </a:lnTo>
                  <a:lnTo>
                    <a:pt x="171" y="0"/>
                  </a:lnTo>
                  <a:lnTo>
                    <a:pt x="203" y="159"/>
                  </a:lnTo>
                  <a:lnTo>
                    <a:pt x="203" y="159"/>
                  </a:lnTo>
                  <a:lnTo>
                    <a:pt x="234" y="0"/>
                  </a:lnTo>
                  <a:lnTo>
                    <a:pt x="275" y="0"/>
                  </a:lnTo>
                  <a:lnTo>
                    <a:pt x="228" y="222"/>
                  </a:lnTo>
                  <a:lnTo>
                    <a:pt x="177" y="222"/>
                  </a:lnTo>
                  <a:lnTo>
                    <a:pt x="140" y="58"/>
                  </a:lnTo>
                  <a:lnTo>
                    <a:pt x="140" y="58"/>
                  </a:lnTo>
                  <a:lnTo>
                    <a:pt x="104" y="222"/>
                  </a:lnTo>
                  <a:lnTo>
                    <a:pt x="52" y="22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6" name="Freeform 40"/>
            <p:cNvSpPr>
              <a:spLocks noEditPoints="1"/>
            </p:cNvSpPr>
            <p:nvPr/>
          </p:nvSpPr>
          <p:spPr bwMode="gray">
            <a:xfrm>
              <a:off x="6513513" y="1957388"/>
              <a:ext cx="198438"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5" y="5"/>
                    <a:pt x="12" y="5"/>
                  </a:cubicBezTo>
                  <a:cubicBezTo>
                    <a:pt x="8"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7" name="Freeform 41"/>
            <p:cNvSpPr>
              <a:spLocks/>
            </p:cNvSpPr>
            <p:nvPr/>
          </p:nvSpPr>
          <p:spPr bwMode="gray">
            <a:xfrm>
              <a:off x="6761163" y="1957388"/>
              <a:ext cx="131763" cy="250825"/>
            </a:xfrm>
            <a:custGeom>
              <a:avLst/>
              <a:gdLst>
                <a:gd name="T0" fmla="*/ 8 w 16"/>
                <a:gd name="T1" fmla="*/ 1 h 30"/>
                <a:gd name="T2" fmla="*/ 8 w 16"/>
                <a:gd name="T3" fmla="*/ 4 h 30"/>
                <a:gd name="T4" fmla="*/ 8 w 16"/>
                <a:gd name="T5" fmla="*/ 4 h 30"/>
                <a:gd name="T6" fmla="*/ 16 w 16"/>
                <a:gd name="T7" fmla="*/ 0 h 30"/>
                <a:gd name="T8" fmla="*/ 16 w 16"/>
                <a:gd name="T9" fmla="*/ 7 h 30"/>
                <a:gd name="T10" fmla="*/ 8 w 16"/>
                <a:gd name="T11" fmla="*/ 14 h 30"/>
                <a:gd name="T12" fmla="*/ 8 w 16"/>
                <a:gd name="T13" fmla="*/ 30 h 30"/>
                <a:gd name="T14" fmla="*/ 0 w 16"/>
                <a:gd name="T15" fmla="*/ 30 h 30"/>
                <a:gd name="T16" fmla="*/ 0 w 16"/>
                <a:gd name="T17" fmla="*/ 1 h 30"/>
                <a:gd name="T18" fmla="*/ 8 w 16"/>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0">
                  <a:moveTo>
                    <a:pt x="8" y="1"/>
                  </a:moveTo>
                  <a:cubicBezTo>
                    <a:pt x="8" y="4"/>
                    <a:pt x="8" y="4"/>
                    <a:pt x="8" y="4"/>
                  </a:cubicBezTo>
                  <a:cubicBezTo>
                    <a:pt x="8" y="4"/>
                    <a:pt x="8" y="4"/>
                    <a:pt x="8" y="4"/>
                  </a:cubicBezTo>
                  <a:cubicBezTo>
                    <a:pt x="10" y="1"/>
                    <a:pt x="12" y="0"/>
                    <a:pt x="16" y="0"/>
                  </a:cubicBezTo>
                  <a:cubicBezTo>
                    <a:pt x="16" y="7"/>
                    <a:pt x="16" y="7"/>
                    <a:pt x="16"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8" name="Freeform 42"/>
            <p:cNvSpPr>
              <a:spLocks/>
            </p:cNvSpPr>
            <p:nvPr/>
          </p:nvSpPr>
          <p:spPr bwMode="gray">
            <a:xfrm>
              <a:off x="6924676" y="1855788"/>
              <a:ext cx="206375" cy="352425"/>
            </a:xfrm>
            <a:custGeom>
              <a:avLst/>
              <a:gdLst>
                <a:gd name="T0" fmla="*/ 0 w 130"/>
                <a:gd name="T1" fmla="*/ 222 h 222"/>
                <a:gd name="T2" fmla="*/ 0 w 130"/>
                <a:gd name="T3" fmla="*/ 0 h 222"/>
                <a:gd name="T4" fmla="*/ 42 w 130"/>
                <a:gd name="T5" fmla="*/ 0 h 222"/>
                <a:gd name="T6" fmla="*/ 42 w 130"/>
                <a:gd name="T7" fmla="*/ 132 h 222"/>
                <a:gd name="T8" fmla="*/ 42 w 130"/>
                <a:gd name="T9" fmla="*/ 132 h 222"/>
                <a:gd name="T10" fmla="*/ 83 w 130"/>
                <a:gd name="T11" fmla="*/ 69 h 222"/>
                <a:gd name="T12" fmla="*/ 125 w 130"/>
                <a:gd name="T13" fmla="*/ 69 h 222"/>
                <a:gd name="T14" fmla="*/ 83 w 130"/>
                <a:gd name="T15" fmla="*/ 137 h 222"/>
                <a:gd name="T16" fmla="*/ 130 w 130"/>
                <a:gd name="T17" fmla="*/ 222 h 222"/>
                <a:gd name="T18" fmla="*/ 83 w 130"/>
                <a:gd name="T19" fmla="*/ 222 h 222"/>
                <a:gd name="T20" fmla="*/ 42 w 130"/>
                <a:gd name="T21" fmla="*/ 137 h 222"/>
                <a:gd name="T22" fmla="*/ 42 w 130"/>
                <a:gd name="T23" fmla="*/ 137 h 222"/>
                <a:gd name="T24" fmla="*/ 42 w 130"/>
                <a:gd name="T25" fmla="*/ 222 h 222"/>
                <a:gd name="T26" fmla="*/ 0 w 130"/>
                <a:gd name="T27"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222">
                  <a:moveTo>
                    <a:pt x="0" y="222"/>
                  </a:moveTo>
                  <a:lnTo>
                    <a:pt x="0" y="0"/>
                  </a:lnTo>
                  <a:lnTo>
                    <a:pt x="42" y="0"/>
                  </a:lnTo>
                  <a:lnTo>
                    <a:pt x="42" y="132"/>
                  </a:lnTo>
                  <a:lnTo>
                    <a:pt x="42" y="132"/>
                  </a:lnTo>
                  <a:lnTo>
                    <a:pt x="83" y="69"/>
                  </a:lnTo>
                  <a:lnTo>
                    <a:pt x="125" y="69"/>
                  </a:lnTo>
                  <a:lnTo>
                    <a:pt x="83" y="137"/>
                  </a:lnTo>
                  <a:lnTo>
                    <a:pt x="130" y="222"/>
                  </a:lnTo>
                  <a:lnTo>
                    <a:pt x="83" y="222"/>
                  </a:lnTo>
                  <a:lnTo>
                    <a:pt x="42" y="137"/>
                  </a:lnTo>
                  <a:lnTo>
                    <a:pt x="42" y="137"/>
                  </a:lnTo>
                  <a:lnTo>
                    <a:pt x="42" y="222"/>
                  </a:lnTo>
                  <a:lnTo>
                    <a:pt x="0" y="2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89" name="Freeform 43"/>
            <p:cNvSpPr>
              <a:spLocks/>
            </p:cNvSpPr>
            <p:nvPr/>
          </p:nvSpPr>
          <p:spPr bwMode="gray">
            <a:xfrm>
              <a:off x="7229476" y="1855788"/>
              <a:ext cx="238125" cy="352425"/>
            </a:xfrm>
            <a:custGeom>
              <a:avLst/>
              <a:gdLst>
                <a:gd name="T0" fmla="*/ 150 w 150"/>
                <a:gd name="T1" fmla="*/ 0 h 222"/>
                <a:gd name="T2" fmla="*/ 150 w 150"/>
                <a:gd name="T3" fmla="*/ 37 h 222"/>
                <a:gd name="T4" fmla="*/ 99 w 150"/>
                <a:gd name="T5" fmla="*/ 37 h 222"/>
                <a:gd name="T6" fmla="*/ 99 w 150"/>
                <a:gd name="T7" fmla="*/ 222 h 222"/>
                <a:gd name="T8" fmla="*/ 52 w 150"/>
                <a:gd name="T9" fmla="*/ 222 h 222"/>
                <a:gd name="T10" fmla="*/ 52 w 150"/>
                <a:gd name="T11" fmla="*/ 37 h 222"/>
                <a:gd name="T12" fmla="*/ 0 w 150"/>
                <a:gd name="T13" fmla="*/ 37 h 222"/>
                <a:gd name="T14" fmla="*/ 0 w 150"/>
                <a:gd name="T15" fmla="*/ 0 h 222"/>
                <a:gd name="T16" fmla="*/ 150 w 150"/>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22">
                  <a:moveTo>
                    <a:pt x="150" y="0"/>
                  </a:moveTo>
                  <a:lnTo>
                    <a:pt x="150" y="37"/>
                  </a:lnTo>
                  <a:lnTo>
                    <a:pt x="99" y="37"/>
                  </a:lnTo>
                  <a:lnTo>
                    <a:pt x="99" y="222"/>
                  </a:lnTo>
                  <a:lnTo>
                    <a:pt x="52" y="222"/>
                  </a:lnTo>
                  <a:lnTo>
                    <a:pt x="52" y="37"/>
                  </a:lnTo>
                  <a:lnTo>
                    <a:pt x="0" y="37"/>
                  </a:lnTo>
                  <a:lnTo>
                    <a:pt x="0" y="0"/>
                  </a:lnTo>
                  <a:lnTo>
                    <a:pt x="15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0" name="Freeform 44"/>
            <p:cNvSpPr>
              <a:spLocks noEditPoints="1"/>
            </p:cNvSpPr>
            <p:nvPr/>
          </p:nvSpPr>
          <p:spPr bwMode="gray">
            <a:xfrm>
              <a:off x="7443788" y="1957388"/>
              <a:ext cx="196850" cy="258763"/>
            </a:xfrm>
            <a:custGeom>
              <a:avLst/>
              <a:gdLst>
                <a:gd name="T0" fmla="*/ 0 w 24"/>
                <a:gd name="T1" fmla="*/ 15 h 31"/>
                <a:gd name="T2" fmla="*/ 12 w 24"/>
                <a:gd name="T3" fmla="*/ 0 h 31"/>
                <a:gd name="T4" fmla="*/ 24 w 24"/>
                <a:gd name="T5" fmla="*/ 15 h 31"/>
                <a:gd name="T6" fmla="*/ 12 w 24"/>
                <a:gd name="T7" fmla="*/ 31 h 31"/>
                <a:gd name="T8" fmla="*/ 0 w 24"/>
                <a:gd name="T9" fmla="*/ 15 h 31"/>
                <a:gd name="T10" fmla="*/ 16 w 24"/>
                <a:gd name="T11" fmla="*/ 15 h 31"/>
                <a:gd name="T12" fmla="*/ 12 w 24"/>
                <a:gd name="T13" fmla="*/ 5 h 31"/>
                <a:gd name="T14" fmla="*/ 8 w 24"/>
                <a:gd name="T15" fmla="*/ 15 h 31"/>
                <a:gd name="T16" fmla="*/ 12 w 24"/>
                <a:gd name="T17" fmla="*/ 26 h 31"/>
                <a:gd name="T18" fmla="*/ 16 w 24"/>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1">
                  <a:moveTo>
                    <a:pt x="0" y="15"/>
                  </a:moveTo>
                  <a:cubicBezTo>
                    <a:pt x="0" y="7"/>
                    <a:pt x="1" y="0"/>
                    <a:pt x="12" y="0"/>
                  </a:cubicBezTo>
                  <a:cubicBezTo>
                    <a:pt x="23" y="0"/>
                    <a:pt x="24" y="7"/>
                    <a:pt x="24" y="15"/>
                  </a:cubicBezTo>
                  <a:cubicBezTo>
                    <a:pt x="24" y="24"/>
                    <a:pt x="23" y="31"/>
                    <a:pt x="12" y="31"/>
                  </a:cubicBezTo>
                  <a:cubicBezTo>
                    <a:pt x="1" y="31"/>
                    <a:pt x="0" y="24"/>
                    <a:pt x="0" y="15"/>
                  </a:cubicBezTo>
                  <a:close/>
                  <a:moveTo>
                    <a:pt x="16" y="15"/>
                  </a:moveTo>
                  <a:cubicBezTo>
                    <a:pt x="16" y="8"/>
                    <a:pt x="16" y="5"/>
                    <a:pt x="12" y="5"/>
                  </a:cubicBezTo>
                  <a:cubicBezTo>
                    <a:pt x="9" y="5"/>
                    <a:pt x="8" y="8"/>
                    <a:pt x="8" y="15"/>
                  </a:cubicBezTo>
                  <a:cubicBezTo>
                    <a:pt x="8" y="24"/>
                    <a:pt x="9" y="26"/>
                    <a:pt x="12" y="26"/>
                  </a:cubicBezTo>
                  <a:cubicBezTo>
                    <a:pt x="15" y="26"/>
                    <a:pt x="16" y="24"/>
                    <a:pt x="16" y="1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1" name="Freeform 45"/>
            <p:cNvSpPr>
              <a:spLocks noEditPoints="1"/>
            </p:cNvSpPr>
            <p:nvPr/>
          </p:nvSpPr>
          <p:spPr bwMode="gray">
            <a:xfrm>
              <a:off x="7681913" y="1957388"/>
              <a:ext cx="198438" cy="350838"/>
            </a:xfrm>
            <a:custGeom>
              <a:avLst/>
              <a:gdLst>
                <a:gd name="T0" fmla="*/ 24 w 24"/>
                <a:gd name="T1" fmla="*/ 1 h 42"/>
                <a:gd name="T2" fmla="*/ 24 w 24"/>
                <a:gd name="T3" fmla="*/ 32 h 42"/>
                <a:gd name="T4" fmla="*/ 13 w 24"/>
                <a:gd name="T5" fmla="*/ 42 h 42"/>
                <a:gd name="T6" fmla="*/ 1 w 24"/>
                <a:gd name="T7" fmla="*/ 33 h 42"/>
                <a:gd name="T8" fmla="*/ 9 w 24"/>
                <a:gd name="T9" fmla="*/ 33 h 42"/>
                <a:gd name="T10" fmla="*/ 10 w 24"/>
                <a:gd name="T11" fmla="*/ 36 h 42"/>
                <a:gd name="T12" fmla="*/ 13 w 24"/>
                <a:gd name="T13" fmla="*/ 37 h 42"/>
                <a:gd name="T14" fmla="*/ 16 w 24"/>
                <a:gd name="T15" fmla="*/ 32 h 42"/>
                <a:gd name="T16" fmla="*/ 16 w 24"/>
                <a:gd name="T17" fmla="*/ 27 h 42"/>
                <a:gd name="T18" fmla="*/ 16 w 24"/>
                <a:gd name="T19" fmla="*/ 27 h 42"/>
                <a:gd name="T20" fmla="*/ 9 w 24"/>
                <a:gd name="T21" fmla="*/ 30 h 42"/>
                <a:gd name="T22" fmla="*/ 1 w 24"/>
                <a:gd name="T23" fmla="*/ 15 h 42"/>
                <a:gd name="T24" fmla="*/ 9 w 24"/>
                <a:gd name="T25" fmla="*/ 0 h 42"/>
                <a:gd name="T26" fmla="*/ 16 w 24"/>
                <a:gd name="T27" fmla="*/ 4 h 42"/>
                <a:gd name="T28" fmla="*/ 16 w 24"/>
                <a:gd name="T29" fmla="*/ 4 h 42"/>
                <a:gd name="T30" fmla="*/ 16 w 24"/>
                <a:gd name="T31" fmla="*/ 1 h 42"/>
                <a:gd name="T32" fmla="*/ 24 w 24"/>
                <a:gd name="T33" fmla="*/ 1 h 42"/>
                <a:gd name="T34" fmla="*/ 12 w 24"/>
                <a:gd name="T35" fmla="*/ 25 h 42"/>
                <a:gd name="T36" fmla="*/ 16 w 24"/>
                <a:gd name="T37" fmla="*/ 15 h 42"/>
                <a:gd name="T38" fmla="*/ 12 w 24"/>
                <a:gd name="T39" fmla="*/ 5 h 42"/>
                <a:gd name="T40" fmla="*/ 9 w 24"/>
                <a:gd name="T41" fmla="*/ 16 h 42"/>
                <a:gd name="T42" fmla="*/ 12 w 24"/>
                <a:gd name="T4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42">
                  <a:moveTo>
                    <a:pt x="24" y="1"/>
                  </a:moveTo>
                  <a:cubicBezTo>
                    <a:pt x="24" y="32"/>
                    <a:pt x="24" y="32"/>
                    <a:pt x="24" y="32"/>
                  </a:cubicBezTo>
                  <a:cubicBezTo>
                    <a:pt x="24" y="34"/>
                    <a:pt x="24" y="42"/>
                    <a:pt x="13" y="42"/>
                  </a:cubicBezTo>
                  <a:cubicBezTo>
                    <a:pt x="7" y="42"/>
                    <a:pt x="1" y="40"/>
                    <a:pt x="1" y="33"/>
                  </a:cubicBezTo>
                  <a:cubicBezTo>
                    <a:pt x="9" y="33"/>
                    <a:pt x="9" y="33"/>
                    <a:pt x="9" y="33"/>
                  </a:cubicBezTo>
                  <a:cubicBezTo>
                    <a:pt x="9" y="34"/>
                    <a:pt x="9" y="35"/>
                    <a:pt x="10" y="36"/>
                  </a:cubicBezTo>
                  <a:cubicBezTo>
                    <a:pt x="10" y="37"/>
                    <a:pt x="11" y="37"/>
                    <a:pt x="13" y="37"/>
                  </a:cubicBezTo>
                  <a:cubicBezTo>
                    <a:pt x="15" y="37"/>
                    <a:pt x="16" y="35"/>
                    <a:pt x="16" y="32"/>
                  </a:cubicBezTo>
                  <a:cubicBezTo>
                    <a:pt x="16" y="27"/>
                    <a:pt x="16" y="27"/>
                    <a:pt x="16" y="27"/>
                  </a:cubicBezTo>
                  <a:cubicBezTo>
                    <a:pt x="16" y="27"/>
                    <a:pt x="16" y="27"/>
                    <a:pt x="16" y="27"/>
                  </a:cubicBezTo>
                  <a:cubicBezTo>
                    <a:pt x="14" y="29"/>
                    <a:pt x="12" y="30"/>
                    <a:pt x="9" y="30"/>
                  </a:cubicBezTo>
                  <a:cubicBezTo>
                    <a:pt x="0" y="30"/>
                    <a:pt x="1" y="22"/>
                    <a:pt x="1" y="15"/>
                  </a:cubicBezTo>
                  <a:cubicBezTo>
                    <a:pt x="1" y="8"/>
                    <a:pt x="1" y="0"/>
                    <a:pt x="9" y="0"/>
                  </a:cubicBezTo>
                  <a:cubicBezTo>
                    <a:pt x="12" y="0"/>
                    <a:pt x="15" y="1"/>
                    <a:pt x="16" y="4"/>
                  </a:cubicBezTo>
                  <a:cubicBezTo>
                    <a:pt x="16" y="4"/>
                    <a:pt x="16" y="4"/>
                    <a:pt x="16" y="4"/>
                  </a:cubicBezTo>
                  <a:cubicBezTo>
                    <a:pt x="16" y="1"/>
                    <a:pt x="16" y="1"/>
                    <a:pt x="16" y="1"/>
                  </a:cubicBezTo>
                  <a:lnTo>
                    <a:pt x="24" y="1"/>
                  </a:lnTo>
                  <a:close/>
                  <a:moveTo>
                    <a:pt x="12" y="25"/>
                  </a:moveTo>
                  <a:cubicBezTo>
                    <a:pt x="15" y="25"/>
                    <a:pt x="16" y="22"/>
                    <a:pt x="16" y="15"/>
                  </a:cubicBezTo>
                  <a:cubicBezTo>
                    <a:pt x="16" y="9"/>
                    <a:pt x="15" y="5"/>
                    <a:pt x="12" y="5"/>
                  </a:cubicBezTo>
                  <a:cubicBezTo>
                    <a:pt x="9" y="5"/>
                    <a:pt x="9" y="7"/>
                    <a:pt x="9" y="16"/>
                  </a:cubicBezTo>
                  <a:cubicBezTo>
                    <a:pt x="9" y="19"/>
                    <a:pt x="8" y="25"/>
                    <a:pt x="12" y="2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2" name="Freeform 46"/>
            <p:cNvSpPr>
              <a:spLocks/>
            </p:cNvSpPr>
            <p:nvPr/>
          </p:nvSpPr>
          <p:spPr bwMode="gray">
            <a:xfrm>
              <a:off x="8142288" y="1889125"/>
              <a:ext cx="139700" cy="327025"/>
            </a:xfrm>
            <a:custGeom>
              <a:avLst/>
              <a:gdLst>
                <a:gd name="T0" fmla="*/ 0 w 17"/>
                <a:gd name="T1" fmla="*/ 9 h 39"/>
                <a:gd name="T2" fmla="*/ 4 w 17"/>
                <a:gd name="T3" fmla="*/ 9 h 39"/>
                <a:gd name="T4" fmla="*/ 4 w 17"/>
                <a:gd name="T5" fmla="*/ 4 h 39"/>
                <a:gd name="T6" fmla="*/ 12 w 17"/>
                <a:gd name="T7" fmla="*/ 0 h 39"/>
                <a:gd name="T8" fmla="*/ 12 w 17"/>
                <a:gd name="T9" fmla="*/ 9 h 39"/>
                <a:gd name="T10" fmla="*/ 17 w 17"/>
                <a:gd name="T11" fmla="*/ 9 h 39"/>
                <a:gd name="T12" fmla="*/ 17 w 17"/>
                <a:gd name="T13" fmla="*/ 14 h 39"/>
                <a:gd name="T14" fmla="*/ 12 w 17"/>
                <a:gd name="T15" fmla="*/ 14 h 39"/>
                <a:gd name="T16" fmla="*/ 12 w 17"/>
                <a:gd name="T17" fmla="*/ 30 h 39"/>
                <a:gd name="T18" fmla="*/ 15 w 17"/>
                <a:gd name="T19" fmla="*/ 33 h 39"/>
                <a:gd name="T20" fmla="*/ 16 w 17"/>
                <a:gd name="T21" fmla="*/ 33 h 39"/>
                <a:gd name="T22" fmla="*/ 16 w 17"/>
                <a:gd name="T23" fmla="*/ 38 h 39"/>
                <a:gd name="T24" fmla="*/ 12 w 17"/>
                <a:gd name="T25" fmla="*/ 39 h 39"/>
                <a:gd name="T26" fmla="*/ 4 w 17"/>
                <a:gd name="T27" fmla="*/ 32 h 39"/>
                <a:gd name="T28" fmla="*/ 4 w 17"/>
                <a:gd name="T29" fmla="*/ 14 h 39"/>
                <a:gd name="T30" fmla="*/ 0 w 17"/>
                <a:gd name="T31" fmla="*/ 14 h 39"/>
                <a:gd name="T32" fmla="*/ 0 w 17"/>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9">
                  <a:moveTo>
                    <a:pt x="0" y="9"/>
                  </a:moveTo>
                  <a:cubicBezTo>
                    <a:pt x="4" y="9"/>
                    <a:pt x="4" y="9"/>
                    <a:pt x="4" y="9"/>
                  </a:cubicBezTo>
                  <a:cubicBezTo>
                    <a:pt x="4" y="4"/>
                    <a:pt x="4" y="4"/>
                    <a:pt x="4" y="4"/>
                  </a:cubicBezTo>
                  <a:cubicBezTo>
                    <a:pt x="12" y="0"/>
                    <a:pt x="12" y="0"/>
                    <a:pt x="12" y="0"/>
                  </a:cubicBezTo>
                  <a:cubicBezTo>
                    <a:pt x="12" y="9"/>
                    <a:pt x="12" y="9"/>
                    <a:pt x="12" y="9"/>
                  </a:cubicBezTo>
                  <a:cubicBezTo>
                    <a:pt x="17" y="9"/>
                    <a:pt x="17" y="9"/>
                    <a:pt x="17" y="9"/>
                  </a:cubicBezTo>
                  <a:cubicBezTo>
                    <a:pt x="17" y="14"/>
                    <a:pt x="17" y="14"/>
                    <a:pt x="17" y="14"/>
                  </a:cubicBezTo>
                  <a:cubicBezTo>
                    <a:pt x="12" y="14"/>
                    <a:pt x="12" y="14"/>
                    <a:pt x="12" y="14"/>
                  </a:cubicBezTo>
                  <a:cubicBezTo>
                    <a:pt x="12" y="30"/>
                    <a:pt x="12" y="30"/>
                    <a:pt x="12" y="30"/>
                  </a:cubicBezTo>
                  <a:cubicBezTo>
                    <a:pt x="12" y="32"/>
                    <a:pt x="12" y="33"/>
                    <a:pt x="15" y="33"/>
                  </a:cubicBezTo>
                  <a:cubicBezTo>
                    <a:pt x="15" y="33"/>
                    <a:pt x="16" y="33"/>
                    <a:pt x="16" y="33"/>
                  </a:cubicBezTo>
                  <a:cubicBezTo>
                    <a:pt x="16" y="38"/>
                    <a:pt x="16" y="38"/>
                    <a:pt x="16" y="38"/>
                  </a:cubicBezTo>
                  <a:cubicBezTo>
                    <a:pt x="15" y="39"/>
                    <a:pt x="14" y="39"/>
                    <a:pt x="12" y="39"/>
                  </a:cubicBezTo>
                  <a:cubicBezTo>
                    <a:pt x="5" y="39"/>
                    <a:pt x="4" y="34"/>
                    <a:pt x="4" y="32"/>
                  </a:cubicBezTo>
                  <a:cubicBezTo>
                    <a:pt x="4" y="14"/>
                    <a:pt x="4" y="14"/>
                    <a:pt x="4" y="14"/>
                  </a:cubicBezTo>
                  <a:cubicBezTo>
                    <a:pt x="0" y="14"/>
                    <a:pt x="0" y="14"/>
                    <a:pt x="0" y="14"/>
                  </a:cubicBezTo>
                  <a:lnTo>
                    <a:pt x="0"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3" name="Freeform 47"/>
            <p:cNvSpPr>
              <a:spLocks/>
            </p:cNvSpPr>
            <p:nvPr/>
          </p:nvSpPr>
          <p:spPr bwMode="gray">
            <a:xfrm>
              <a:off x="8323263" y="1855788"/>
              <a:ext cx="190500" cy="352425"/>
            </a:xfrm>
            <a:custGeom>
              <a:avLst/>
              <a:gdLst>
                <a:gd name="T0" fmla="*/ 14 w 23"/>
                <a:gd name="T1" fmla="*/ 42 h 42"/>
                <a:gd name="T2" fmla="*/ 14 w 23"/>
                <a:gd name="T3" fmla="*/ 22 h 42"/>
                <a:gd name="T4" fmla="*/ 11 w 23"/>
                <a:gd name="T5" fmla="*/ 17 h 42"/>
                <a:gd name="T6" fmla="*/ 8 w 23"/>
                <a:gd name="T7" fmla="*/ 22 h 42"/>
                <a:gd name="T8" fmla="*/ 8 w 23"/>
                <a:gd name="T9" fmla="*/ 42 h 42"/>
                <a:gd name="T10" fmla="*/ 0 w 23"/>
                <a:gd name="T11" fmla="*/ 42 h 42"/>
                <a:gd name="T12" fmla="*/ 0 w 23"/>
                <a:gd name="T13" fmla="*/ 0 h 42"/>
                <a:gd name="T14" fmla="*/ 8 w 23"/>
                <a:gd name="T15" fmla="*/ 0 h 42"/>
                <a:gd name="T16" fmla="*/ 8 w 23"/>
                <a:gd name="T17" fmla="*/ 16 h 42"/>
                <a:gd name="T18" fmla="*/ 8 w 23"/>
                <a:gd name="T19" fmla="*/ 16 h 42"/>
                <a:gd name="T20" fmla="*/ 11 w 23"/>
                <a:gd name="T21" fmla="*/ 13 h 42"/>
                <a:gd name="T22" fmla="*/ 15 w 23"/>
                <a:gd name="T23" fmla="*/ 12 h 42"/>
                <a:gd name="T24" fmla="*/ 23 w 23"/>
                <a:gd name="T25" fmla="*/ 18 h 42"/>
                <a:gd name="T26" fmla="*/ 23 w 23"/>
                <a:gd name="T27" fmla="*/ 42 h 42"/>
                <a:gd name="T28" fmla="*/ 14 w 23"/>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42">
                  <a:moveTo>
                    <a:pt x="14" y="42"/>
                  </a:moveTo>
                  <a:cubicBezTo>
                    <a:pt x="14" y="22"/>
                    <a:pt x="14" y="22"/>
                    <a:pt x="14" y="22"/>
                  </a:cubicBezTo>
                  <a:cubicBezTo>
                    <a:pt x="14" y="19"/>
                    <a:pt x="14" y="17"/>
                    <a:pt x="11" y="17"/>
                  </a:cubicBezTo>
                  <a:cubicBezTo>
                    <a:pt x="9" y="17"/>
                    <a:pt x="8" y="19"/>
                    <a:pt x="8" y="22"/>
                  </a:cubicBezTo>
                  <a:cubicBezTo>
                    <a:pt x="8" y="42"/>
                    <a:pt x="8" y="42"/>
                    <a:pt x="8" y="42"/>
                  </a:cubicBezTo>
                  <a:cubicBezTo>
                    <a:pt x="0" y="42"/>
                    <a:pt x="0" y="42"/>
                    <a:pt x="0" y="42"/>
                  </a:cubicBezTo>
                  <a:cubicBezTo>
                    <a:pt x="0" y="0"/>
                    <a:pt x="0" y="0"/>
                    <a:pt x="0" y="0"/>
                  </a:cubicBezTo>
                  <a:cubicBezTo>
                    <a:pt x="8" y="0"/>
                    <a:pt x="8" y="0"/>
                    <a:pt x="8" y="0"/>
                  </a:cubicBezTo>
                  <a:cubicBezTo>
                    <a:pt x="8" y="16"/>
                    <a:pt x="8" y="16"/>
                    <a:pt x="8" y="16"/>
                  </a:cubicBezTo>
                  <a:cubicBezTo>
                    <a:pt x="8" y="16"/>
                    <a:pt x="8" y="16"/>
                    <a:pt x="8" y="16"/>
                  </a:cubicBezTo>
                  <a:cubicBezTo>
                    <a:pt x="9" y="14"/>
                    <a:pt x="10" y="13"/>
                    <a:pt x="11" y="13"/>
                  </a:cubicBezTo>
                  <a:cubicBezTo>
                    <a:pt x="12" y="12"/>
                    <a:pt x="14" y="12"/>
                    <a:pt x="15" y="12"/>
                  </a:cubicBezTo>
                  <a:cubicBezTo>
                    <a:pt x="19" y="12"/>
                    <a:pt x="23" y="14"/>
                    <a:pt x="23" y="18"/>
                  </a:cubicBezTo>
                  <a:cubicBezTo>
                    <a:pt x="23" y="42"/>
                    <a:pt x="23" y="42"/>
                    <a:pt x="23" y="42"/>
                  </a:cubicBezTo>
                  <a:lnTo>
                    <a:pt x="14" y="4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sp>
          <p:nvSpPr>
            <p:cNvPr id="94" name="Freeform 48"/>
            <p:cNvSpPr>
              <a:spLocks/>
            </p:cNvSpPr>
            <p:nvPr/>
          </p:nvSpPr>
          <p:spPr bwMode="gray">
            <a:xfrm>
              <a:off x="8801101" y="1957388"/>
              <a:ext cx="123825" cy="250825"/>
            </a:xfrm>
            <a:custGeom>
              <a:avLst/>
              <a:gdLst>
                <a:gd name="T0" fmla="*/ 8 w 15"/>
                <a:gd name="T1" fmla="*/ 1 h 30"/>
                <a:gd name="T2" fmla="*/ 8 w 15"/>
                <a:gd name="T3" fmla="*/ 4 h 30"/>
                <a:gd name="T4" fmla="*/ 8 w 15"/>
                <a:gd name="T5" fmla="*/ 4 h 30"/>
                <a:gd name="T6" fmla="*/ 15 w 15"/>
                <a:gd name="T7" fmla="*/ 0 h 30"/>
                <a:gd name="T8" fmla="*/ 15 w 15"/>
                <a:gd name="T9" fmla="*/ 7 h 30"/>
                <a:gd name="T10" fmla="*/ 8 w 15"/>
                <a:gd name="T11" fmla="*/ 14 h 30"/>
                <a:gd name="T12" fmla="*/ 8 w 15"/>
                <a:gd name="T13" fmla="*/ 30 h 30"/>
                <a:gd name="T14" fmla="*/ 0 w 15"/>
                <a:gd name="T15" fmla="*/ 30 h 30"/>
                <a:gd name="T16" fmla="*/ 0 w 15"/>
                <a:gd name="T17" fmla="*/ 1 h 30"/>
                <a:gd name="T18" fmla="*/ 8 w 15"/>
                <a:gd name="T1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0">
                  <a:moveTo>
                    <a:pt x="8" y="1"/>
                  </a:moveTo>
                  <a:cubicBezTo>
                    <a:pt x="8" y="4"/>
                    <a:pt x="8" y="4"/>
                    <a:pt x="8" y="4"/>
                  </a:cubicBezTo>
                  <a:cubicBezTo>
                    <a:pt x="8" y="4"/>
                    <a:pt x="8" y="4"/>
                    <a:pt x="8" y="4"/>
                  </a:cubicBezTo>
                  <a:cubicBezTo>
                    <a:pt x="9" y="1"/>
                    <a:pt x="12" y="0"/>
                    <a:pt x="15" y="0"/>
                  </a:cubicBezTo>
                  <a:cubicBezTo>
                    <a:pt x="15" y="7"/>
                    <a:pt x="15" y="7"/>
                    <a:pt x="15" y="7"/>
                  </a:cubicBezTo>
                  <a:cubicBezTo>
                    <a:pt x="8" y="7"/>
                    <a:pt x="8" y="11"/>
                    <a:pt x="8" y="14"/>
                  </a:cubicBezTo>
                  <a:cubicBezTo>
                    <a:pt x="8" y="30"/>
                    <a:pt x="8" y="30"/>
                    <a:pt x="8" y="30"/>
                  </a:cubicBezTo>
                  <a:cubicBezTo>
                    <a:pt x="0" y="30"/>
                    <a:pt x="0" y="30"/>
                    <a:pt x="0" y="30"/>
                  </a:cubicBezTo>
                  <a:cubicBezTo>
                    <a:pt x="0" y="1"/>
                    <a:pt x="0" y="1"/>
                    <a:pt x="0" y="1"/>
                  </a:cubicBezTo>
                  <a:lnTo>
                    <a:pt x="8"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dirty="0">
                <a:solidFill>
                  <a:srgbClr val="5F5F5F"/>
                </a:solidFill>
              </a:endParaRPr>
            </a:p>
          </p:txBody>
        </p:sp>
      </p:grpSp>
    </p:spTree>
    <p:extLst>
      <p:ext uri="{BB962C8B-B14F-4D97-AF65-F5344CB8AC3E}">
        <p14:creationId xmlns:p14="http://schemas.microsoft.com/office/powerpoint/2010/main" val="24443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6" y="129397"/>
            <a:ext cx="11912778" cy="6547451"/>
          </a:xfrm>
          <a:prstGeom prst="rect">
            <a:avLst/>
          </a:prstGeom>
          <a:noFill/>
          <a:ln>
            <a:noFill/>
          </a:ln>
        </p:spPr>
      </p:pic>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black">
          <a:xfrm>
            <a:off x="3822129" y="2843829"/>
            <a:ext cx="4544568" cy="569547"/>
          </a:xfrm>
          <a:prstGeom prst="rect">
            <a:avLst/>
          </a:prstGeom>
        </p:spPr>
      </p:pic>
      <p:sp>
        <p:nvSpPr>
          <p:cNvPr id="6" name="Rectangle 5"/>
          <p:cNvSpPr/>
          <p:nvPr/>
        </p:nvSpPr>
        <p:spPr bwMode="gray">
          <a:xfrm>
            <a:off x="-280" y="1"/>
            <a:ext cx="193961" cy="68521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7" name="Rectangle 6"/>
          <p:cNvSpPr/>
          <p:nvPr/>
        </p:nvSpPr>
        <p:spPr bwMode="gray">
          <a:xfrm>
            <a:off x="11995152" y="5853"/>
            <a:ext cx="193960" cy="68521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9" name="Rectangle 8"/>
          <p:cNvSpPr/>
          <p:nvPr/>
        </p:nvSpPr>
        <p:spPr bwMode="gray">
          <a:xfrm>
            <a:off x="-287"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20" tIns="45711" rIns="91420" bIns="45711" rtlCol="0" anchor="ctr"/>
          <a:lstStyle/>
          <a:p>
            <a:pPr algn="ctr"/>
            <a:endParaRPr dirty="0">
              <a:solidFill>
                <a:srgbClr val="FFFFFF"/>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9" y="2843829"/>
            <a:ext cx="4544568" cy="569547"/>
          </a:xfrm>
          <a:prstGeom prst="rect">
            <a:avLst/>
          </a:prstGeom>
        </p:spPr>
      </p:pic>
    </p:spTree>
    <p:extLst>
      <p:ext uri="{BB962C8B-B14F-4D97-AF65-F5344CB8AC3E}">
        <p14:creationId xmlns:p14="http://schemas.microsoft.com/office/powerpoint/2010/main" val="36747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4"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49F907-0CBD-4489-9973-7AC8E3A1DE52}" type="datetime1">
              <a:rPr lang="en-US" smtClean="0">
                <a:solidFill>
                  <a:srgbClr val="5F5F5F"/>
                </a:solidFill>
              </a:rPr>
              <a:pPr/>
              <a:t>10/17/2016</a:t>
            </a:fld>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421193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12F58B3-5FBD-4ABB-8B97-524D9BC6C889}" type="datetime1">
              <a:rPr lang="en-US" smtClean="0">
                <a:solidFill>
                  <a:srgbClr val="5F5F5F"/>
                </a:solidFill>
              </a:rPr>
              <a:pPr/>
              <a:t>10/17/2016</a:t>
            </a:fld>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77115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BD273D9-0003-4657-8034-1A5AE6F02E1E}" type="datetime1">
              <a:rPr lang="en-US" smtClean="0">
                <a:solidFill>
                  <a:srgbClr val="5F5F5F"/>
                </a:solidFill>
              </a:rPr>
              <a:pPr/>
              <a:t>10/17/2016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1" y="1828800"/>
            <a:ext cx="3474720" cy="3840480"/>
          </a:xfrm>
          <a:solidFill>
            <a:schemeClr val="bg2"/>
          </a:solidFill>
        </p:spPr>
        <p:txBody>
          <a:bodyPr tIns="91420">
            <a:noAutofit/>
          </a:bodyPr>
          <a:lstStyle>
            <a:lvl1pPr marL="0" indent="0" algn="ctr">
              <a:spcBef>
                <a:spcPts val="0"/>
              </a:spcBef>
              <a:buNone/>
              <a:defRPr sz="19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553">
              <a:spcBef>
                <a:spcPts val="0"/>
              </a:spcBef>
              <a:buClr>
                <a:schemeClr val="bg1"/>
              </a:buClr>
              <a:defRPr/>
            </a:lvl2pPr>
          </a:lstStyle>
          <a:p>
            <a:pPr lvl="0"/>
            <a:r>
              <a:rPr lang="en-US" dirty="0" smtClean="0"/>
              <a:t>Click to edit Master text styles</a:t>
            </a:r>
          </a:p>
          <a:p>
            <a:pPr lvl="1"/>
            <a:r>
              <a:rPr lang="en-US" dirty="0"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593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2" name="Title 1"/>
          <p:cNvSpPr>
            <a:spLocks noGrp="1"/>
          </p:cNvSpPr>
          <p:nvPr>
            <p:ph type="ctrTitle"/>
          </p:nvPr>
        </p:nvSpPr>
        <p:spPr>
          <a:xfrm>
            <a:off x="531815" y="739782"/>
            <a:ext cx="9143999"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3" y="2286000"/>
            <a:ext cx="9143999" cy="914400"/>
          </a:xfrm>
        </p:spPr>
        <p:txBody>
          <a:bodyPr>
            <a:noAutofit/>
          </a:bodyPr>
          <a:lstStyle>
            <a:lvl1pPr marL="0" indent="0" algn="l">
              <a:spcBef>
                <a:spcPts val="0"/>
              </a:spcBef>
              <a:buNone/>
              <a:defRPr sz="2400" b="1">
                <a:solidFill>
                  <a:schemeClr val="tx1"/>
                </a:solidFill>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C3792C0D-9CD4-4247-90FD-854C937226DB}" type="datetime1">
              <a:rPr lang="en-US" smtClean="0">
                <a:solidFill>
                  <a:srgbClr val="FFFFFF"/>
                </a:solidFill>
              </a:rPr>
              <a:pPr/>
              <a:t>10/17/2016</a:t>
            </a:fld>
            <a:endParaRPr lang="en-US" dirty="0">
              <a:solidFill>
                <a:srgbClr val="FFFFFF"/>
              </a:solidFill>
            </a:endParaRPr>
          </a:p>
        </p:txBody>
      </p:sp>
      <p:sp>
        <p:nvSpPr>
          <p:cNvPr id="13" name="Text Placeholder 12"/>
          <p:cNvSpPr>
            <a:spLocks noGrp="1"/>
          </p:cNvSpPr>
          <p:nvPr>
            <p:ph type="body" sz="quarter" idx="13" hasCustomPrompt="1"/>
          </p:nvPr>
        </p:nvSpPr>
        <p:spPr>
          <a:xfrm>
            <a:off x="531815" y="3429452"/>
            <a:ext cx="91439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FFFFFF"/>
                </a:solidFill>
              </a:rPr>
              <a:t>Copyright © 2016, Oracle and/or its affiliates. All rights reserved.  </a:t>
            </a:r>
            <a:endParaRPr lang="en-US" sz="800" dirty="0">
              <a:solidFill>
                <a:srgbClr val="FFFFFF"/>
              </a:solidFill>
            </a:endParaRPr>
          </a:p>
        </p:txBody>
      </p:sp>
      <p:pic>
        <p:nvPicPr>
          <p:cNvPr id="15" name="Picture 14" descr="Oracle logo in white on red staging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pic>
        <p:nvPicPr>
          <p:cNvPr id="17" name="Picture 16"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1824365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8D557E-5066-46C6-804A-6B4348464605}" type="datetime1">
              <a:rPr lang="en-US" smtClean="0">
                <a:solidFill>
                  <a:srgbClr val="5F5F5F"/>
                </a:solidFill>
              </a:rPr>
              <a:pPr/>
              <a:t>10/17/2016</a:t>
            </a:fld>
            <a:endParaRPr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448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6734" y="2011148"/>
            <a:ext cx="1819655"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1990" y="1585325"/>
            <a:ext cx="5829300" cy="4107283"/>
          </a:xfrm>
          <a:prstGeom prst="rect">
            <a:avLst/>
          </a:prstGeom>
        </p:spPr>
      </p:pic>
      <p:sp>
        <p:nvSpPr>
          <p:cNvPr id="3" name="Picture Placeholder 2"/>
          <p:cNvSpPr>
            <a:spLocks noGrp="1"/>
          </p:cNvSpPr>
          <p:nvPr>
            <p:ph type="pic" idx="1"/>
          </p:nvPr>
        </p:nvSpPr>
        <p:spPr bwMode="gray">
          <a:xfrm>
            <a:off x="1910172" y="2364583"/>
            <a:ext cx="1572768" cy="283368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AE10228B-BE67-4611-BD98-0961BE30C616}" type="datetime1">
              <a:rPr lang="en-US" smtClean="0">
                <a:solidFill>
                  <a:srgbClr val="5F5F5F"/>
                </a:solidFill>
              </a:rPr>
              <a:pPr/>
              <a:t>10/17/2016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9" y="1975104"/>
            <a:ext cx="5248655" cy="3328416"/>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78040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r="2901"/>
          <a:stretch/>
        </p:blipFill>
        <p:spPr>
          <a:xfrm rot="5400000">
            <a:off x="5891732" y="1502668"/>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dirty="0" smtClean="0"/>
              <a:t>Click to edit Master title style</a:t>
            </a:r>
            <a:endParaRPr dirty="0"/>
          </a:p>
        </p:txBody>
      </p:sp>
      <p:sp>
        <p:nvSpPr>
          <p:cNvPr id="5" name="Date Placeholder 4"/>
          <p:cNvSpPr>
            <a:spLocks noGrp="1"/>
          </p:cNvSpPr>
          <p:nvPr>
            <p:ph type="dt" sz="half" idx="10"/>
          </p:nvPr>
        </p:nvSpPr>
        <p:spPr/>
        <p:txBody>
          <a:bodyPr/>
          <a:lstStyle/>
          <a:p>
            <a:fld id="{3625C7AE-03F7-46DC-8B89-1A1E9D07C36F}" type="datetime1">
              <a:rPr lang="en-US" smtClean="0">
                <a:solidFill>
                  <a:srgbClr val="5F5F5F"/>
                </a:solidFill>
              </a:rPr>
              <a:pPr/>
              <a:t>10/17/2016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6" y="1013147"/>
            <a:ext cx="3313568" cy="5252348"/>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9963" y="2096384"/>
            <a:ext cx="1819655" cy="3522853"/>
          </a:xfrm>
          <a:prstGeom prst="rect">
            <a:avLst/>
          </a:prstGeom>
        </p:spPr>
      </p:pic>
      <p:sp>
        <p:nvSpPr>
          <p:cNvPr id="20" name="Picture Placeholder 2"/>
          <p:cNvSpPr>
            <a:spLocks noGrp="1"/>
          </p:cNvSpPr>
          <p:nvPr>
            <p:ph type="pic" idx="1"/>
          </p:nvPr>
        </p:nvSpPr>
        <p:spPr bwMode="gray">
          <a:xfrm>
            <a:off x="4093402" y="2449823"/>
            <a:ext cx="1572768" cy="2833684"/>
          </a:xfrm>
          <a:solidFill>
            <a:schemeClr val="bg2"/>
          </a:solidFill>
          <a:ln w="12700">
            <a:solidFill>
              <a:schemeClr val="bg2"/>
            </a:solidFill>
          </a:ln>
        </p:spPr>
        <p:txBody>
          <a:bodyPr tIns="182840">
            <a:normAutofit/>
          </a:bodyPr>
          <a:lstStyle>
            <a:lvl1pPr marL="0" indent="0" algn="ctr">
              <a:buNone/>
              <a:defRPr sz="2000"/>
            </a:lvl1pPr>
            <a:lvl2pPr marL="457101" indent="0">
              <a:buNone/>
              <a:defRPr sz="2800"/>
            </a:lvl2pPr>
            <a:lvl3pPr marL="914209" indent="0">
              <a:buNone/>
              <a:defRPr sz="2400"/>
            </a:lvl3pPr>
            <a:lvl4pPr marL="1371313" indent="0">
              <a:buNone/>
              <a:defRPr sz="2000"/>
            </a:lvl4pPr>
            <a:lvl5pPr marL="1828420" indent="0">
              <a:buNone/>
              <a:defRPr sz="2000"/>
            </a:lvl5pPr>
            <a:lvl6pPr marL="2285521" indent="0">
              <a:buNone/>
              <a:defRPr sz="2000"/>
            </a:lvl6pPr>
            <a:lvl7pPr marL="2742629" indent="0">
              <a:buNone/>
              <a:defRPr sz="2000"/>
            </a:lvl7pPr>
            <a:lvl8pPr marL="3199733" indent="0">
              <a:buNone/>
              <a:defRPr sz="2000"/>
            </a:lvl8pPr>
            <a:lvl9pPr marL="3656840" indent="0">
              <a:buNone/>
              <a:defRPr sz="2000"/>
            </a:lvl9pPr>
          </a:lstStyle>
          <a:p>
            <a:r>
              <a:rPr lang="en-US" smtClean="0"/>
              <a:t>Click icon to add picture</a:t>
            </a:r>
            <a:endParaRPr dirty="0"/>
          </a:p>
        </p:txBody>
      </p:sp>
    </p:spTree>
    <p:extLst>
      <p:ext uri="{BB962C8B-B14F-4D97-AF65-F5344CB8AC3E}">
        <p14:creationId xmlns:p14="http://schemas.microsoft.com/office/powerpoint/2010/main" val="20898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2" y="1531387"/>
            <a:ext cx="10969943" cy="4073549"/>
          </a:xfrm>
          <a:prstGeom prst="rect">
            <a:avLst/>
          </a:prstGeom>
        </p:spPr>
        <p:txBody>
          <a:bodyPr>
            <a:normAutofit/>
          </a:bodyPr>
          <a:lstStyle>
            <a:lvl1pPr>
              <a:spcAft>
                <a:spcPts val="0"/>
              </a:spcAft>
              <a:buClr>
                <a:schemeClr val="accent1"/>
              </a:buClr>
              <a:buSzPct val="100000"/>
              <a:buFont typeface="Arial"/>
              <a:buChar char="•"/>
              <a:defRPr sz="2134">
                <a:solidFill>
                  <a:schemeClr val="tx1"/>
                </a:solidFill>
              </a:defRPr>
            </a:lvl1pPr>
            <a:lvl2pPr>
              <a:spcAft>
                <a:spcPts val="0"/>
              </a:spcAft>
              <a:buClr>
                <a:schemeClr val="accent1"/>
              </a:buClr>
              <a:buSzPct val="100000"/>
              <a:buFont typeface="Arial"/>
              <a:buChar char="•"/>
              <a:defRPr sz="1553">
                <a:solidFill>
                  <a:schemeClr val="tx1"/>
                </a:solidFill>
              </a:defRPr>
            </a:lvl2pPr>
            <a:lvl3pPr>
              <a:spcAft>
                <a:spcPts val="0"/>
              </a:spcAft>
              <a:buClr>
                <a:schemeClr val="accent1"/>
              </a:buClr>
              <a:buSzPct val="100000"/>
              <a:buFont typeface="Arial"/>
              <a:buChar char="•"/>
              <a:defRPr sz="1553">
                <a:solidFill>
                  <a:schemeClr val="tx1"/>
                </a:solidFill>
              </a:defRPr>
            </a:lvl3pPr>
            <a:lvl4pPr>
              <a:spcAft>
                <a:spcPts val="0"/>
              </a:spcAft>
              <a:buClr>
                <a:schemeClr val="accent1"/>
              </a:buClr>
              <a:buSzPct val="100000"/>
              <a:buFont typeface="Arial"/>
              <a:buChar char="•"/>
              <a:defRPr sz="1553">
                <a:solidFill>
                  <a:schemeClr val="tx1"/>
                </a:solidFill>
              </a:defRPr>
            </a:lvl4pPr>
            <a:lvl5pPr>
              <a:spcAft>
                <a:spcPts val="0"/>
              </a:spcAft>
              <a:buClr>
                <a:schemeClr val="accent1"/>
              </a:buClr>
              <a:buSzPct val="100000"/>
              <a:buFont typeface="Arial"/>
              <a:buChar char="•"/>
              <a:defRPr sz="1553">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Title Placeholder 1"/>
          <p:cNvSpPr>
            <a:spLocks noGrp="1"/>
          </p:cNvSpPr>
          <p:nvPr>
            <p:ph type="title"/>
          </p:nvPr>
        </p:nvSpPr>
        <p:spPr>
          <a:xfrm>
            <a:off x="609442" y="243668"/>
            <a:ext cx="10969943" cy="680885"/>
          </a:xfrm>
          <a:prstGeom prst="rect">
            <a:avLst/>
          </a:prstGeom>
        </p:spPr>
        <p:txBody>
          <a:bodyPr rtlCol="0">
            <a:normAutofit/>
          </a:bodyPr>
          <a:lstStyle>
            <a:lvl1pPr>
              <a:defRPr>
                <a:solidFill>
                  <a:srgbClr val="432A75"/>
                </a:solidFill>
              </a:defRPr>
            </a:lvl1pPr>
          </a:lstStyle>
          <a:p>
            <a:r>
              <a:rPr lang="en-GB" smtClean="0"/>
              <a:t>Click to edit Master title style</a:t>
            </a:r>
            <a:endParaRPr lang="en-US" dirty="0"/>
          </a:p>
        </p:txBody>
      </p:sp>
      <p:sp>
        <p:nvSpPr>
          <p:cNvPr id="10" name="Subtitle 2"/>
          <p:cNvSpPr>
            <a:spLocks noGrp="1"/>
          </p:cNvSpPr>
          <p:nvPr>
            <p:ph type="subTitle" idx="12"/>
          </p:nvPr>
        </p:nvSpPr>
        <p:spPr>
          <a:xfrm>
            <a:off x="608194" y="949229"/>
            <a:ext cx="10971192" cy="400056"/>
          </a:xfrm>
          <a:prstGeom prst="rect">
            <a:avLst/>
          </a:prstGeom>
        </p:spPr>
        <p:txBody>
          <a:bodyPr rtlCol="0" anchor="ctr">
            <a:normAutofit/>
          </a:bodyPr>
          <a:lstStyle>
            <a:lvl1pPr marL="0" indent="0" algn="l" defTabSz="887287" rtl="0" eaLnBrk="1" latinLnBrk="0" hangingPunct="1">
              <a:spcBef>
                <a:spcPct val="0"/>
              </a:spcBef>
              <a:buNone/>
              <a:defRPr lang="en-GB" sz="1940" b="1" kern="1200" dirty="0" smtClean="0">
                <a:solidFill>
                  <a:schemeClr val="accent1"/>
                </a:solidFill>
                <a:latin typeface="Arial"/>
                <a:ea typeface="+mj-ea"/>
                <a:cs typeface="Arial"/>
              </a:defRPr>
            </a:lvl1pPr>
            <a:lvl2pPr marL="443644" indent="0" algn="ctr">
              <a:buNone/>
              <a:defRPr>
                <a:solidFill>
                  <a:schemeClr val="tx1">
                    <a:tint val="75000"/>
                  </a:schemeClr>
                </a:solidFill>
              </a:defRPr>
            </a:lvl2pPr>
            <a:lvl3pPr marL="887287" indent="0" algn="ctr">
              <a:buNone/>
              <a:defRPr>
                <a:solidFill>
                  <a:schemeClr val="tx1">
                    <a:tint val="75000"/>
                  </a:schemeClr>
                </a:solidFill>
              </a:defRPr>
            </a:lvl3pPr>
            <a:lvl4pPr marL="1330931" indent="0" algn="ctr">
              <a:buNone/>
              <a:defRPr>
                <a:solidFill>
                  <a:schemeClr val="tx1">
                    <a:tint val="75000"/>
                  </a:schemeClr>
                </a:solidFill>
              </a:defRPr>
            </a:lvl4pPr>
            <a:lvl5pPr marL="1774573" indent="0" algn="ctr">
              <a:buNone/>
              <a:defRPr>
                <a:solidFill>
                  <a:schemeClr val="tx1">
                    <a:tint val="75000"/>
                  </a:schemeClr>
                </a:solidFill>
              </a:defRPr>
            </a:lvl5pPr>
            <a:lvl6pPr marL="2218217" indent="0" algn="ctr">
              <a:buNone/>
              <a:defRPr>
                <a:solidFill>
                  <a:schemeClr val="tx1">
                    <a:tint val="75000"/>
                  </a:schemeClr>
                </a:solidFill>
              </a:defRPr>
            </a:lvl6pPr>
            <a:lvl7pPr marL="2661861" indent="0" algn="ctr">
              <a:buNone/>
              <a:defRPr>
                <a:solidFill>
                  <a:schemeClr val="tx1">
                    <a:tint val="75000"/>
                  </a:schemeClr>
                </a:solidFill>
              </a:defRPr>
            </a:lvl7pPr>
            <a:lvl8pPr marL="3105504" indent="0" algn="ctr">
              <a:buNone/>
              <a:defRPr>
                <a:solidFill>
                  <a:schemeClr val="tx1">
                    <a:tint val="75000"/>
                  </a:schemeClr>
                </a:solidFill>
              </a:defRPr>
            </a:lvl8pPr>
            <a:lvl9pPr marL="3549148" indent="0" algn="ctr">
              <a:buNone/>
              <a:defRPr>
                <a:solidFill>
                  <a:schemeClr val="tx1">
                    <a:tint val="75000"/>
                  </a:schemeClr>
                </a:solidFill>
              </a:defRPr>
            </a:lvl9pPr>
          </a:lstStyle>
          <a:p>
            <a:r>
              <a:rPr lang="en-GB" smtClean="0"/>
              <a:t>Click to edit Master subtitle style</a:t>
            </a:r>
            <a:endParaRPr lang="en-GB" dirty="0"/>
          </a:p>
        </p:txBody>
      </p:sp>
    </p:spTree>
    <p:extLst>
      <p:ext uri="{BB962C8B-B14F-4D97-AF65-F5344CB8AC3E}">
        <p14:creationId xmlns:p14="http://schemas.microsoft.com/office/powerpoint/2010/main" val="406876298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386" y="2882385"/>
            <a:ext cx="6470137" cy="683704"/>
          </a:xfrm>
        </p:spPr>
        <p:txBody>
          <a:bodyPr>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3" name="Subtitle 2"/>
          <p:cNvSpPr>
            <a:spLocks noGrp="1"/>
          </p:cNvSpPr>
          <p:nvPr>
            <p:ph type="subTitle" idx="1"/>
          </p:nvPr>
        </p:nvSpPr>
        <p:spPr>
          <a:xfrm>
            <a:off x="716386" y="3726193"/>
            <a:ext cx="6470137" cy="471763"/>
          </a:xfrm>
        </p:spPr>
        <p:txBody>
          <a:bodyPr>
            <a:normAutofit/>
          </a:bodyPr>
          <a:lstStyle>
            <a:lvl1pPr marL="0" indent="0" algn="l">
              <a:buNone/>
              <a:defRPr sz="2000">
                <a:solidFill>
                  <a:schemeClr val="bg1">
                    <a:lumMod val="50000"/>
                  </a:schemeClr>
                </a:solidFill>
                <a:latin typeface="Roboto"/>
                <a:cs typeface="Roboto"/>
              </a:defRPr>
            </a:lvl1pPr>
            <a:lvl2pPr marL="609367" indent="0" algn="ctr">
              <a:buNone/>
              <a:defRPr>
                <a:solidFill>
                  <a:schemeClr val="tx1">
                    <a:tint val="75000"/>
                  </a:schemeClr>
                </a:solidFill>
              </a:defRPr>
            </a:lvl2pPr>
            <a:lvl3pPr marL="1218733" indent="0" algn="ctr">
              <a:buNone/>
              <a:defRPr>
                <a:solidFill>
                  <a:schemeClr val="tx1">
                    <a:tint val="75000"/>
                  </a:schemeClr>
                </a:solidFill>
              </a:defRPr>
            </a:lvl3pPr>
            <a:lvl4pPr marL="1828100"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200" indent="0" algn="ctr">
              <a:buNone/>
              <a:defRPr>
                <a:solidFill>
                  <a:schemeClr val="tx1">
                    <a:tint val="75000"/>
                  </a:schemeClr>
                </a:solidFill>
              </a:defRPr>
            </a:lvl7pPr>
            <a:lvl8pPr marL="4265563" indent="0" algn="ctr">
              <a:buNone/>
              <a:defRPr>
                <a:solidFill>
                  <a:schemeClr val="tx1">
                    <a:tint val="75000"/>
                  </a:schemeClr>
                </a:solidFill>
              </a:defRPr>
            </a:lvl8pPr>
            <a:lvl9pPr marL="4874929"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71558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55943" y="4580121"/>
            <a:ext cx="6470137" cy="633352"/>
          </a:xfrm>
        </p:spPr>
        <p:txBody>
          <a:bodyPr>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6" name="Subtitle 2"/>
          <p:cNvSpPr>
            <a:spLocks noGrp="1"/>
          </p:cNvSpPr>
          <p:nvPr>
            <p:ph type="subTitle" idx="1"/>
          </p:nvPr>
        </p:nvSpPr>
        <p:spPr>
          <a:xfrm>
            <a:off x="755943" y="5407148"/>
            <a:ext cx="6470137" cy="563392"/>
          </a:xfrm>
        </p:spPr>
        <p:txBody>
          <a:bodyPr>
            <a:normAutofit/>
          </a:bodyPr>
          <a:lstStyle>
            <a:lvl1pPr marL="0" indent="0" algn="l">
              <a:buNone/>
              <a:defRPr sz="2000">
                <a:solidFill>
                  <a:schemeClr val="bg1">
                    <a:lumMod val="50000"/>
                  </a:schemeClr>
                </a:solidFill>
                <a:latin typeface="Roboto"/>
                <a:cs typeface="Roboto"/>
              </a:defRPr>
            </a:lvl1pPr>
            <a:lvl2pPr marL="609367" indent="0" algn="ctr">
              <a:buNone/>
              <a:defRPr>
                <a:solidFill>
                  <a:schemeClr val="tx1">
                    <a:tint val="75000"/>
                  </a:schemeClr>
                </a:solidFill>
              </a:defRPr>
            </a:lvl2pPr>
            <a:lvl3pPr marL="1218733" indent="0" algn="ctr">
              <a:buNone/>
              <a:defRPr>
                <a:solidFill>
                  <a:schemeClr val="tx1">
                    <a:tint val="75000"/>
                  </a:schemeClr>
                </a:solidFill>
              </a:defRPr>
            </a:lvl3pPr>
            <a:lvl4pPr marL="1828100"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200" indent="0" algn="ctr">
              <a:buNone/>
              <a:defRPr>
                <a:solidFill>
                  <a:schemeClr val="tx1">
                    <a:tint val="75000"/>
                  </a:schemeClr>
                </a:solidFill>
              </a:defRPr>
            </a:lvl7pPr>
            <a:lvl8pPr marL="4265563" indent="0" algn="ctr">
              <a:buNone/>
              <a:defRPr>
                <a:solidFill>
                  <a:schemeClr val="tx1">
                    <a:tint val="75000"/>
                  </a:schemeClr>
                </a:solidFill>
              </a:defRPr>
            </a:lvl8pPr>
            <a:lvl9pPr marL="4874929"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1908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3" name="TextBox 2"/>
          <p:cNvSpPr txBox="1"/>
          <p:nvPr userDrawn="1"/>
        </p:nvSpPr>
        <p:spPr>
          <a:xfrm>
            <a:off x="832525" y="441337"/>
            <a:ext cx="4317602" cy="697627"/>
          </a:xfrm>
          <a:prstGeom prst="rect">
            <a:avLst/>
          </a:prstGeom>
          <a:noFill/>
        </p:spPr>
        <p:txBody>
          <a:bodyPr wrap="square" lIns="121872" tIns="60936" rIns="121872" bIns="60936" rtlCol="0">
            <a:spAutoFit/>
          </a:bodyPr>
          <a:lstStyle/>
          <a:p>
            <a:pPr defTabSz="609367"/>
            <a:r>
              <a:rPr lang="en-US" sz="3700" b="1" dirty="0" smtClean="0">
                <a:solidFill>
                  <a:srgbClr val="FFFFFF"/>
                </a:solidFill>
                <a:latin typeface="Raleway"/>
                <a:cs typeface="Raleway"/>
              </a:rPr>
              <a:t>THANK YOU.</a:t>
            </a:r>
            <a:endParaRPr lang="en-US" sz="3700" b="1" dirty="0">
              <a:solidFill>
                <a:srgbClr val="FFFFFF"/>
              </a:solidFill>
              <a:latin typeface="Raleway"/>
              <a:cs typeface="Raleway"/>
            </a:endParaRPr>
          </a:p>
        </p:txBody>
      </p:sp>
    </p:spTree>
    <p:extLst>
      <p:ext uri="{BB962C8B-B14F-4D97-AF65-F5344CB8AC3E}">
        <p14:creationId xmlns:p14="http://schemas.microsoft.com/office/powerpoint/2010/main" val="3155379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uple images">
    <p:spTree>
      <p:nvGrpSpPr>
        <p:cNvPr id="1" name=""/>
        <p:cNvGrpSpPr/>
        <p:nvPr/>
      </p:nvGrpSpPr>
      <p:grpSpPr>
        <a:xfrm>
          <a:off x="0" y="0"/>
          <a:ext cx="0" cy="0"/>
          <a:chOff x="0" y="0"/>
          <a:chExt cx="0" cy="0"/>
        </a:xfrm>
      </p:grpSpPr>
      <p:sp>
        <p:nvSpPr>
          <p:cNvPr id="2" name="Title 1"/>
          <p:cNvSpPr>
            <a:spLocks noGrp="1"/>
          </p:cNvSpPr>
          <p:nvPr>
            <p:ph type="title"/>
          </p:nvPr>
        </p:nvSpPr>
        <p:spPr>
          <a:xfrm>
            <a:off x="609448" y="14569"/>
            <a:ext cx="6199003" cy="906707"/>
          </a:xfrm>
        </p:spPr>
        <p:txBody>
          <a:bodyPr/>
          <a:lstStyle/>
          <a:p>
            <a:r>
              <a:rPr lang="en-US" dirty="0" smtClean="0"/>
              <a:t>Click to edit Master title style</a:t>
            </a:r>
            <a:endParaRPr lang="en-US" dirty="0"/>
          </a:p>
        </p:txBody>
      </p:sp>
      <p:sp>
        <p:nvSpPr>
          <p:cNvPr id="6" name="Picture Placeholder 5"/>
          <p:cNvSpPr>
            <a:spLocks noGrp="1"/>
          </p:cNvSpPr>
          <p:nvPr>
            <p:ph type="pic" sz="quarter" idx="12"/>
          </p:nvPr>
        </p:nvSpPr>
        <p:spPr>
          <a:xfrm>
            <a:off x="9543732" y="921282"/>
            <a:ext cx="2040584" cy="2043351"/>
          </a:xfrm>
        </p:spPr>
        <p:txBody>
          <a:bodyPr/>
          <a:lstStyle/>
          <a:p>
            <a:endParaRPr lang="en-US"/>
          </a:p>
        </p:txBody>
      </p:sp>
      <p:sp>
        <p:nvSpPr>
          <p:cNvPr id="7" name="Picture Placeholder 5"/>
          <p:cNvSpPr>
            <a:spLocks noGrp="1"/>
          </p:cNvSpPr>
          <p:nvPr>
            <p:ph type="pic" sz="quarter" idx="13"/>
          </p:nvPr>
        </p:nvSpPr>
        <p:spPr>
          <a:xfrm>
            <a:off x="7327924" y="921275"/>
            <a:ext cx="2040584" cy="2043352"/>
          </a:xfrm>
        </p:spPr>
        <p:txBody>
          <a:bodyPr/>
          <a:lstStyle/>
          <a:p>
            <a:endParaRPr lang="en-US" dirty="0"/>
          </a:p>
        </p:txBody>
      </p:sp>
      <p:sp>
        <p:nvSpPr>
          <p:cNvPr id="8" name="Picture Placeholder 5"/>
          <p:cNvSpPr>
            <a:spLocks noGrp="1"/>
          </p:cNvSpPr>
          <p:nvPr>
            <p:ph type="pic" sz="quarter" idx="14"/>
          </p:nvPr>
        </p:nvSpPr>
        <p:spPr>
          <a:xfrm>
            <a:off x="9543732" y="3126239"/>
            <a:ext cx="2040584" cy="2974448"/>
          </a:xfrm>
        </p:spPr>
        <p:txBody>
          <a:bodyPr/>
          <a:lstStyle/>
          <a:p>
            <a:endParaRPr lang="en-US"/>
          </a:p>
        </p:txBody>
      </p:sp>
      <p:sp>
        <p:nvSpPr>
          <p:cNvPr id="9" name="Picture Placeholder 5"/>
          <p:cNvSpPr>
            <a:spLocks noGrp="1"/>
          </p:cNvSpPr>
          <p:nvPr>
            <p:ph type="pic" sz="quarter" idx="15"/>
          </p:nvPr>
        </p:nvSpPr>
        <p:spPr>
          <a:xfrm>
            <a:off x="7327924" y="3126246"/>
            <a:ext cx="2040584" cy="2043351"/>
          </a:xfrm>
        </p:spPr>
        <p:txBody>
          <a:bodyPr/>
          <a:lstStyle/>
          <a:p>
            <a:endParaRPr lang="en-US"/>
          </a:p>
        </p:txBody>
      </p:sp>
    </p:spTree>
    <p:extLst>
      <p:ext uri="{BB962C8B-B14F-4D97-AF65-F5344CB8AC3E}">
        <p14:creationId xmlns:p14="http://schemas.microsoft.com/office/powerpoint/2010/main" val="18378547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45" y="3022255"/>
            <a:ext cx="6470137" cy="633352"/>
          </a:xfrm>
          <a:prstGeom prst="rect">
            <a:avLst/>
          </a:prstGeom>
        </p:spPr>
        <p:txBody>
          <a:bodyPr lIns="121861" tIns="60931" rIns="121861" bIns="60931">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45" y="3849281"/>
            <a:ext cx="6470137" cy="563392"/>
          </a:xfrm>
          <a:prstGeom prst="rect">
            <a:avLst/>
          </a:prstGeom>
        </p:spPr>
        <p:txBody>
          <a:bodyPr lIns="121861" tIns="60931" rIns="121861" bIns="60931">
            <a:normAutofit/>
          </a:bodyPr>
          <a:lstStyle>
            <a:lvl1pPr marL="0" indent="0" algn="l">
              <a:buNone/>
              <a:defRPr sz="2000">
                <a:solidFill>
                  <a:schemeClr val="bg1">
                    <a:lumMod val="75000"/>
                  </a:schemeClr>
                </a:solidFill>
                <a:latin typeface="Roboto"/>
                <a:cs typeface="Roboto"/>
              </a:defRPr>
            </a:lvl1pPr>
            <a:lvl2pPr marL="609316" indent="0" algn="ctr">
              <a:buNone/>
              <a:defRPr>
                <a:solidFill>
                  <a:schemeClr val="tx1">
                    <a:tint val="75000"/>
                  </a:schemeClr>
                </a:solidFill>
              </a:defRPr>
            </a:lvl2pPr>
            <a:lvl3pPr marL="1218632" indent="0" algn="ctr">
              <a:buNone/>
              <a:defRPr>
                <a:solidFill>
                  <a:schemeClr val="tx1">
                    <a:tint val="75000"/>
                  </a:schemeClr>
                </a:solidFill>
              </a:defRPr>
            </a:lvl3pPr>
            <a:lvl4pPr marL="1827948" indent="0" algn="ctr">
              <a:buNone/>
              <a:defRPr>
                <a:solidFill>
                  <a:schemeClr val="tx1">
                    <a:tint val="75000"/>
                  </a:schemeClr>
                </a:solidFill>
              </a:defRPr>
            </a:lvl4pPr>
            <a:lvl5pPr marL="2437263" indent="0" algn="ctr">
              <a:buNone/>
              <a:defRPr>
                <a:solidFill>
                  <a:schemeClr val="tx1">
                    <a:tint val="75000"/>
                  </a:schemeClr>
                </a:solidFill>
              </a:defRPr>
            </a:lvl5pPr>
            <a:lvl6pPr marL="3046573" indent="0" algn="ctr">
              <a:buNone/>
              <a:defRPr>
                <a:solidFill>
                  <a:schemeClr val="tx1">
                    <a:tint val="75000"/>
                  </a:schemeClr>
                </a:solidFill>
              </a:defRPr>
            </a:lvl6pPr>
            <a:lvl7pPr marL="3655896" indent="0" algn="ctr">
              <a:buNone/>
              <a:defRPr>
                <a:solidFill>
                  <a:schemeClr val="tx1">
                    <a:tint val="75000"/>
                  </a:schemeClr>
                </a:solidFill>
              </a:defRPr>
            </a:lvl7pPr>
            <a:lvl8pPr marL="4265207" indent="0" algn="ctr">
              <a:buNone/>
              <a:defRPr>
                <a:solidFill>
                  <a:schemeClr val="tx1">
                    <a:tint val="75000"/>
                  </a:schemeClr>
                </a:solidFill>
              </a:defRPr>
            </a:lvl8pPr>
            <a:lvl9pPr marL="487452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0673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45" y="4580121"/>
            <a:ext cx="6470137" cy="633352"/>
          </a:xfrm>
          <a:prstGeom prst="rect">
            <a:avLst/>
          </a:prstGeom>
        </p:spPr>
        <p:txBody>
          <a:bodyPr lIns="121861" tIns="60931" rIns="121861" bIns="60931">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45" y="5407148"/>
            <a:ext cx="6470137" cy="563392"/>
          </a:xfrm>
          <a:prstGeom prst="rect">
            <a:avLst/>
          </a:prstGeom>
        </p:spPr>
        <p:txBody>
          <a:bodyPr lIns="121861" tIns="60931" rIns="121861" bIns="60931">
            <a:normAutofit/>
          </a:bodyPr>
          <a:lstStyle>
            <a:lvl1pPr marL="0" indent="0" algn="l">
              <a:buNone/>
              <a:defRPr sz="2000">
                <a:solidFill>
                  <a:schemeClr val="bg1">
                    <a:lumMod val="75000"/>
                  </a:schemeClr>
                </a:solidFill>
                <a:latin typeface="Roboto"/>
                <a:cs typeface="Roboto"/>
              </a:defRPr>
            </a:lvl1pPr>
            <a:lvl2pPr marL="609316" indent="0" algn="ctr">
              <a:buNone/>
              <a:defRPr>
                <a:solidFill>
                  <a:schemeClr val="tx1">
                    <a:tint val="75000"/>
                  </a:schemeClr>
                </a:solidFill>
              </a:defRPr>
            </a:lvl2pPr>
            <a:lvl3pPr marL="1218632" indent="0" algn="ctr">
              <a:buNone/>
              <a:defRPr>
                <a:solidFill>
                  <a:schemeClr val="tx1">
                    <a:tint val="75000"/>
                  </a:schemeClr>
                </a:solidFill>
              </a:defRPr>
            </a:lvl3pPr>
            <a:lvl4pPr marL="1827948" indent="0" algn="ctr">
              <a:buNone/>
              <a:defRPr>
                <a:solidFill>
                  <a:schemeClr val="tx1">
                    <a:tint val="75000"/>
                  </a:schemeClr>
                </a:solidFill>
              </a:defRPr>
            </a:lvl4pPr>
            <a:lvl5pPr marL="2437263" indent="0" algn="ctr">
              <a:buNone/>
              <a:defRPr>
                <a:solidFill>
                  <a:schemeClr val="tx1">
                    <a:tint val="75000"/>
                  </a:schemeClr>
                </a:solidFill>
              </a:defRPr>
            </a:lvl5pPr>
            <a:lvl6pPr marL="3046573" indent="0" algn="ctr">
              <a:buNone/>
              <a:defRPr>
                <a:solidFill>
                  <a:schemeClr val="tx1">
                    <a:tint val="75000"/>
                  </a:schemeClr>
                </a:solidFill>
              </a:defRPr>
            </a:lvl6pPr>
            <a:lvl7pPr marL="3655896" indent="0" algn="ctr">
              <a:buNone/>
              <a:defRPr>
                <a:solidFill>
                  <a:schemeClr val="tx1">
                    <a:tint val="75000"/>
                  </a:schemeClr>
                </a:solidFill>
              </a:defRPr>
            </a:lvl7pPr>
            <a:lvl8pPr marL="4265207" indent="0" algn="ctr">
              <a:buNone/>
              <a:defRPr>
                <a:solidFill>
                  <a:schemeClr val="tx1">
                    <a:tint val="75000"/>
                  </a:schemeClr>
                </a:solidFill>
              </a:defRPr>
            </a:lvl8pPr>
            <a:lvl9pPr marL="487452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07023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2" name="Title 1"/>
          <p:cNvSpPr>
            <a:spLocks noGrp="1"/>
          </p:cNvSpPr>
          <p:nvPr>
            <p:ph type="ctrTitle"/>
          </p:nvPr>
        </p:nvSpPr>
        <p:spPr>
          <a:xfrm>
            <a:off x="531815" y="739782"/>
            <a:ext cx="9143999"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3" y="2286000"/>
            <a:ext cx="9143999" cy="914400"/>
          </a:xfrm>
        </p:spPr>
        <p:txBody>
          <a:bodyPr>
            <a:noAutofit/>
          </a:bodyPr>
          <a:lstStyle>
            <a:lvl1pPr marL="0" indent="0" algn="l">
              <a:spcBef>
                <a:spcPts val="0"/>
              </a:spcBef>
              <a:buNone/>
              <a:defRPr sz="2400" b="1">
                <a:solidFill>
                  <a:schemeClr val="tx1"/>
                </a:solidFill>
              </a:defRPr>
            </a:lvl1pPr>
            <a:lvl2pPr marL="457101" indent="0" algn="ctr">
              <a:buNone/>
              <a:defRPr>
                <a:solidFill>
                  <a:schemeClr val="tx1">
                    <a:tint val="75000"/>
                  </a:schemeClr>
                </a:solidFill>
              </a:defRPr>
            </a:lvl2pPr>
            <a:lvl3pPr marL="914209" indent="0" algn="ctr">
              <a:buNone/>
              <a:defRPr>
                <a:solidFill>
                  <a:schemeClr val="tx1">
                    <a:tint val="75000"/>
                  </a:schemeClr>
                </a:solidFill>
              </a:defRPr>
            </a:lvl3pPr>
            <a:lvl4pPr marL="1371313" indent="0" algn="ctr">
              <a:buNone/>
              <a:defRPr>
                <a:solidFill>
                  <a:schemeClr val="tx1">
                    <a:tint val="75000"/>
                  </a:schemeClr>
                </a:solidFill>
              </a:defRPr>
            </a:lvl4pPr>
            <a:lvl5pPr marL="1828420" indent="0" algn="ctr">
              <a:buNone/>
              <a:defRPr>
                <a:solidFill>
                  <a:schemeClr val="tx1">
                    <a:tint val="75000"/>
                  </a:schemeClr>
                </a:solidFill>
              </a:defRPr>
            </a:lvl5pPr>
            <a:lvl6pPr marL="2285521" indent="0" algn="ctr">
              <a:buNone/>
              <a:defRPr>
                <a:solidFill>
                  <a:schemeClr val="tx1">
                    <a:tint val="75000"/>
                  </a:schemeClr>
                </a:solidFill>
              </a:defRPr>
            </a:lvl6pPr>
            <a:lvl7pPr marL="2742629" indent="0" algn="ctr">
              <a:buNone/>
              <a:defRPr>
                <a:solidFill>
                  <a:schemeClr val="tx1">
                    <a:tint val="75000"/>
                  </a:schemeClr>
                </a:solidFill>
              </a:defRPr>
            </a:lvl7pPr>
            <a:lvl8pPr marL="3199733"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493059D8-42D0-41DC-A352-EA6B83195A88}" type="datetime1">
              <a:rPr lang="en-US" smtClean="0">
                <a:solidFill>
                  <a:srgbClr val="FFFFFF"/>
                </a:solidFill>
              </a:rPr>
              <a:pPr/>
              <a:t>10/17/2016</a:t>
            </a:fld>
            <a:endParaRPr lang="en-US" dirty="0">
              <a:solidFill>
                <a:srgbClr val="FFFFFF"/>
              </a:solidFill>
            </a:endParaRPr>
          </a:p>
        </p:txBody>
      </p:sp>
      <p:sp>
        <p:nvSpPr>
          <p:cNvPr id="13" name="Text Placeholder 12"/>
          <p:cNvSpPr>
            <a:spLocks noGrp="1"/>
          </p:cNvSpPr>
          <p:nvPr>
            <p:ph type="body" sz="quarter" idx="13" hasCustomPrompt="1"/>
          </p:nvPr>
        </p:nvSpPr>
        <p:spPr>
          <a:xfrm>
            <a:off x="531815" y="3429452"/>
            <a:ext cx="91439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1" cy="228600"/>
          </a:xfrm>
        </p:spPr>
        <p:txBody>
          <a:bodyPr anchor="b">
            <a:normAutofit/>
          </a:bodyPr>
          <a:lstStyle>
            <a:lvl1pPr marL="1588" indent="0" algn="ctr">
              <a:spcBef>
                <a:spcPts val="0"/>
              </a:spcBef>
              <a:buFontTx/>
              <a:buNone/>
              <a:defRPr sz="15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p:nvSpPr>
        <p:spPr>
          <a:xfrm>
            <a:off x="9823444"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11" rIns="91420" bIns="45711"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7" name="TextBox 16"/>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lang="en-US" sz="800" dirty="0" smtClean="0">
                <a:solidFill>
                  <a:srgbClr val="FFFFFF"/>
                </a:solidFill>
              </a:rPr>
              <a:t>Copyright © 2016, Oracle and/or its affiliates. All rights reserved.  </a:t>
            </a:r>
            <a:endParaRPr lang="en-US" sz="800" dirty="0">
              <a:solidFill>
                <a:srgbClr val="FFFFFF"/>
              </a:solidFill>
            </a:endParaRPr>
          </a:p>
        </p:txBody>
      </p:sp>
      <p:pic>
        <p:nvPicPr>
          <p:cNvPr id="16" name="Picture 15" descr="Oracle logo in white on red staging 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
        <p:nvSpPr>
          <p:cNvPr id="14" name="Rectangle 13"/>
          <p:cNvSpPr/>
          <p:nvPr userDrawn="1"/>
        </p:nvSpPr>
        <p:spPr>
          <a:xfrm>
            <a:off x="9823444"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11" rIns="91420" bIns="45711"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9" name="Picture 18" descr="Oracle logo in white on red staging background" title="Oracle red badge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1045353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41" y="3022255"/>
            <a:ext cx="6470137" cy="633352"/>
          </a:xfrm>
          <a:prstGeom prst="rect">
            <a:avLst/>
          </a:prstGeom>
        </p:spPr>
        <p:txBody>
          <a:bodyPr lIns="121877" tIns="60939" rIns="121877" bIns="60939">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41" y="3849281"/>
            <a:ext cx="6470137" cy="563392"/>
          </a:xfrm>
          <a:prstGeom prst="rect">
            <a:avLst/>
          </a:prstGeom>
        </p:spPr>
        <p:txBody>
          <a:bodyPr lIns="121877" tIns="60939" rIns="121877" bIns="60939">
            <a:normAutofit/>
          </a:bodyPr>
          <a:lstStyle>
            <a:lvl1pPr marL="0" indent="0" algn="l">
              <a:buNone/>
              <a:defRPr sz="2000">
                <a:solidFill>
                  <a:schemeClr val="bg1">
                    <a:lumMod val="75000"/>
                  </a:schemeClr>
                </a:solidFill>
                <a:latin typeface="Roboto"/>
                <a:cs typeface="Roboto"/>
              </a:defRPr>
            </a:lvl1pPr>
            <a:lvl2pPr marL="609392" indent="0" algn="ctr">
              <a:buNone/>
              <a:defRPr>
                <a:solidFill>
                  <a:schemeClr val="tx1">
                    <a:tint val="75000"/>
                  </a:schemeClr>
                </a:solidFill>
              </a:defRPr>
            </a:lvl2pPr>
            <a:lvl3pPr marL="1218784" indent="0" algn="ctr">
              <a:buNone/>
              <a:defRPr>
                <a:solidFill>
                  <a:schemeClr val="tx1">
                    <a:tint val="75000"/>
                  </a:schemeClr>
                </a:solidFill>
              </a:defRPr>
            </a:lvl3pPr>
            <a:lvl4pPr marL="1828176" indent="0" algn="ctr">
              <a:buNone/>
              <a:defRPr>
                <a:solidFill>
                  <a:schemeClr val="tx1">
                    <a:tint val="75000"/>
                  </a:schemeClr>
                </a:solidFill>
              </a:defRPr>
            </a:lvl4pPr>
            <a:lvl5pPr marL="2437568" indent="0" algn="ctr">
              <a:buNone/>
              <a:defRPr>
                <a:solidFill>
                  <a:schemeClr val="tx1">
                    <a:tint val="75000"/>
                  </a:schemeClr>
                </a:solidFill>
              </a:defRPr>
            </a:lvl5pPr>
            <a:lvl6pPr marL="3046957" indent="0" algn="ctr">
              <a:buNone/>
              <a:defRPr>
                <a:solidFill>
                  <a:schemeClr val="tx1">
                    <a:tint val="75000"/>
                  </a:schemeClr>
                </a:solidFill>
              </a:defRPr>
            </a:lvl6pPr>
            <a:lvl7pPr marL="3656352" indent="0" algn="ctr">
              <a:buNone/>
              <a:defRPr>
                <a:solidFill>
                  <a:schemeClr val="tx1">
                    <a:tint val="75000"/>
                  </a:schemeClr>
                </a:solidFill>
              </a:defRPr>
            </a:lvl7pPr>
            <a:lvl8pPr marL="4265741" indent="0" algn="ctr">
              <a:buNone/>
              <a:defRPr>
                <a:solidFill>
                  <a:schemeClr val="tx1">
                    <a:tint val="75000"/>
                  </a:schemeClr>
                </a:solidFill>
              </a:defRPr>
            </a:lvl8pPr>
            <a:lvl9pPr marL="487513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74830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41" y="4580121"/>
            <a:ext cx="6470137" cy="633352"/>
          </a:xfrm>
          <a:prstGeom prst="rect">
            <a:avLst/>
          </a:prstGeom>
        </p:spPr>
        <p:txBody>
          <a:bodyPr lIns="121877" tIns="60939" rIns="121877" bIns="60939">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41" y="5407148"/>
            <a:ext cx="6470137" cy="563392"/>
          </a:xfrm>
          <a:prstGeom prst="rect">
            <a:avLst/>
          </a:prstGeom>
        </p:spPr>
        <p:txBody>
          <a:bodyPr lIns="121877" tIns="60939" rIns="121877" bIns="60939">
            <a:normAutofit/>
          </a:bodyPr>
          <a:lstStyle>
            <a:lvl1pPr marL="0" indent="0" algn="l">
              <a:buNone/>
              <a:defRPr sz="2000">
                <a:solidFill>
                  <a:schemeClr val="bg1">
                    <a:lumMod val="75000"/>
                  </a:schemeClr>
                </a:solidFill>
                <a:latin typeface="Roboto"/>
                <a:cs typeface="Roboto"/>
              </a:defRPr>
            </a:lvl1pPr>
            <a:lvl2pPr marL="609392" indent="0" algn="ctr">
              <a:buNone/>
              <a:defRPr>
                <a:solidFill>
                  <a:schemeClr val="tx1">
                    <a:tint val="75000"/>
                  </a:schemeClr>
                </a:solidFill>
              </a:defRPr>
            </a:lvl2pPr>
            <a:lvl3pPr marL="1218784" indent="0" algn="ctr">
              <a:buNone/>
              <a:defRPr>
                <a:solidFill>
                  <a:schemeClr val="tx1">
                    <a:tint val="75000"/>
                  </a:schemeClr>
                </a:solidFill>
              </a:defRPr>
            </a:lvl3pPr>
            <a:lvl4pPr marL="1828176" indent="0" algn="ctr">
              <a:buNone/>
              <a:defRPr>
                <a:solidFill>
                  <a:schemeClr val="tx1">
                    <a:tint val="75000"/>
                  </a:schemeClr>
                </a:solidFill>
              </a:defRPr>
            </a:lvl4pPr>
            <a:lvl5pPr marL="2437568" indent="0" algn="ctr">
              <a:buNone/>
              <a:defRPr>
                <a:solidFill>
                  <a:schemeClr val="tx1">
                    <a:tint val="75000"/>
                  </a:schemeClr>
                </a:solidFill>
              </a:defRPr>
            </a:lvl5pPr>
            <a:lvl6pPr marL="3046957" indent="0" algn="ctr">
              <a:buNone/>
              <a:defRPr>
                <a:solidFill>
                  <a:schemeClr val="tx1">
                    <a:tint val="75000"/>
                  </a:schemeClr>
                </a:solidFill>
              </a:defRPr>
            </a:lvl6pPr>
            <a:lvl7pPr marL="3656352" indent="0" algn="ctr">
              <a:buNone/>
              <a:defRPr>
                <a:solidFill>
                  <a:schemeClr val="tx1">
                    <a:tint val="75000"/>
                  </a:schemeClr>
                </a:solidFill>
              </a:defRPr>
            </a:lvl7pPr>
            <a:lvl8pPr marL="4265741" indent="0" algn="ctr">
              <a:buNone/>
              <a:defRPr>
                <a:solidFill>
                  <a:schemeClr val="tx1">
                    <a:tint val="75000"/>
                  </a:schemeClr>
                </a:solidFill>
              </a:defRPr>
            </a:lvl8pPr>
            <a:lvl9pPr marL="487513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5599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1828324" y="2214555"/>
            <a:ext cx="8532178" cy="3286148"/>
          </a:xfrm>
          <a:prstGeom prst="rect">
            <a:avLst/>
          </a:prstGeom>
        </p:spPr>
        <p:txBody>
          <a:bodyPr lIns="117193" tIns="58596" rIns="117193" bIns="58596">
            <a:normAutofit/>
          </a:bodyPr>
          <a:lstStyle>
            <a:lvl1pPr marL="0" indent="0" algn="ctr">
              <a:buNone/>
              <a:defRPr sz="3100" b="0">
                <a:solidFill>
                  <a:schemeClr val="tx1"/>
                </a:solidFill>
              </a:defRPr>
            </a:lvl1pPr>
            <a:lvl2pPr marL="488287" indent="0" algn="ctr">
              <a:buNone/>
              <a:defRPr>
                <a:solidFill>
                  <a:schemeClr val="tx1">
                    <a:tint val="75000"/>
                  </a:schemeClr>
                </a:solidFill>
              </a:defRPr>
            </a:lvl2pPr>
            <a:lvl3pPr marL="976572" indent="0" algn="ctr">
              <a:buNone/>
              <a:defRPr>
                <a:solidFill>
                  <a:schemeClr val="tx1">
                    <a:tint val="75000"/>
                  </a:schemeClr>
                </a:solidFill>
              </a:defRPr>
            </a:lvl3pPr>
            <a:lvl4pPr marL="1464854" indent="0" algn="ctr">
              <a:buNone/>
              <a:defRPr>
                <a:solidFill>
                  <a:schemeClr val="tx1">
                    <a:tint val="75000"/>
                  </a:schemeClr>
                </a:solidFill>
              </a:defRPr>
            </a:lvl4pPr>
            <a:lvl5pPr marL="1953141" indent="0" algn="ctr">
              <a:buNone/>
              <a:defRPr>
                <a:solidFill>
                  <a:schemeClr val="tx1">
                    <a:tint val="75000"/>
                  </a:schemeClr>
                </a:solidFill>
              </a:defRPr>
            </a:lvl5pPr>
            <a:lvl6pPr marL="2441427" indent="0" algn="ctr">
              <a:buNone/>
              <a:defRPr>
                <a:solidFill>
                  <a:schemeClr val="tx1">
                    <a:tint val="75000"/>
                  </a:schemeClr>
                </a:solidFill>
              </a:defRPr>
            </a:lvl6pPr>
            <a:lvl7pPr marL="2929713" indent="0" algn="ctr">
              <a:buNone/>
              <a:defRPr>
                <a:solidFill>
                  <a:schemeClr val="tx1">
                    <a:tint val="75000"/>
                  </a:schemeClr>
                </a:solidFill>
              </a:defRPr>
            </a:lvl7pPr>
            <a:lvl8pPr marL="3417995" indent="0" algn="ctr">
              <a:buNone/>
              <a:defRPr>
                <a:solidFill>
                  <a:schemeClr val="tx1">
                    <a:tint val="75000"/>
                  </a:schemeClr>
                </a:solidFill>
              </a:defRPr>
            </a:lvl8pPr>
            <a:lvl9pPr marL="3906282"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Titel 1"/>
          <p:cNvSpPr>
            <a:spLocks noGrp="1"/>
          </p:cNvSpPr>
          <p:nvPr>
            <p:ph type="title"/>
          </p:nvPr>
        </p:nvSpPr>
        <p:spPr>
          <a:xfrm>
            <a:off x="1391117" y="188643"/>
            <a:ext cx="7870824" cy="571500"/>
          </a:xfrm>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4273487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dirty="0"/>
          </a:p>
        </p:txBody>
      </p:sp>
      <p:sp>
        <p:nvSpPr>
          <p:cNvPr id="4" name="Textplatzhalter 3"/>
          <p:cNvSpPr>
            <a:spLocks noGrp="1"/>
          </p:cNvSpPr>
          <p:nvPr>
            <p:ph type="body" sz="quarter" idx="10"/>
          </p:nvPr>
        </p:nvSpPr>
        <p:spPr>
          <a:xfrm>
            <a:off x="190409" y="1142985"/>
            <a:ext cx="11808007" cy="5429288"/>
          </a:xfrm>
          <a:prstGeom prst="rect">
            <a:avLst/>
          </a:prstGeom>
        </p:spPr>
        <p:txBody>
          <a:bodyPr lIns="117193" tIns="58596" rIns="117193" bIns="58596"/>
          <a:lstStyle>
            <a:lvl1pPr>
              <a:defRPr b="0"/>
            </a:lvl1pPr>
            <a:lvl2pPr>
              <a:defRPr sz="2100"/>
            </a:lvl2pPr>
            <a:lvl3pPr>
              <a:defRPr sz="1900"/>
            </a:lvl3pPr>
            <a:lvl4pPr>
              <a:defRPr sz="1700"/>
            </a:lvl4pPr>
            <a:lvl5pPr>
              <a:defRPr sz="15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910380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
        <p:nvSpPr>
          <p:cNvPr id="3" name="Titel 1"/>
          <p:cNvSpPr>
            <a:spLocks noGrp="1"/>
          </p:cNvSpPr>
          <p:nvPr>
            <p:ph type="title"/>
          </p:nvPr>
        </p:nvSpPr>
        <p:spPr>
          <a:xfrm>
            <a:off x="1391117" y="188643"/>
            <a:ext cx="7870824" cy="571500"/>
          </a:xfrm>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1653403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1828324" y="2214555"/>
            <a:ext cx="8532178" cy="3286148"/>
          </a:xfrm>
          <a:prstGeom prst="rect">
            <a:avLst/>
          </a:prstGeom>
        </p:spPr>
        <p:txBody>
          <a:bodyPr lIns="117193" tIns="58596" rIns="117193" bIns="58596">
            <a:normAutofit/>
          </a:bodyPr>
          <a:lstStyle>
            <a:lvl1pPr marL="0" indent="0" algn="ctr">
              <a:buNone/>
              <a:defRPr sz="3600" b="0">
                <a:solidFill>
                  <a:schemeClr val="tx1"/>
                </a:solidFill>
              </a:defRPr>
            </a:lvl1pPr>
            <a:lvl2pPr marL="585967" indent="0" algn="ctr">
              <a:buNone/>
              <a:defRPr>
                <a:solidFill>
                  <a:schemeClr val="tx1">
                    <a:tint val="75000"/>
                  </a:schemeClr>
                </a:solidFill>
              </a:defRPr>
            </a:lvl2pPr>
            <a:lvl3pPr marL="1171934" indent="0" algn="ctr">
              <a:buNone/>
              <a:defRPr>
                <a:solidFill>
                  <a:schemeClr val="tx1">
                    <a:tint val="75000"/>
                  </a:schemeClr>
                </a:solidFill>
              </a:defRPr>
            </a:lvl3pPr>
            <a:lvl4pPr marL="1757898" indent="0" algn="ctr">
              <a:buNone/>
              <a:defRPr>
                <a:solidFill>
                  <a:schemeClr val="tx1">
                    <a:tint val="75000"/>
                  </a:schemeClr>
                </a:solidFill>
              </a:defRPr>
            </a:lvl4pPr>
            <a:lvl5pPr marL="2343862" indent="0" algn="ctr">
              <a:buNone/>
              <a:defRPr>
                <a:solidFill>
                  <a:schemeClr val="tx1">
                    <a:tint val="75000"/>
                  </a:schemeClr>
                </a:solidFill>
              </a:defRPr>
            </a:lvl5pPr>
            <a:lvl6pPr marL="2929827" indent="0" algn="ctr">
              <a:buNone/>
              <a:defRPr>
                <a:solidFill>
                  <a:schemeClr val="tx1">
                    <a:tint val="75000"/>
                  </a:schemeClr>
                </a:solidFill>
              </a:defRPr>
            </a:lvl6pPr>
            <a:lvl7pPr marL="3515794" indent="0" algn="ctr">
              <a:buNone/>
              <a:defRPr>
                <a:solidFill>
                  <a:schemeClr val="tx1">
                    <a:tint val="75000"/>
                  </a:schemeClr>
                </a:solidFill>
              </a:defRPr>
            </a:lvl7pPr>
            <a:lvl8pPr marL="4101759" indent="0" algn="ctr">
              <a:buNone/>
              <a:defRPr>
                <a:solidFill>
                  <a:schemeClr val="tx1">
                    <a:tint val="75000"/>
                  </a:schemeClr>
                </a:solidFill>
              </a:defRPr>
            </a:lvl8pPr>
            <a:lvl9pPr marL="4687726"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7" name="Titelplatzhalter 13"/>
          <p:cNvSpPr>
            <a:spLocks noGrp="1"/>
          </p:cNvSpPr>
          <p:nvPr>
            <p:ph type="title"/>
          </p:nvPr>
        </p:nvSpPr>
        <p:spPr bwMode="auto">
          <a:xfrm>
            <a:off x="1391117" y="214315"/>
            <a:ext cx="7870824" cy="571500"/>
          </a:xfrm>
          <a:prstGeom prst="rect">
            <a:avLst/>
          </a:prstGeom>
          <a:noFill/>
          <a:ln w="9525">
            <a:noFill/>
            <a:miter lim="800000"/>
            <a:headEnd/>
            <a:tailEnd/>
          </a:ln>
        </p:spPr>
        <p:txBody>
          <a:bodyPr/>
          <a:lstStyle/>
          <a:p>
            <a:pPr lvl="0"/>
            <a:r>
              <a:rPr lang="de-DE" dirty="0" smtClean="0"/>
              <a:t>Titelmasterformat durch Klicken bearbeiten</a:t>
            </a:r>
            <a:endParaRPr lang="en-US" dirty="0" smtClean="0"/>
          </a:p>
        </p:txBody>
      </p:sp>
    </p:spTree>
    <p:extLst>
      <p:ext uri="{BB962C8B-B14F-4D97-AF65-F5344CB8AC3E}">
        <p14:creationId xmlns:p14="http://schemas.microsoft.com/office/powerpoint/2010/main" val="128114978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4" name="Textplatzhalter 3"/>
          <p:cNvSpPr>
            <a:spLocks noGrp="1"/>
          </p:cNvSpPr>
          <p:nvPr>
            <p:ph type="body" sz="quarter" idx="10"/>
          </p:nvPr>
        </p:nvSpPr>
        <p:spPr>
          <a:xfrm>
            <a:off x="190409" y="1142985"/>
            <a:ext cx="11808007" cy="5429288"/>
          </a:xfrm>
          <a:prstGeom prst="rect">
            <a:avLst/>
          </a:prstGeom>
        </p:spPr>
        <p:txBody>
          <a:bodyPr lIns="117193" tIns="58596" rIns="117193" bIns="58596"/>
          <a:lstStyle>
            <a:lvl1pPr>
              <a:defRPr b="0"/>
            </a:lvl1pPr>
            <a:lvl2pPr>
              <a:defRPr sz="2700"/>
            </a:lvl2pPr>
            <a:lvl3pPr>
              <a:defRPr sz="2300"/>
            </a:lvl3pPr>
            <a:lvl4pPr>
              <a:defRPr sz="2100"/>
            </a:lvl4pPr>
            <a:lvl5pPr>
              <a:defRPr sz="19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8467164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Leere Seite">
    <p:spTree>
      <p:nvGrpSpPr>
        <p:cNvPr id="1" name=""/>
        <p:cNvGrpSpPr/>
        <p:nvPr/>
      </p:nvGrpSpPr>
      <p:grpSpPr>
        <a:xfrm>
          <a:off x="0" y="0"/>
          <a:ext cx="0" cy="0"/>
          <a:chOff x="0" y="0"/>
          <a:chExt cx="0" cy="0"/>
        </a:xfrm>
      </p:grpSpPr>
      <p:sp>
        <p:nvSpPr>
          <p:cNvPr id="7" name="Titelplatzhalter 13"/>
          <p:cNvSpPr>
            <a:spLocks noGrp="1"/>
          </p:cNvSpPr>
          <p:nvPr>
            <p:ph type="title"/>
          </p:nvPr>
        </p:nvSpPr>
        <p:spPr bwMode="auto">
          <a:xfrm>
            <a:off x="1391117" y="214315"/>
            <a:ext cx="7870824" cy="571500"/>
          </a:xfrm>
          <a:prstGeom prst="rect">
            <a:avLst/>
          </a:prstGeom>
          <a:noFill/>
          <a:ln w="9525">
            <a:noFill/>
            <a:miter lim="800000"/>
            <a:headEnd/>
            <a:tailEnd/>
          </a:ln>
        </p:spPr>
        <p:txBody>
          <a:bodyPr/>
          <a:lstStyle/>
          <a:p>
            <a:pPr lvl="0"/>
            <a:r>
              <a:rPr lang="de-DE" dirty="0" smtClean="0"/>
              <a:t>Titelmasterformat durch Klicken bearbeiten</a:t>
            </a:r>
            <a:endParaRPr lang="en-US" dirty="0" smtClean="0"/>
          </a:p>
        </p:txBody>
      </p:sp>
    </p:spTree>
    <p:extLst>
      <p:ext uri="{BB962C8B-B14F-4D97-AF65-F5344CB8AC3E}">
        <p14:creationId xmlns:p14="http://schemas.microsoft.com/office/powerpoint/2010/main" val="105828881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382" y="2882385"/>
            <a:ext cx="6470137" cy="683704"/>
          </a:xfrm>
        </p:spPr>
        <p:txBody>
          <a:bodyPr>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3" name="Subtitle 2"/>
          <p:cNvSpPr>
            <a:spLocks noGrp="1"/>
          </p:cNvSpPr>
          <p:nvPr>
            <p:ph type="subTitle" idx="1"/>
          </p:nvPr>
        </p:nvSpPr>
        <p:spPr>
          <a:xfrm>
            <a:off x="716382" y="3726193"/>
            <a:ext cx="6470137" cy="471763"/>
          </a:xfrm>
        </p:spPr>
        <p:txBody>
          <a:bodyPr>
            <a:normAutofit/>
          </a:bodyPr>
          <a:lstStyle>
            <a:lvl1pPr marL="0" indent="0" algn="l">
              <a:buNone/>
              <a:defRPr sz="2000">
                <a:solidFill>
                  <a:schemeClr val="bg1">
                    <a:lumMod val="50000"/>
                  </a:schemeClr>
                </a:solidFill>
                <a:latin typeface="Roboto"/>
                <a:cs typeface="Roboto"/>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6855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55939" y="4580121"/>
            <a:ext cx="6470137" cy="633352"/>
          </a:xfrm>
        </p:spPr>
        <p:txBody>
          <a:bodyPr>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6" name="Subtitle 2"/>
          <p:cNvSpPr>
            <a:spLocks noGrp="1"/>
          </p:cNvSpPr>
          <p:nvPr>
            <p:ph type="subTitle" idx="1"/>
          </p:nvPr>
        </p:nvSpPr>
        <p:spPr>
          <a:xfrm>
            <a:off x="755939" y="5407148"/>
            <a:ext cx="6470137" cy="563392"/>
          </a:xfrm>
        </p:spPr>
        <p:txBody>
          <a:bodyPr>
            <a:normAutofit/>
          </a:bodyPr>
          <a:lstStyle>
            <a:lvl1pPr marL="0" indent="0" algn="l">
              <a:buNone/>
              <a:defRPr sz="2000">
                <a:solidFill>
                  <a:schemeClr val="bg1">
                    <a:lumMod val="50000"/>
                  </a:schemeClr>
                </a:solidFill>
                <a:latin typeface="Roboto"/>
                <a:cs typeface="Roboto"/>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25348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4"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5E0D1D6-5C66-4395-ABDF-E58EA4C073D7}" type="datetime1">
              <a:rPr lang="en-US" smtClean="0">
                <a:solidFill>
                  <a:srgbClr val="5F5F5F"/>
                </a:solidFill>
              </a:rPr>
              <a:pPr/>
              <a:t>10/17/2016</a:t>
            </a:fld>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343768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3" name="TextBox 2"/>
          <p:cNvSpPr txBox="1"/>
          <p:nvPr userDrawn="1"/>
        </p:nvSpPr>
        <p:spPr>
          <a:xfrm>
            <a:off x="832525" y="441337"/>
            <a:ext cx="4317602" cy="697627"/>
          </a:xfrm>
          <a:prstGeom prst="rect">
            <a:avLst/>
          </a:prstGeom>
          <a:noFill/>
        </p:spPr>
        <p:txBody>
          <a:bodyPr wrap="square" lIns="121888" tIns="60944" rIns="121888" bIns="60944" rtlCol="0">
            <a:spAutoFit/>
          </a:bodyPr>
          <a:lstStyle/>
          <a:p>
            <a:pPr defTabSz="609443"/>
            <a:r>
              <a:rPr lang="en-US" sz="3700" b="1" dirty="0" smtClean="0">
                <a:solidFill>
                  <a:srgbClr val="FFFFFF"/>
                </a:solidFill>
                <a:latin typeface="Raleway"/>
                <a:cs typeface="Raleway"/>
              </a:rPr>
              <a:t>THANK YOU.</a:t>
            </a:r>
            <a:endParaRPr lang="en-US" sz="3700" b="1" dirty="0">
              <a:solidFill>
                <a:srgbClr val="FFFFFF"/>
              </a:solidFill>
              <a:latin typeface="Raleway"/>
              <a:cs typeface="Raleway"/>
            </a:endParaRPr>
          </a:p>
        </p:txBody>
      </p:sp>
    </p:spTree>
    <p:extLst>
      <p:ext uri="{BB962C8B-B14F-4D97-AF65-F5344CB8AC3E}">
        <p14:creationId xmlns:p14="http://schemas.microsoft.com/office/powerpoint/2010/main" val="1253453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uple images">
    <p:spTree>
      <p:nvGrpSpPr>
        <p:cNvPr id="1" name=""/>
        <p:cNvGrpSpPr/>
        <p:nvPr/>
      </p:nvGrpSpPr>
      <p:grpSpPr>
        <a:xfrm>
          <a:off x="0" y="0"/>
          <a:ext cx="0" cy="0"/>
          <a:chOff x="0" y="0"/>
          <a:chExt cx="0" cy="0"/>
        </a:xfrm>
      </p:grpSpPr>
      <p:sp>
        <p:nvSpPr>
          <p:cNvPr id="2" name="Title 1"/>
          <p:cNvSpPr>
            <a:spLocks noGrp="1"/>
          </p:cNvSpPr>
          <p:nvPr>
            <p:ph type="title"/>
          </p:nvPr>
        </p:nvSpPr>
        <p:spPr>
          <a:xfrm>
            <a:off x="609444" y="14569"/>
            <a:ext cx="6199003" cy="906707"/>
          </a:xfrm>
        </p:spPr>
        <p:txBody>
          <a:bodyPr/>
          <a:lstStyle/>
          <a:p>
            <a:r>
              <a:rPr lang="en-US" dirty="0" smtClean="0"/>
              <a:t>Click to edit Master title style</a:t>
            </a:r>
            <a:endParaRPr lang="en-US" dirty="0"/>
          </a:p>
        </p:txBody>
      </p:sp>
      <p:sp>
        <p:nvSpPr>
          <p:cNvPr id="6" name="Picture Placeholder 5"/>
          <p:cNvSpPr>
            <a:spLocks noGrp="1"/>
          </p:cNvSpPr>
          <p:nvPr>
            <p:ph type="pic" sz="quarter" idx="12"/>
          </p:nvPr>
        </p:nvSpPr>
        <p:spPr>
          <a:xfrm>
            <a:off x="9543732" y="921278"/>
            <a:ext cx="2040584" cy="2043351"/>
          </a:xfrm>
        </p:spPr>
        <p:txBody>
          <a:bodyPr/>
          <a:lstStyle/>
          <a:p>
            <a:endParaRPr lang="en-US"/>
          </a:p>
        </p:txBody>
      </p:sp>
      <p:sp>
        <p:nvSpPr>
          <p:cNvPr id="7" name="Picture Placeholder 5"/>
          <p:cNvSpPr>
            <a:spLocks noGrp="1"/>
          </p:cNvSpPr>
          <p:nvPr>
            <p:ph type="pic" sz="quarter" idx="13"/>
          </p:nvPr>
        </p:nvSpPr>
        <p:spPr>
          <a:xfrm>
            <a:off x="7327924" y="921275"/>
            <a:ext cx="2040584" cy="2043352"/>
          </a:xfrm>
        </p:spPr>
        <p:txBody>
          <a:bodyPr/>
          <a:lstStyle/>
          <a:p>
            <a:endParaRPr lang="en-US" dirty="0"/>
          </a:p>
        </p:txBody>
      </p:sp>
      <p:sp>
        <p:nvSpPr>
          <p:cNvPr id="8" name="Picture Placeholder 5"/>
          <p:cNvSpPr>
            <a:spLocks noGrp="1"/>
          </p:cNvSpPr>
          <p:nvPr>
            <p:ph type="pic" sz="quarter" idx="14"/>
          </p:nvPr>
        </p:nvSpPr>
        <p:spPr>
          <a:xfrm>
            <a:off x="9543732" y="3126239"/>
            <a:ext cx="2040584" cy="2974448"/>
          </a:xfrm>
        </p:spPr>
        <p:txBody>
          <a:bodyPr/>
          <a:lstStyle/>
          <a:p>
            <a:endParaRPr lang="en-US"/>
          </a:p>
        </p:txBody>
      </p:sp>
      <p:sp>
        <p:nvSpPr>
          <p:cNvPr id="9" name="Picture Placeholder 5"/>
          <p:cNvSpPr>
            <a:spLocks noGrp="1"/>
          </p:cNvSpPr>
          <p:nvPr>
            <p:ph type="pic" sz="quarter" idx="15"/>
          </p:nvPr>
        </p:nvSpPr>
        <p:spPr>
          <a:xfrm>
            <a:off x="7327924" y="3126242"/>
            <a:ext cx="2040584" cy="2043351"/>
          </a:xfrm>
        </p:spPr>
        <p:txBody>
          <a:bodyPr/>
          <a:lstStyle/>
          <a:p>
            <a:endParaRPr lang="en-US"/>
          </a:p>
        </p:txBody>
      </p:sp>
    </p:spTree>
    <p:extLst>
      <p:ext uri="{BB962C8B-B14F-4D97-AF65-F5344CB8AC3E}">
        <p14:creationId xmlns:p14="http://schemas.microsoft.com/office/powerpoint/2010/main" val="21488681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39" y="3022255"/>
            <a:ext cx="6470137" cy="633352"/>
          </a:xfrm>
          <a:prstGeom prst="rect">
            <a:avLst/>
          </a:prstGeom>
        </p:spPr>
        <p:txBody>
          <a:bodyPr lIns="121888" tIns="60944" rIns="121888" bIns="60944">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39" y="3849281"/>
            <a:ext cx="6470137" cy="563392"/>
          </a:xfrm>
          <a:prstGeom prst="rect">
            <a:avLst/>
          </a:prstGeom>
        </p:spPr>
        <p:txBody>
          <a:bodyPr lIns="121888" tIns="60944" rIns="121888" bIns="60944">
            <a:normAutofit/>
          </a:bodyPr>
          <a:lstStyle>
            <a:lvl1pPr marL="0" indent="0" algn="l">
              <a:buNone/>
              <a:defRPr sz="2000">
                <a:solidFill>
                  <a:schemeClr val="bg1">
                    <a:lumMod val="75000"/>
                  </a:schemeClr>
                </a:solidFill>
                <a:latin typeface="Roboto"/>
                <a:cs typeface="Roboto"/>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17145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55939" y="4580121"/>
            <a:ext cx="6470137" cy="633352"/>
          </a:xfrm>
          <a:prstGeom prst="rect">
            <a:avLst/>
          </a:prstGeom>
        </p:spPr>
        <p:txBody>
          <a:bodyPr lIns="121888" tIns="60944" rIns="121888" bIns="60944">
            <a:normAutofit/>
          </a:bodyPr>
          <a:lstStyle>
            <a:lvl1pPr algn="l">
              <a:defRPr sz="3700" b="1" i="0">
                <a:solidFill>
                  <a:srgbClr val="FFFFFF"/>
                </a:solidFill>
                <a:latin typeface="Raleway"/>
                <a:cs typeface="Raleway"/>
              </a:defRPr>
            </a:lvl1pPr>
          </a:lstStyle>
          <a:p>
            <a:r>
              <a:rPr lang="en-US" dirty="0" smtClean="0"/>
              <a:t>CLICK TO EDIT MASTER</a:t>
            </a:r>
            <a:endParaRPr lang="en-US" dirty="0"/>
          </a:p>
        </p:txBody>
      </p:sp>
      <p:sp>
        <p:nvSpPr>
          <p:cNvPr id="9" name="Subtitle 2"/>
          <p:cNvSpPr>
            <a:spLocks noGrp="1"/>
          </p:cNvSpPr>
          <p:nvPr>
            <p:ph type="subTitle" idx="1"/>
          </p:nvPr>
        </p:nvSpPr>
        <p:spPr>
          <a:xfrm>
            <a:off x="755939" y="5407148"/>
            <a:ext cx="6470137" cy="563392"/>
          </a:xfrm>
          <a:prstGeom prst="rect">
            <a:avLst/>
          </a:prstGeom>
        </p:spPr>
        <p:txBody>
          <a:bodyPr lIns="121888" tIns="60944" rIns="121888" bIns="60944">
            <a:normAutofit/>
          </a:bodyPr>
          <a:lstStyle>
            <a:lvl1pPr marL="0" indent="0" algn="l">
              <a:buNone/>
              <a:defRPr sz="2000">
                <a:solidFill>
                  <a:schemeClr val="bg1">
                    <a:lumMod val="75000"/>
                  </a:schemeClr>
                </a:solidFill>
                <a:latin typeface="Roboto"/>
                <a:cs typeface="Roboto"/>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83072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auto">
      <p:bgPr>
        <a:solidFill>
          <a:schemeClr val="bg2"/>
        </a:solidFill>
        <a:effectLst/>
      </p:bgPr>
    </p:bg>
    <p:spTree>
      <p:nvGrpSpPr>
        <p:cNvPr id="1" name=""/>
        <p:cNvGrpSpPr/>
        <p:nvPr/>
      </p:nvGrpSpPr>
      <p:grpSpPr>
        <a:xfrm>
          <a:off x="0" y="0"/>
          <a:ext cx="0" cy="0"/>
          <a:chOff x="0" y="0"/>
          <a:chExt cx="0" cy="0"/>
        </a:xfrm>
      </p:grpSpPr>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a:t>
            </a:r>
            <a:r>
              <a:rPr sz="800" dirty="0" smtClean="0">
                <a:solidFill>
                  <a:srgbClr val="5F5F5F">
                    <a:lumMod val="60000"/>
                    <a:lumOff val="40000"/>
                  </a:srgbClr>
                </a:solidFill>
              </a:rPr>
              <a:t>201</a:t>
            </a:r>
            <a:r>
              <a:rPr lang="en-GB"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pic>
        <p:nvPicPr>
          <p:cNvPr id="12" name="Picture 11" descr="1.5X red tab for PP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4096668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2"/>
        </a:solidFill>
        <a:effectLst/>
      </p:bgPr>
    </p:bg>
    <p:spTree>
      <p:nvGrpSpPr>
        <p:cNvPr id="1" name=""/>
        <p:cNvGrpSpPr/>
        <p:nvPr/>
      </p:nvGrpSpPr>
      <p:grpSpPr>
        <a:xfrm>
          <a:off x="0" y="0"/>
          <a:ext cx="0" cy="0"/>
          <a:chOff x="0" y="0"/>
          <a:chExt cx="0" cy="0"/>
        </a:xfrm>
      </p:grpSpPr>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a:t>
            </a:r>
            <a:r>
              <a:rPr sz="800" dirty="0" smtClean="0">
                <a:solidFill>
                  <a:srgbClr val="5F5F5F">
                    <a:lumMod val="60000"/>
                    <a:lumOff val="40000"/>
                  </a:srgbClr>
                </a:solidFill>
              </a:rPr>
              <a:t>201</a:t>
            </a:r>
            <a:r>
              <a:rPr lang="en-GB"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10" name="Picture 9" descr="1.5X red tab for PP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3476860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FFFFFF">
                    <a:lumMod val="60000"/>
                    <a:lumOff val="40000"/>
                  </a:srgbClr>
                </a:solidFill>
              </a:rPr>
              <a:t>Copyright © </a:t>
            </a:r>
            <a:r>
              <a:rPr sz="800" dirty="0" smtClean="0">
                <a:solidFill>
                  <a:srgbClr val="FFFFFF">
                    <a:lumMod val="60000"/>
                    <a:lumOff val="40000"/>
                  </a:srgbClr>
                </a:solidFill>
              </a:rPr>
              <a:t>201</a:t>
            </a:r>
            <a:r>
              <a:rPr lang="en-GB" sz="800" dirty="0" smtClean="0">
                <a:solidFill>
                  <a:srgbClr val="FFFFFF">
                    <a:lumMod val="60000"/>
                    <a:lumOff val="40000"/>
                  </a:srgbClr>
                </a:solidFill>
              </a:rPr>
              <a:t>6</a:t>
            </a:r>
            <a:r>
              <a:rPr sz="800" dirty="0" smtClean="0">
                <a:solidFill>
                  <a:srgbClr val="FFFFFF">
                    <a:lumMod val="60000"/>
                    <a:lumOff val="40000"/>
                  </a:srgbClr>
                </a:solidFill>
              </a:rPr>
              <a:t> </a:t>
            </a:r>
            <a:r>
              <a:rPr sz="800" dirty="0">
                <a:solidFill>
                  <a:srgbClr val="FFFFFF">
                    <a:lumMod val="60000"/>
                    <a:lumOff val="40000"/>
                  </a:srgbClr>
                </a:solidFill>
              </a:rPr>
              <a:t>Oracle and/or its affiliates. All rights reserved.  |</a:t>
            </a:r>
          </a:p>
        </p:txBody>
      </p:sp>
      <p:sp>
        <p:nvSpPr>
          <p:cNvPr id="2" name="Title 1"/>
          <p:cNvSpPr>
            <a:spLocks noGrp="1"/>
          </p:cNvSpPr>
          <p:nvPr>
            <p:ph type="ctrTitle"/>
          </p:nvPr>
        </p:nvSpPr>
        <p:spPr>
          <a:xfrm>
            <a:off x="531814" y="739775"/>
            <a:ext cx="8763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4"/>
          <p:cNvSpPr>
            <a:spLocks noGrp="1"/>
          </p:cNvSpPr>
          <p:nvPr>
            <p:ph type="ftr" sz="quarter" idx="11"/>
          </p:nvPr>
        </p:nvSpPr>
        <p:spPr/>
        <p:txBody>
          <a:bodyPr/>
          <a:lstStyle/>
          <a:p>
            <a:r>
              <a:rPr dirty="0">
                <a:solidFill>
                  <a:srgbClr val="FFFFF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lvl1pPr>
              <a:defRPr>
                <a:solidFill>
                  <a:srgbClr val="BDC1C5"/>
                </a:solidFill>
              </a:defRPr>
            </a:lvl1pPr>
          </a:lstStyle>
          <a:p>
            <a:fld id="{C51EAA63-D034-42AE-91FA-B13B9518C7BE}" type="slidenum">
              <a:rPr/>
              <a:pPr/>
              <a:t>‹#›</a:t>
            </a:fld>
            <a:endParaRPr dirty="0"/>
          </a:p>
        </p:txBody>
      </p:sp>
      <p:sp>
        <p:nvSpPr>
          <p:cNvPr id="13" name="Text Placeholder 12"/>
          <p:cNvSpPr>
            <a:spLocks noGrp="1"/>
          </p:cNvSpPr>
          <p:nvPr>
            <p:ph type="body" sz="quarter" idx="13" hasCustomPrompt="1"/>
          </p:nvPr>
        </p:nvSpPr>
        <p:spPr>
          <a:xfrm>
            <a:off x="531814" y="3429451"/>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pic>
        <p:nvPicPr>
          <p:cNvPr id="14" name="Picture 13" descr="1.5X red tab for 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2687493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TextBox 10"/>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FFFFFF">
                    <a:lumMod val="60000"/>
                    <a:lumOff val="40000"/>
                  </a:srgbClr>
                </a:solidFill>
              </a:rPr>
              <a:t>Copyright © </a:t>
            </a:r>
            <a:r>
              <a:rPr sz="800" dirty="0" smtClean="0">
                <a:solidFill>
                  <a:srgbClr val="FFFFFF">
                    <a:lumMod val="60000"/>
                    <a:lumOff val="40000"/>
                  </a:srgbClr>
                </a:solidFill>
              </a:rPr>
              <a:t>201</a:t>
            </a:r>
            <a:r>
              <a:rPr lang="en-GB" sz="800" dirty="0" smtClean="0">
                <a:solidFill>
                  <a:srgbClr val="FFFFFF">
                    <a:lumMod val="60000"/>
                    <a:lumOff val="40000"/>
                  </a:srgbClr>
                </a:solidFill>
              </a:rPr>
              <a:t>6</a:t>
            </a:r>
            <a:r>
              <a:rPr sz="800" dirty="0" smtClean="0">
                <a:solidFill>
                  <a:srgbClr val="FFFFFF">
                    <a:lumMod val="60000"/>
                    <a:lumOff val="40000"/>
                  </a:srgbClr>
                </a:solidFill>
              </a:rPr>
              <a:t> </a:t>
            </a:r>
            <a:r>
              <a:rPr sz="800" dirty="0">
                <a:solidFill>
                  <a:srgbClr val="FFFFFF">
                    <a:lumMod val="60000"/>
                    <a:lumOff val="40000"/>
                  </a:srgbClr>
                </a:solidFill>
              </a:rPr>
              <a:t>Oracle and/or its affiliates. All rights reserved.  |</a:t>
            </a:r>
          </a:p>
        </p:txBody>
      </p:sp>
      <p:sp>
        <p:nvSpPr>
          <p:cNvPr id="2" name="Title 1"/>
          <p:cNvSpPr>
            <a:spLocks noGrp="1"/>
          </p:cNvSpPr>
          <p:nvPr>
            <p:ph type="ctrTitle"/>
          </p:nvPr>
        </p:nvSpPr>
        <p:spPr>
          <a:xfrm>
            <a:off x="531814" y="739775"/>
            <a:ext cx="8763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3" y="2286000"/>
            <a:ext cx="8764141"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4"/>
          <p:cNvSpPr>
            <a:spLocks noGrp="1"/>
          </p:cNvSpPr>
          <p:nvPr>
            <p:ph type="ftr" sz="quarter" idx="11"/>
          </p:nvPr>
        </p:nvSpPr>
        <p:spPr/>
        <p:txBody>
          <a:bodyPr/>
          <a:lstStyle/>
          <a:p>
            <a:r>
              <a:rPr dirty="0">
                <a:solidFill>
                  <a:srgbClr val="FFFFF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a:xfrm>
            <a:off x="11276011" y="6934200"/>
            <a:ext cx="381661" cy="182880"/>
          </a:xfrm>
        </p:spPr>
        <p:txBody>
          <a:bodyPr/>
          <a:lstStyle>
            <a:lvl1pPr>
              <a:defRPr>
                <a:solidFill>
                  <a:srgbClr val="BCC0C4"/>
                </a:solidFill>
              </a:defRPr>
            </a:lvl1pPr>
          </a:lstStyle>
          <a:p>
            <a:fld id="{C51EAA63-D034-42AE-91FA-B13B9518C7BE}" type="slidenum">
              <a:rPr/>
              <a:pPr/>
              <a:t>‹#›</a:t>
            </a:fld>
            <a:endParaRPr dirty="0"/>
          </a:p>
        </p:txBody>
      </p:sp>
      <p:sp>
        <p:nvSpPr>
          <p:cNvPr id="13" name="Text Placeholder 12"/>
          <p:cNvSpPr>
            <a:spLocks noGrp="1"/>
          </p:cNvSpPr>
          <p:nvPr>
            <p:ph type="body" sz="quarter" idx="13" hasCustomPrompt="1"/>
          </p:nvPr>
        </p:nvSpPr>
        <p:spPr>
          <a:xfrm>
            <a:off x="531814" y="3429451"/>
            <a:ext cx="8763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pic>
        <p:nvPicPr>
          <p:cNvPr id="15" name="Picture 14" descr="1.5X red tab for 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2976565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016635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805234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4"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7D98A51-E5FD-4F3E-ABAA-78244622B92A}" type="datetime1">
              <a:rPr lang="en-US" smtClean="0">
                <a:solidFill>
                  <a:srgbClr val="5F5F5F"/>
                </a:solidFill>
              </a:rPr>
              <a:pPr/>
              <a:t>10/17/2016</a:t>
            </a:fld>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7" name="Text Placeholder 12"/>
          <p:cNvSpPr>
            <a:spLocks noGrp="1"/>
          </p:cNvSpPr>
          <p:nvPr>
            <p:ph type="body" sz="quarter" idx="13" hasCustomPrompt="1"/>
          </p:nvPr>
        </p:nvSpPr>
        <p:spPr>
          <a:xfrm>
            <a:off x="531820"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277298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780051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3540730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14" name="TextBox 13"/>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a:t>
            </a:r>
            <a:r>
              <a:rPr sz="800" dirty="0" smtClean="0">
                <a:solidFill>
                  <a:srgbClr val="5F5F5F">
                    <a:lumMod val="60000"/>
                    <a:lumOff val="40000"/>
                  </a:srgbClr>
                </a:solidFill>
              </a:rPr>
              <a:t>201</a:t>
            </a:r>
            <a:r>
              <a:rPr lang="en-GB" sz="800" dirty="0" smtClean="0">
                <a:solidFill>
                  <a:srgbClr val="5F5F5F">
                    <a:lumMod val="60000"/>
                    <a:lumOff val="40000"/>
                  </a:srgbClr>
                </a:solidFill>
              </a:rPr>
              <a:t>6</a:t>
            </a:r>
            <a:r>
              <a:rPr sz="800" dirty="0" smtClean="0">
                <a:solidFill>
                  <a:srgbClr val="5F5F5F">
                    <a:lumMod val="60000"/>
                    <a:lumOff val="40000"/>
                  </a:srgbClr>
                </a:solidFill>
              </a:rPr>
              <a:t> </a:t>
            </a:r>
            <a:r>
              <a:rPr sz="800" dirty="0">
                <a:solidFill>
                  <a:srgbClr val="5F5F5F">
                    <a:lumMod val="60000"/>
                    <a:lumOff val="40000"/>
                  </a:srgbClr>
                </a:solidFill>
              </a:rPr>
              <a:t>Oracle and/or its affiliates. All rights reserved.  |</a:t>
            </a:r>
          </a:p>
        </p:txBody>
      </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bg1">
                    <a:lumMod val="60000"/>
                    <a:lumOff val="40000"/>
                  </a:schemeClr>
                </a:solidFill>
              </a:defRPr>
            </a:lvl1p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872931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173277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83044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2474673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83986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Content Placeholder 3"/>
          <p:cNvSpPr>
            <a:spLocks noGrp="1"/>
          </p:cNvSpPr>
          <p:nvPr>
            <p:ph sz="half" idx="13"/>
          </p:nvPr>
        </p:nvSpPr>
        <p:spPr>
          <a:xfrm>
            <a:off x="8182292" y="1524001"/>
            <a:ext cx="3474720" cy="4419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293313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192775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985865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FA9AF33F-B894-48BD-92C4-9ECC20290FE1}" type="datetime1">
              <a:rPr lang="en-US" smtClean="0">
                <a:solidFill>
                  <a:srgbClr val="5F5F5F"/>
                </a:solidFill>
              </a:rPr>
              <a:pPr/>
              <a:t>10/17/2016</a:t>
            </a:fld>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407308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0292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2846375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7"/>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90279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3520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321150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63214" y="6556248"/>
            <a:ext cx="1226398" cy="182880"/>
          </a:xfrm>
          <a:prstGeom prst="rect">
            <a:avLst/>
          </a:prstGeom>
        </p:spPr>
        <p:txBody>
          <a:bodyPr/>
          <a:lstStyle/>
          <a:p>
            <a:pPr defTabSz="914257"/>
            <a:fld id="{5053D265-744D-4F8C-A86B-A5B53F14B0D6}" type="datetime1">
              <a:rPr lang="en-US">
                <a:solidFill>
                  <a:srgbClr val="5F5F5F">
                    <a:lumMod val="60000"/>
                    <a:lumOff val="40000"/>
                  </a:srgbClr>
                </a:solidFill>
              </a:rPr>
              <a:pPr defTabSz="914257"/>
              <a:t>10/18/2016</a:t>
            </a:fld>
            <a:endParaRPr dirty="0">
              <a:solidFill>
                <a:srgbClr val="5F5F5F">
                  <a:lumMod val="60000"/>
                  <a:lumOff val="40000"/>
                </a:srgbClr>
              </a:solidFill>
            </a:endParaRPr>
          </a:p>
        </p:txBody>
      </p:sp>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2765854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391549" cy="4419600"/>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151812" y="1524001"/>
            <a:ext cx="3505202"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012615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15558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7973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681297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martphone and Tablet: Horizontal">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535375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20" y="2600324"/>
            <a:ext cx="11125199"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20" y="4038599"/>
            <a:ext cx="11125199" cy="914400"/>
          </a:xfrm>
        </p:spPr>
        <p:txBody>
          <a:bodyPr anchor="t">
            <a:noAutofit/>
          </a:bodyPr>
          <a:lstStyle>
            <a:lvl1pPr marL="0" indent="0">
              <a:spcBef>
                <a:spcPts val="0"/>
              </a:spcBef>
              <a:buNone/>
              <a:defRPr sz="2400" b="1">
                <a:solidFill>
                  <a:schemeClr val="tx1"/>
                </a:solidFill>
              </a:defRPr>
            </a:lvl1pPr>
            <a:lvl2pPr marL="457101" indent="0">
              <a:buNone/>
              <a:defRPr sz="1900">
                <a:solidFill>
                  <a:schemeClr val="tx1">
                    <a:tint val="75000"/>
                  </a:schemeClr>
                </a:solidFill>
              </a:defRPr>
            </a:lvl2pPr>
            <a:lvl3pPr marL="914209" indent="0">
              <a:buNone/>
              <a:defRPr sz="1600">
                <a:solidFill>
                  <a:schemeClr val="tx1">
                    <a:tint val="75000"/>
                  </a:schemeClr>
                </a:solidFill>
              </a:defRPr>
            </a:lvl3pPr>
            <a:lvl4pPr marL="1371313" indent="0">
              <a:buNone/>
              <a:defRPr sz="1500">
                <a:solidFill>
                  <a:schemeClr val="tx1">
                    <a:tint val="75000"/>
                  </a:schemeClr>
                </a:solidFill>
              </a:defRPr>
            </a:lvl4pPr>
            <a:lvl5pPr marL="1828420" indent="0">
              <a:buNone/>
              <a:defRPr sz="1500">
                <a:solidFill>
                  <a:schemeClr val="tx1">
                    <a:tint val="75000"/>
                  </a:schemeClr>
                </a:solidFill>
              </a:defRPr>
            </a:lvl5pPr>
            <a:lvl6pPr marL="2285521" indent="0">
              <a:buNone/>
              <a:defRPr sz="1500">
                <a:solidFill>
                  <a:schemeClr val="tx1">
                    <a:tint val="75000"/>
                  </a:schemeClr>
                </a:solidFill>
              </a:defRPr>
            </a:lvl6pPr>
            <a:lvl7pPr marL="2742629" indent="0">
              <a:buNone/>
              <a:defRPr sz="1500">
                <a:solidFill>
                  <a:schemeClr val="tx1">
                    <a:tint val="75000"/>
                  </a:schemeClr>
                </a:solidFill>
              </a:defRPr>
            </a:lvl7pPr>
            <a:lvl8pPr marL="3199733" indent="0">
              <a:buNone/>
              <a:defRPr sz="1500">
                <a:solidFill>
                  <a:schemeClr val="tx1">
                    <a:tint val="75000"/>
                  </a:schemeClr>
                </a:solidFill>
              </a:defRPr>
            </a:lvl8pPr>
            <a:lvl9pPr marL="3656840"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47178-7B0B-4A04-B50E-76C0B0F5EEAB}" type="datetime1">
              <a:rPr lang="en-US" smtClean="0">
                <a:solidFill>
                  <a:srgbClr val="5F5F5F"/>
                </a:solidFill>
              </a:rPr>
              <a:pPr/>
              <a:t>10/17/2016</a:t>
            </a:fld>
            <a:endParaRPr lang="en-US"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91317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562601" cy="889000"/>
          </a:xfrm>
        </p:spPr>
        <p:txBody>
          <a:bodyPr anchor="b"/>
          <a:lstStyle>
            <a:lvl1pPr algn="l">
              <a:defRPr sz="3600" b="0"/>
            </a:lvl1pPr>
          </a:lstStyle>
          <a:p>
            <a:r>
              <a:rPr lang="en-US" smtClean="0"/>
              <a:t>Click to edit Master title style</a:t>
            </a:r>
            <a:endParaRPr dirty="0"/>
          </a:p>
        </p:txBody>
      </p:sp>
      <p:sp>
        <p:nvSpPr>
          <p:cNvPr id="6" name="Footer Placeholder 5"/>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extLst>
      <p:ext uri="{BB962C8B-B14F-4D97-AF65-F5344CB8AC3E}">
        <p14:creationId xmlns:p14="http://schemas.microsoft.com/office/powerpoint/2010/main" val="1265166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sz="1800" dirty="0">
              <a:solidFill>
                <a:srgbClr val="FFFFFF"/>
              </a:solidFill>
            </a:endParaRPr>
          </a:p>
        </p:txBody>
      </p:sp>
      <p:grpSp>
        <p:nvGrpSpPr>
          <p:cNvPr id="2" name="Group 1"/>
          <p:cNvGrpSpPr/>
          <p:nvPr/>
        </p:nvGrpSpPr>
        <p:grpSpPr>
          <a:xfrm>
            <a:off x="-287"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2" name="Rectangle 11"/>
            <p:cNvSpPr/>
            <p:nvPr userDrawn="1"/>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14" name="TextBox 13"/>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a:t>
            </a:r>
            <a:r>
              <a:rPr sz="800" dirty="0" smtClean="0">
                <a:solidFill>
                  <a:srgbClr val="5F5F5F">
                    <a:lumMod val="60000"/>
                    <a:lumOff val="40000"/>
                  </a:srgbClr>
                </a:solidFill>
              </a:rPr>
              <a:t>201</a:t>
            </a:r>
            <a:r>
              <a:rPr lang="en-GB" sz="800" dirty="0" smtClean="0">
                <a:solidFill>
                  <a:srgbClr val="5F5F5F">
                    <a:lumMod val="60000"/>
                    <a:lumOff val="40000"/>
                  </a:srgbClr>
                </a:solidFill>
              </a:rPr>
              <a:t>6 </a:t>
            </a:r>
            <a:r>
              <a:rPr sz="800" dirty="0" smtClean="0">
                <a:solidFill>
                  <a:srgbClr val="5F5F5F">
                    <a:lumMod val="60000"/>
                    <a:lumOff val="40000"/>
                  </a:srgbClr>
                </a:solidFill>
              </a:rPr>
              <a:t>Oracle </a:t>
            </a:r>
            <a:r>
              <a:rPr sz="800" dirty="0">
                <a:solidFill>
                  <a:srgbClr val="5F5F5F">
                    <a:lumMod val="60000"/>
                    <a:lumOff val="40000"/>
                  </a:srgbClr>
                </a:solidFill>
              </a:rPr>
              <a:t>and/or its affiliates. All rights reserved.  |</a:t>
            </a:r>
          </a:p>
        </p:txBody>
      </p:sp>
      <p:sp>
        <p:nvSpPr>
          <p:cNvPr id="6" name="Footer Placeholder 5"/>
          <p:cNvSpPr>
            <a:spLocks noGrp="1"/>
          </p:cNvSpPr>
          <p:nvPr>
            <p:ph type="ftr" sz="quarter" idx="11"/>
          </p:nvPr>
        </p:nvSpPr>
        <p:spPr/>
        <p:txBody>
          <a:bodyPr/>
          <a:lstStyle>
            <a:lvl1pPr>
              <a:defRPr>
                <a:solidFill>
                  <a:schemeClr val="bg1">
                    <a:lumMod val="60000"/>
                    <a:lumOff val="40000"/>
                  </a:schemeClr>
                </a:solidFill>
              </a:defRPr>
            </a:lvl1pPr>
          </a:lstStyle>
          <a:p>
            <a:r>
              <a:rPr dirty="0">
                <a:solidFill>
                  <a:srgbClr val="5F5F5F">
                    <a:lumMod val="60000"/>
                    <a:lumOff val="40000"/>
                  </a:srgbClr>
                </a:solidFill>
              </a:rPr>
              <a:t>Oracle Confidential – Internal/Restricted/Highly Restricted</a:t>
            </a:r>
          </a:p>
        </p:txBody>
      </p:sp>
      <p:sp>
        <p:nvSpPr>
          <p:cNvPr id="7" name="Slide Number Placeholder 6"/>
          <p:cNvSpPr>
            <a:spLocks noGrp="1"/>
          </p:cNvSpPr>
          <p:nvPr>
            <p:ph type="sldNum" sz="quarter" idx="12"/>
          </p:nvPr>
        </p:nvSpPr>
        <p:spPr/>
        <p:txBody>
          <a:bodyPr/>
          <a:lstStyle>
            <a:lvl1pPr>
              <a:defRPr>
                <a:solidFill>
                  <a:schemeClr val="bg1">
                    <a:lumMod val="60000"/>
                    <a:lumOff val="40000"/>
                  </a:schemeClr>
                </a:solidFill>
              </a:defRPr>
            </a:lvl1p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dirty="0" smtClean="0"/>
              <a:t>XX</a:t>
            </a:r>
            <a:endParaRPr lang="en-US" dirty="0"/>
          </a:p>
        </p:txBody>
      </p:sp>
      <p:pic>
        <p:nvPicPr>
          <p:cNvPr id="16" name="Picture 15" descr="1.5X red tab for PP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146234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92584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defTabSz="914400">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defTabSz="914400">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3535872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pic>
        <p:nvPicPr>
          <p:cNvPr id="50" name="Picture 4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3821" y="2743200"/>
            <a:ext cx="5681184" cy="1066800"/>
          </a:xfrm>
          <a:prstGeom prst="rect">
            <a:avLst/>
          </a:prstGeom>
        </p:spPr>
      </p:pic>
    </p:spTree>
    <p:extLst>
      <p:ext uri="{BB962C8B-B14F-4D97-AF65-F5344CB8AC3E}">
        <p14:creationId xmlns:p14="http://schemas.microsoft.com/office/powerpoint/2010/main" val="2906286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hidden">
          <a:xfrm>
            <a:off x="138023" y="129398"/>
            <a:ext cx="11912778" cy="6547450"/>
          </a:xfrm>
          <a:prstGeom prst="rect">
            <a:avLst/>
          </a:prstGeom>
          <a:noFill/>
          <a:ln>
            <a:noFill/>
          </a:ln>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3822128" y="2843826"/>
            <a:ext cx="4544568" cy="569547"/>
          </a:xfrm>
          <a:prstGeom prst="rect">
            <a:avLst/>
          </a:prstGeom>
        </p:spPr>
      </p:pic>
    </p:spTree>
    <p:extLst>
      <p:ext uri="{BB962C8B-B14F-4D97-AF65-F5344CB8AC3E}">
        <p14:creationId xmlns:p14="http://schemas.microsoft.com/office/powerpoint/2010/main" val="318014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solidFill>
                <a:srgbClr val="5F5F5F">
                  <a:lumMod val="60000"/>
                  <a:lumOff val="40000"/>
                </a:srgbClr>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lumMod val="60000"/>
                    <a:lumOff val="40000"/>
                  </a:srgbClr>
                </a:solidFill>
              </a:rPr>
              <a:pPr/>
              <a:t>‹#›</a:t>
            </a:fld>
            <a:endParaRPr lang="en-US" dirty="0">
              <a:solidFill>
                <a:srgbClr val="5F5F5F">
                  <a:lumMod val="60000"/>
                  <a:lumOff val="40000"/>
                </a:srgbClr>
              </a:solidFill>
            </a:endParaRPr>
          </a:p>
        </p:txBody>
      </p:sp>
    </p:spTree>
    <p:extLst>
      <p:ext uri="{BB962C8B-B14F-4D97-AF65-F5344CB8AC3E}">
        <p14:creationId xmlns:p14="http://schemas.microsoft.com/office/powerpoint/2010/main" val="1630266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lumMod val="60000"/>
                    <a:lumOff val="40000"/>
                  </a:srgbClr>
                </a:solidFill>
              </a:rPr>
              <a:pPr/>
              <a:t>‹#›</a:t>
            </a:fld>
            <a:endParaRPr dirty="0">
              <a:solidFill>
                <a:srgbClr val="5F5F5F">
                  <a:lumMod val="60000"/>
                  <a:lumOff val="40000"/>
                </a:srgbClr>
              </a:solidFill>
            </a:endParaRPr>
          </a:p>
        </p:txBody>
      </p:sp>
    </p:spTree>
    <p:extLst>
      <p:ext uri="{BB962C8B-B14F-4D97-AF65-F5344CB8AC3E}">
        <p14:creationId xmlns:p14="http://schemas.microsoft.com/office/powerpoint/2010/main" val="1164729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lstStyle/>
          <a:p>
            <a:endParaRPr lang="en-GB">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482369EB-0B39-4EDC-B577-87B0F6372BEF}" type="slidenum">
              <a:rPr lang="en-GB" smtClean="0">
                <a:solidFill>
                  <a:srgbClr val="5F5F5F">
                    <a:lumMod val="60000"/>
                    <a:lumOff val="40000"/>
                  </a:srgbClr>
                </a:solidFill>
              </a:rPr>
              <a:pPr/>
              <a:t>‹#›</a:t>
            </a:fld>
            <a:endParaRPr lang="en-GB">
              <a:solidFill>
                <a:srgbClr val="5F5F5F">
                  <a:lumMod val="60000"/>
                  <a:lumOff val="40000"/>
                </a:srgbClr>
              </a:solidFill>
            </a:endParaRPr>
          </a:p>
        </p:txBody>
      </p:sp>
    </p:spTree>
    <p:extLst>
      <p:ext uri="{BB962C8B-B14F-4D97-AF65-F5344CB8AC3E}">
        <p14:creationId xmlns:p14="http://schemas.microsoft.com/office/powerpoint/2010/main" val="22681527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
            <a:ext cx="12188825" cy="6857999"/>
          </a:xfrm>
          <a:prstGeom prst="rect">
            <a:avLst/>
          </a:prstGeom>
          <a:gradFill flip="none" rotWithShape="1">
            <a:gsLst>
              <a:gs pos="20000">
                <a:srgbClr val="AA0000"/>
              </a:gs>
              <a:gs pos="9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pic>
        <p:nvPicPr>
          <p:cNvPr id="8" name="Picture 7" descr="O_signature_wh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485" y="338661"/>
            <a:ext cx="2864374" cy="883412"/>
          </a:xfrm>
          <a:prstGeom prst="rect">
            <a:avLst/>
          </a:prstGeom>
        </p:spPr>
      </p:pic>
      <p:sp>
        <p:nvSpPr>
          <p:cNvPr id="17" name="Title 1"/>
          <p:cNvSpPr>
            <a:spLocks noGrp="1"/>
          </p:cNvSpPr>
          <p:nvPr>
            <p:ph type="title" hasCustomPrompt="1"/>
          </p:nvPr>
        </p:nvSpPr>
        <p:spPr bwMode="white">
          <a:xfrm>
            <a:off x="601824" y="2111023"/>
            <a:ext cx="6700187" cy="1640876"/>
          </a:xfrm>
        </p:spPr>
        <p:txBody>
          <a:bodyPr anchor="b" anchorCtr="0"/>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bwMode="white">
          <a:xfrm>
            <a:off x="600977" y="3885702"/>
            <a:ext cx="6701032" cy="1397499"/>
          </a:xfrm>
        </p:spPr>
        <p:txBody>
          <a:bodyPr lIns="0" tIns="0"/>
          <a:lstStyle>
            <a:lvl1pPr marL="0" indent="0">
              <a:spcAft>
                <a:spcPts val="0"/>
              </a:spcAft>
              <a:buNone/>
              <a:defRPr>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653936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build="p">
        <p:tmplLst>
          <p:tmpl lvl="1">
            <p:tnLst>
              <p:par>
                <p:cTn presetID="10" presetClass="entr" presetSubtype="0" fill="hold" nodeType="with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2.jpg"/><Relationship Id="rId5" Type="http://schemas.openxmlformats.org/officeDocument/2006/relationships/theme" Target="../theme/theme2.xml"/><Relationship Id="rId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5.png"/><Relationship Id="rId4" Type="http://schemas.openxmlformats.org/officeDocument/2006/relationships/image" Target="../media/image14.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image" Target="../media/image14.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54.xml"/><Relationship Id="rId7"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7.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12.jp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5.png"/><Relationship Id="rId4" Type="http://schemas.openxmlformats.org/officeDocument/2006/relationships/image" Target="../media/image14.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image" Target="../media/image18.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theme" Target="../theme/theme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Placeholder 1"/>
          <p:cNvSpPr>
            <a:spLocks noGrp="1"/>
          </p:cNvSpPr>
          <p:nvPr>
            <p:ph type="title"/>
          </p:nvPr>
        </p:nvSpPr>
        <p:spPr>
          <a:xfrm>
            <a:off x="531818" y="406400"/>
            <a:ext cx="11125199"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4"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1" y="6556248"/>
            <a:ext cx="1226398" cy="182880"/>
          </a:xfrm>
          <a:prstGeom prst="rect">
            <a:avLst/>
          </a:prstGeom>
        </p:spPr>
        <p:txBody>
          <a:bodyPr vert="horz" wrap="none" lIns="0" tIns="0" rIns="0" bIns="0" rtlCol="0" anchor="ctr" anchorCtr="0">
            <a:noAutofit/>
          </a:bodyPr>
          <a:lstStyle>
            <a:lvl1pPr algn="r">
              <a:defRPr sz="800">
                <a:solidFill>
                  <a:schemeClr val="tx1"/>
                </a:solidFill>
              </a:defRPr>
            </a:lvl1pPr>
          </a:lstStyle>
          <a:p>
            <a:fld id="{3151BEE6-C795-44DE-BA33-8C913A97122E}" type="datetime1">
              <a:rPr lang="en-US" smtClean="0">
                <a:solidFill>
                  <a:srgbClr val="5F5F5F"/>
                </a:solidFill>
              </a:rPr>
              <a:pPr/>
              <a:t>10/17/2016</a:t>
            </a:fld>
            <a:endParaRPr lang="en-US" dirty="0">
              <a:solidFill>
                <a:srgbClr val="5F5F5F"/>
              </a:solidFill>
            </a:endParaRPr>
          </a:p>
        </p:txBody>
      </p:sp>
      <p:sp>
        <p:nvSpPr>
          <p:cNvPr id="5"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00">
                <a:solidFill>
                  <a:schemeClr val="tx1"/>
                </a:solidFill>
              </a:defRPr>
            </a:lvl1pPr>
          </a:lstStyle>
          <a:p>
            <a:endParaRPr lang="en-US" dirty="0">
              <a:solidFill>
                <a:srgbClr val="5F5F5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0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5" name="TextBox 14"/>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sz="800" dirty="0">
                <a:solidFill>
                  <a:srgbClr val="5F5F5F"/>
                </a:solidFill>
              </a:rPr>
              <a:t>Copyright © </a:t>
            </a:r>
            <a:r>
              <a:rPr lang="de-DE" sz="800" dirty="0" smtClean="0">
                <a:solidFill>
                  <a:srgbClr val="5F5F5F"/>
                </a:solidFill>
              </a:rPr>
              <a:t>2016</a:t>
            </a:r>
            <a:r>
              <a:rPr lang="en-US" sz="800" dirty="0" smtClean="0">
                <a:solidFill>
                  <a:srgbClr val="5F5F5F"/>
                </a:solidFill>
              </a:rPr>
              <a:t>,</a:t>
            </a:r>
            <a:r>
              <a:rPr sz="800" dirty="0" smtClean="0">
                <a:solidFill>
                  <a:srgbClr val="5F5F5F"/>
                </a:solidFill>
              </a:rPr>
              <a:t> </a:t>
            </a:r>
            <a:r>
              <a:rPr sz="800" dirty="0">
                <a:solidFill>
                  <a:srgbClr val="5F5F5F"/>
                </a:solidFill>
              </a:rPr>
              <a:t>Oracle and/or its affiliates. All rights reserved.  </a:t>
            </a:r>
          </a:p>
        </p:txBody>
      </p:sp>
      <p:pic>
        <p:nvPicPr>
          <p:cNvPr id="16" name="Picture 15" descr="Oracle logo in white on red staging background"/>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grpSp>
        <p:nvGrpSpPr>
          <p:cNvPr id="14" name="Group 13"/>
          <p:cNvGrpSpPr/>
          <p:nvPr/>
        </p:nvGrpSpPr>
        <p:grpSpPr>
          <a:xfrm>
            <a:off x="0" y="0"/>
            <a:ext cx="12189398" cy="6858000"/>
            <a:chOff x="0" y="0"/>
            <a:chExt cx="12189398" cy="6858000"/>
          </a:xfrm>
        </p:grpSpPr>
        <p:sp>
          <p:nvSpPr>
            <p:cNvPr id="17" name="Rectangle 16"/>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8" name="Rectangle 17"/>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9" name="Rectangle 18"/>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20" name="Rectangle 19"/>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1" name="TextBox 20"/>
          <p:cNvSpPr txBox="1"/>
          <p:nvPr/>
        </p:nvSpPr>
        <p:spPr>
          <a:xfrm>
            <a:off x="5376673" y="6556248"/>
            <a:ext cx="3200400" cy="182880"/>
          </a:xfrm>
          <a:prstGeom prst="rect">
            <a:avLst/>
          </a:prstGeom>
          <a:noFill/>
        </p:spPr>
        <p:txBody>
          <a:bodyPr vert="horz" wrap="none" lIns="0" tIns="0" rIns="0" bIns="0" rtlCol="0" anchor="ctr" anchorCtr="0">
            <a:noAutofit/>
          </a:bodyPr>
          <a:lstStyle/>
          <a:p>
            <a:pPr algn="r"/>
            <a:r>
              <a:rPr sz="800" dirty="0">
                <a:solidFill>
                  <a:srgbClr val="5F5F5F"/>
                </a:solidFill>
              </a:rPr>
              <a:t>Copyright © </a:t>
            </a:r>
            <a:r>
              <a:rPr lang="de-DE" sz="800" dirty="0" smtClean="0">
                <a:solidFill>
                  <a:srgbClr val="5F5F5F"/>
                </a:solidFill>
              </a:rPr>
              <a:t>2016</a:t>
            </a:r>
            <a:r>
              <a:rPr lang="en-US" sz="800" dirty="0" smtClean="0">
                <a:solidFill>
                  <a:srgbClr val="5F5F5F"/>
                </a:solidFill>
              </a:rPr>
              <a:t>,</a:t>
            </a:r>
            <a:r>
              <a:rPr sz="800" dirty="0" smtClean="0">
                <a:solidFill>
                  <a:srgbClr val="5F5F5F"/>
                </a:solidFill>
              </a:rPr>
              <a:t> </a:t>
            </a:r>
            <a:r>
              <a:rPr sz="800" dirty="0">
                <a:solidFill>
                  <a:srgbClr val="5F5F5F"/>
                </a:solidFill>
              </a:rPr>
              <a:t>Oracle and/or its affiliates. All rights reserved</a:t>
            </a:r>
            <a:r>
              <a:rPr sz="800" dirty="0" smtClean="0">
                <a:solidFill>
                  <a:srgbClr val="5F5F5F"/>
                </a:solidFill>
              </a:rPr>
              <a:t>.</a:t>
            </a:r>
            <a:endParaRPr sz="800" dirty="0">
              <a:solidFill>
                <a:srgbClr val="5F5F5F"/>
              </a:solidFill>
            </a:endParaRPr>
          </a:p>
        </p:txBody>
      </p:sp>
      <p:pic>
        <p:nvPicPr>
          <p:cNvPr id="22" name="Picture 21" descr="Oracle logo in white on red staging background" title="Oracle red badge logo"/>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30943426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429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209"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819" indent="-228553" algn="l" defTabSz="914209"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367"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59920"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900" kern="1200">
          <a:solidFill>
            <a:schemeClr val="tx1"/>
          </a:solidFill>
          <a:latin typeface="+mn-lt"/>
          <a:ea typeface="+mn-ea"/>
          <a:cs typeface="+mn-cs"/>
        </a:defRPr>
      </a:lvl4pPr>
      <a:lvl5pPr marL="1188473"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021"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580"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129"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2680" indent="-182840" algn="l" defTabSz="914209"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persado-divider-black_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609441" y="1764772"/>
            <a:ext cx="10969943" cy="1143000"/>
          </a:xfrm>
          <a:prstGeom prst="rect">
            <a:avLst/>
          </a:prstGeom>
        </p:spPr>
        <p:txBody>
          <a:bodyPr vert="horz" lIns="121872" tIns="60936" rIns="121872" bIns="6093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441" y="3020913"/>
            <a:ext cx="10969943" cy="3105257"/>
          </a:xfrm>
          <a:prstGeom prst="rect">
            <a:avLst/>
          </a:prstGeom>
        </p:spPr>
        <p:txBody>
          <a:bodyPr vert="horz" lIns="121872" tIns="60936" rIns="121872" bIns="6093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3495097" y="6590017"/>
            <a:ext cx="246157" cy="492443"/>
          </a:xfrm>
          <a:prstGeom prst="rect">
            <a:avLst/>
          </a:prstGeom>
          <a:noFill/>
        </p:spPr>
        <p:txBody>
          <a:bodyPr wrap="none" lIns="121872" tIns="60936" rIns="121872" bIns="60936" rtlCol="0">
            <a:spAutoFit/>
          </a:bodyPr>
          <a:lstStyle/>
          <a:p>
            <a:pPr defTabSz="609367"/>
            <a:endParaRPr lang="en-US" sz="2400" dirty="0">
              <a:solidFill>
                <a:prstClr val="black"/>
              </a:solidFill>
            </a:endParaRPr>
          </a:p>
        </p:txBody>
      </p:sp>
      <p:pic>
        <p:nvPicPr>
          <p:cNvPr id="8" name="Picture 7" descr="persado-code-widebrack-logoko.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07284" y="6082307"/>
            <a:ext cx="2288790" cy="341780"/>
          </a:xfrm>
          <a:prstGeom prst="rect">
            <a:avLst/>
          </a:prstGeom>
        </p:spPr>
      </p:pic>
    </p:spTree>
    <p:extLst>
      <p:ext uri="{BB962C8B-B14F-4D97-AF65-F5344CB8AC3E}">
        <p14:creationId xmlns:p14="http://schemas.microsoft.com/office/powerpoint/2010/main" val="412254540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txStyles>
    <p:titleStyle>
      <a:lvl1pPr algn="l" defTabSz="609367" rtl="0" eaLnBrk="1" latinLnBrk="0" hangingPunct="1">
        <a:spcBef>
          <a:spcPct val="0"/>
        </a:spcBef>
        <a:buNone/>
        <a:defRPr sz="4300" b="1" i="0" kern="1200">
          <a:solidFill>
            <a:schemeClr val="bg1"/>
          </a:solidFill>
          <a:latin typeface="Raleway"/>
          <a:ea typeface="+mj-ea"/>
          <a:cs typeface="Raleway"/>
        </a:defRPr>
      </a:lvl1pPr>
    </p:titleStyle>
    <p:bodyStyle>
      <a:lvl1pPr marL="457021" indent="-457021" algn="l" defTabSz="609367" rtl="0" eaLnBrk="1" latinLnBrk="0" hangingPunct="1">
        <a:spcBef>
          <a:spcPct val="20000"/>
        </a:spcBef>
        <a:buClr>
          <a:srgbClr val="A61320"/>
        </a:buClr>
        <a:buFont typeface="Wingdings" charset="2"/>
        <a:buChar char="§"/>
        <a:defRPr sz="2400" kern="1200">
          <a:solidFill>
            <a:srgbClr val="FFFFFF"/>
          </a:solidFill>
          <a:latin typeface="Roboto"/>
          <a:ea typeface="+mn-ea"/>
          <a:cs typeface="Roboto"/>
        </a:defRPr>
      </a:lvl1pPr>
      <a:lvl2pPr marL="990220" indent="-380853" algn="l" defTabSz="609367" rtl="0" eaLnBrk="1" latinLnBrk="0" hangingPunct="1">
        <a:spcBef>
          <a:spcPct val="20000"/>
        </a:spcBef>
        <a:buClr>
          <a:srgbClr val="A61320"/>
        </a:buClr>
        <a:buFont typeface="Wingdings" charset="2"/>
        <a:buChar char="§"/>
        <a:defRPr sz="2100" kern="1200">
          <a:solidFill>
            <a:srgbClr val="FFFFFF"/>
          </a:solidFill>
          <a:latin typeface="Roboto"/>
          <a:ea typeface="+mn-ea"/>
          <a:cs typeface="Roboto"/>
        </a:defRPr>
      </a:lvl2pPr>
      <a:lvl3pPr marL="1523413" indent="-304687" algn="l" defTabSz="609367" rtl="0" eaLnBrk="1" latinLnBrk="0" hangingPunct="1">
        <a:spcBef>
          <a:spcPct val="20000"/>
        </a:spcBef>
        <a:buClr>
          <a:srgbClr val="A61320"/>
        </a:buClr>
        <a:buFont typeface="Wingdings" charset="2"/>
        <a:buChar char="§"/>
        <a:defRPr sz="1900" kern="1200">
          <a:solidFill>
            <a:srgbClr val="FFFFFF"/>
          </a:solidFill>
          <a:latin typeface="Roboto"/>
          <a:ea typeface="+mn-ea"/>
          <a:cs typeface="Roboto"/>
        </a:defRPr>
      </a:lvl3pPr>
      <a:lvl4pPr marL="2132787" indent="-304687" algn="l" defTabSz="609367" rtl="0" eaLnBrk="1" latinLnBrk="0" hangingPunct="1">
        <a:spcBef>
          <a:spcPct val="20000"/>
        </a:spcBef>
        <a:buClr>
          <a:srgbClr val="A61320"/>
        </a:buClr>
        <a:buFont typeface="Wingdings" charset="2"/>
        <a:buChar char="§"/>
        <a:defRPr sz="1600" kern="1200">
          <a:solidFill>
            <a:srgbClr val="FFFFFF"/>
          </a:solidFill>
          <a:latin typeface="Roboto"/>
          <a:ea typeface="+mn-ea"/>
          <a:cs typeface="Roboto"/>
        </a:defRPr>
      </a:lvl4pPr>
      <a:lvl5pPr marL="2742147" indent="-304687" algn="l" defTabSz="609367" rtl="0" eaLnBrk="1" latinLnBrk="0" hangingPunct="1">
        <a:spcBef>
          <a:spcPct val="20000"/>
        </a:spcBef>
        <a:buClr>
          <a:srgbClr val="A61320"/>
        </a:buClr>
        <a:buFont typeface="Wingdings" charset="2"/>
        <a:buChar char="§"/>
        <a:defRPr sz="1600" kern="1200">
          <a:solidFill>
            <a:srgbClr val="FFFFFF"/>
          </a:solidFill>
          <a:latin typeface="Roboto"/>
          <a:ea typeface="+mn-ea"/>
          <a:cs typeface="Roboto"/>
        </a:defRPr>
      </a:lvl5pPr>
      <a:lvl6pPr marL="3351513" indent="-304687" algn="l" defTabSz="609367" rtl="0" eaLnBrk="1" latinLnBrk="0" hangingPunct="1">
        <a:spcBef>
          <a:spcPct val="20000"/>
        </a:spcBef>
        <a:buFont typeface="Arial"/>
        <a:buChar char="•"/>
        <a:defRPr sz="2700" kern="1200">
          <a:solidFill>
            <a:schemeClr val="tx1"/>
          </a:solidFill>
          <a:latin typeface="+mn-lt"/>
          <a:ea typeface="+mn-ea"/>
          <a:cs typeface="+mn-cs"/>
        </a:defRPr>
      </a:lvl6pPr>
      <a:lvl7pPr marL="3960880" indent="-304687" algn="l" defTabSz="609367" rtl="0" eaLnBrk="1" latinLnBrk="0" hangingPunct="1">
        <a:spcBef>
          <a:spcPct val="20000"/>
        </a:spcBef>
        <a:buFont typeface="Arial"/>
        <a:buChar char="•"/>
        <a:defRPr sz="2700" kern="1200">
          <a:solidFill>
            <a:schemeClr val="tx1"/>
          </a:solidFill>
          <a:latin typeface="+mn-lt"/>
          <a:ea typeface="+mn-ea"/>
          <a:cs typeface="+mn-cs"/>
        </a:defRPr>
      </a:lvl7pPr>
      <a:lvl8pPr marL="4570247" indent="-304687" algn="l" defTabSz="609367" rtl="0" eaLnBrk="1" latinLnBrk="0" hangingPunct="1">
        <a:spcBef>
          <a:spcPct val="20000"/>
        </a:spcBef>
        <a:buFont typeface="Arial"/>
        <a:buChar char="•"/>
        <a:defRPr sz="2700" kern="1200">
          <a:solidFill>
            <a:schemeClr val="tx1"/>
          </a:solidFill>
          <a:latin typeface="+mn-lt"/>
          <a:ea typeface="+mn-ea"/>
          <a:cs typeface="+mn-cs"/>
        </a:defRPr>
      </a:lvl8pPr>
      <a:lvl9pPr marL="5179613" indent="-304687" algn="l" defTabSz="609367"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67" rtl="0" eaLnBrk="1" latinLnBrk="0" hangingPunct="1">
        <a:defRPr sz="2400" kern="1200">
          <a:solidFill>
            <a:schemeClr val="tx1"/>
          </a:solidFill>
          <a:latin typeface="+mn-lt"/>
          <a:ea typeface="+mn-ea"/>
          <a:cs typeface="+mn-cs"/>
        </a:defRPr>
      </a:lvl1pPr>
      <a:lvl2pPr marL="609367" algn="l" defTabSz="609367" rtl="0" eaLnBrk="1" latinLnBrk="0" hangingPunct="1">
        <a:defRPr sz="2400" kern="1200">
          <a:solidFill>
            <a:schemeClr val="tx1"/>
          </a:solidFill>
          <a:latin typeface="+mn-lt"/>
          <a:ea typeface="+mn-ea"/>
          <a:cs typeface="+mn-cs"/>
        </a:defRPr>
      </a:lvl2pPr>
      <a:lvl3pPr marL="1218733" algn="l" defTabSz="609367" rtl="0" eaLnBrk="1" latinLnBrk="0" hangingPunct="1">
        <a:defRPr sz="2400" kern="1200">
          <a:solidFill>
            <a:schemeClr val="tx1"/>
          </a:solidFill>
          <a:latin typeface="+mn-lt"/>
          <a:ea typeface="+mn-ea"/>
          <a:cs typeface="+mn-cs"/>
        </a:defRPr>
      </a:lvl3pPr>
      <a:lvl4pPr marL="1828100" algn="l" defTabSz="609367" rtl="0" eaLnBrk="1" latinLnBrk="0" hangingPunct="1">
        <a:defRPr sz="2400" kern="1200">
          <a:solidFill>
            <a:schemeClr val="tx1"/>
          </a:solidFill>
          <a:latin typeface="+mn-lt"/>
          <a:ea typeface="+mn-ea"/>
          <a:cs typeface="+mn-cs"/>
        </a:defRPr>
      </a:lvl4pPr>
      <a:lvl5pPr marL="2437467" algn="l" defTabSz="609367" rtl="0" eaLnBrk="1" latinLnBrk="0" hangingPunct="1">
        <a:defRPr sz="2400" kern="1200">
          <a:solidFill>
            <a:schemeClr val="tx1"/>
          </a:solidFill>
          <a:latin typeface="+mn-lt"/>
          <a:ea typeface="+mn-ea"/>
          <a:cs typeface="+mn-cs"/>
        </a:defRPr>
      </a:lvl5pPr>
      <a:lvl6pPr marL="3046829" algn="l" defTabSz="609367" rtl="0" eaLnBrk="1" latinLnBrk="0" hangingPunct="1">
        <a:defRPr sz="2400" kern="1200">
          <a:solidFill>
            <a:schemeClr val="tx1"/>
          </a:solidFill>
          <a:latin typeface="+mn-lt"/>
          <a:ea typeface="+mn-ea"/>
          <a:cs typeface="+mn-cs"/>
        </a:defRPr>
      </a:lvl6pPr>
      <a:lvl7pPr marL="3656200" algn="l" defTabSz="609367" rtl="0" eaLnBrk="1" latinLnBrk="0" hangingPunct="1">
        <a:defRPr sz="2400" kern="1200">
          <a:solidFill>
            <a:schemeClr val="tx1"/>
          </a:solidFill>
          <a:latin typeface="+mn-lt"/>
          <a:ea typeface="+mn-ea"/>
          <a:cs typeface="+mn-cs"/>
        </a:defRPr>
      </a:lvl7pPr>
      <a:lvl8pPr marL="4265563" algn="l" defTabSz="609367" rtl="0" eaLnBrk="1" latinLnBrk="0" hangingPunct="1">
        <a:defRPr sz="2400" kern="1200">
          <a:solidFill>
            <a:schemeClr val="tx1"/>
          </a:solidFill>
          <a:latin typeface="+mn-lt"/>
          <a:ea typeface="+mn-ea"/>
          <a:cs typeface="+mn-cs"/>
        </a:defRPr>
      </a:lvl8pPr>
      <a:lvl9pPr marL="4874929" algn="l" defTabSz="60936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ersado-divider-red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2" name="Picture 11" descr="persado-code-widebrack-logoallwhite-final.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07285" y="6082776"/>
            <a:ext cx="2265407" cy="338288"/>
          </a:xfrm>
          <a:prstGeom prst="rect">
            <a:avLst/>
          </a:prstGeom>
        </p:spPr>
      </p:pic>
    </p:spTree>
    <p:extLst>
      <p:ext uri="{BB962C8B-B14F-4D97-AF65-F5344CB8AC3E}">
        <p14:creationId xmlns:p14="http://schemas.microsoft.com/office/powerpoint/2010/main" val="697028620"/>
      </p:ext>
    </p:extLst>
  </p:cSld>
  <p:clrMap bg1="lt1" tx1="dk1" bg2="lt2" tx2="dk2" accent1="accent1" accent2="accent2" accent3="accent3" accent4="accent4" accent5="accent5" accent6="accent6" hlink="hlink" folHlink="folHlink"/>
  <p:sldLayoutIdLst>
    <p:sldLayoutId id="2147483831" r:id="rId1"/>
    <p:sldLayoutId id="2147483832" r:id="rId2"/>
  </p:sldLayoutIdLst>
  <p:txStyles>
    <p:titleStyle>
      <a:lvl1pPr algn="ctr" defTabSz="609316" rtl="0" eaLnBrk="1" latinLnBrk="0" hangingPunct="1">
        <a:spcBef>
          <a:spcPct val="0"/>
        </a:spcBef>
        <a:buNone/>
        <a:defRPr sz="5900" kern="1200">
          <a:solidFill>
            <a:schemeClr val="tx1"/>
          </a:solidFill>
          <a:latin typeface="+mj-lt"/>
          <a:ea typeface="+mj-ea"/>
          <a:cs typeface="+mj-cs"/>
        </a:defRPr>
      </a:lvl1pPr>
    </p:titleStyle>
    <p:bodyStyle>
      <a:lvl1pPr marL="456981" indent="-456981" algn="l" defTabSz="609316" rtl="0" eaLnBrk="1" latinLnBrk="0" hangingPunct="1">
        <a:spcBef>
          <a:spcPct val="20000"/>
        </a:spcBef>
        <a:buFont typeface="Arial"/>
        <a:buChar char="•"/>
        <a:defRPr sz="4300" kern="1200">
          <a:solidFill>
            <a:schemeClr val="tx1"/>
          </a:solidFill>
          <a:latin typeface="+mn-lt"/>
          <a:ea typeface="+mn-ea"/>
          <a:cs typeface="+mn-cs"/>
        </a:defRPr>
      </a:lvl1pPr>
      <a:lvl2pPr marL="990137" indent="-380821" algn="l" defTabSz="609316" rtl="0" eaLnBrk="1" latinLnBrk="0" hangingPunct="1">
        <a:spcBef>
          <a:spcPct val="20000"/>
        </a:spcBef>
        <a:buFont typeface="Arial"/>
        <a:buChar char="–"/>
        <a:defRPr sz="3700" kern="1200">
          <a:solidFill>
            <a:schemeClr val="tx1"/>
          </a:solidFill>
          <a:latin typeface="+mn-lt"/>
          <a:ea typeface="+mn-ea"/>
          <a:cs typeface="+mn-cs"/>
        </a:defRPr>
      </a:lvl2pPr>
      <a:lvl3pPr marL="1523285" indent="-304663" algn="l" defTabSz="609316" rtl="0" eaLnBrk="1" latinLnBrk="0" hangingPunct="1">
        <a:spcBef>
          <a:spcPct val="20000"/>
        </a:spcBef>
        <a:buFont typeface="Arial"/>
        <a:buChar char="•"/>
        <a:defRPr sz="3200" kern="1200">
          <a:solidFill>
            <a:schemeClr val="tx1"/>
          </a:solidFill>
          <a:latin typeface="+mn-lt"/>
          <a:ea typeface="+mn-ea"/>
          <a:cs typeface="+mn-cs"/>
        </a:defRPr>
      </a:lvl3pPr>
      <a:lvl4pPr marL="2132611" indent="-304663" algn="l" defTabSz="609316" rtl="0" eaLnBrk="1" latinLnBrk="0" hangingPunct="1">
        <a:spcBef>
          <a:spcPct val="20000"/>
        </a:spcBef>
        <a:buFont typeface="Arial"/>
        <a:buChar char="–"/>
        <a:defRPr sz="2700" kern="1200">
          <a:solidFill>
            <a:schemeClr val="tx1"/>
          </a:solidFill>
          <a:latin typeface="+mn-lt"/>
          <a:ea typeface="+mn-ea"/>
          <a:cs typeface="+mn-cs"/>
        </a:defRPr>
      </a:lvl4pPr>
      <a:lvl5pPr marL="2741917" indent="-304663" algn="l" defTabSz="609316" rtl="0" eaLnBrk="1" latinLnBrk="0" hangingPunct="1">
        <a:spcBef>
          <a:spcPct val="20000"/>
        </a:spcBef>
        <a:buFont typeface="Arial"/>
        <a:buChar char="»"/>
        <a:defRPr sz="2700" kern="1200">
          <a:solidFill>
            <a:schemeClr val="tx1"/>
          </a:solidFill>
          <a:latin typeface="+mn-lt"/>
          <a:ea typeface="+mn-ea"/>
          <a:cs typeface="+mn-cs"/>
        </a:defRPr>
      </a:lvl5pPr>
      <a:lvl6pPr marL="3351233" indent="-304663" algn="l" defTabSz="609316" rtl="0" eaLnBrk="1" latinLnBrk="0" hangingPunct="1">
        <a:spcBef>
          <a:spcPct val="20000"/>
        </a:spcBef>
        <a:buFont typeface="Arial"/>
        <a:buChar char="•"/>
        <a:defRPr sz="2700" kern="1200">
          <a:solidFill>
            <a:schemeClr val="tx1"/>
          </a:solidFill>
          <a:latin typeface="+mn-lt"/>
          <a:ea typeface="+mn-ea"/>
          <a:cs typeface="+mn-cs"/>
        </a:defRPr>
      </a:lvl6pPr>
      <a:lvl7pPr marL="3960549" indent="-304663" algn="l" defTabSz="609316" rtl="0" eaLnBrk="1" latinLnBrk="0" hangingPunct="1">
        <a:spcBef>
          <a:spcPct val="20000"/>
        </a:spcBef>
        <a:buFont typeface="Arial"/>
        <a:buChar char="•"/>
        <a:defRPr sz="2700" kern="1200">
          <a:solidFill>
            <a:schemeClr val="tx1"/>
          </a:solidFill>
          <a:latin typeface="+mn-lt"/>
          <a:ea typeface="+mn-ea"/>
          <a:cs typeface="+mn-cs"/>
        </a:defRPr>
      </a:lvl7pPr>
      <a:lvl8pPr marL="4569865" indent="-304663" algn="l" defTabSz="609316" rtl="0" eaLnBrk="1" latinLnBrk="0" hangingPunct="1">
        <a:spcBef>
          <a:spcPct val="20000"/>
        </a:spcBef>
        <a:buFont typeface="Arial"/>
        <a:buChar char="•"/>
        <a:defRPr sz="2700" kern="1200">
          <a:solidFill>
            <a:schemeClr val="tx1"/>
          </a:solidFill>
          <a:latin typeface="+mn-lt"/>
          <a:ea typeface="+mn-ea"/>
          <a:cs typeface="+mn-cs"/>
        </a:defRPr>
      </a:lvl8pPr>
      <a:lvl9pPr marL="5179181" indent="-304663" algn="l" defTabSz="609316"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6" rtl="0" eaLnBrk="1" latinLnBrk="0" hangingPunct="1">
        <a:defRPr sz="2400" kern="1200">
          <a:solidFill>
            <a:schemeClr val="tx1"/>
          </a:solidFill>
          <a:latin typeface="+mn-lt"/>
          <a:ea typeface="+mn-ea"/>
          <a:cs typeface="+mn-cs"/>
        </a:defRPr>
      </a:lvl1pPr>
      <a:lvl2pPr marL="609316" algn="l" defTabSz="609316" rtl="0" eaLnBrk="1" latinLnBrk="0" hangingPunct="1">
        <a:defRPr sz="2400" kern="1200">
          <a:solidFill>
            <a:schemeClr val="tx1"/>
          </a:solidFill>
          <a:latin typeface="+mn-lt"/>
          <a:ea typeface="+mn-ea"/>
          <a:cs typeface="+mn-cs"/>
        </a:defRPr>
      </a:lvl2pPr>
      <a:lvl3pPr marL="1218632" algn="l" defTabSz="609316" rtl="0" eaLnBrk="1" latinLnBrk="0" hangingPunct="1">
        <a:defRPr sz="2400" kern="1200">
          <a:solidFill>
            <a:schemeClr val="tx1"/>
          </a:solidFill>
          <a:latin typeface="+mn-lt"/>
          <a:ea typeface="+mn-ea"/>
          <a:cs typeface="+mn-cs"/>
        </a:defRPr>
      </a:lvl3pPr>
      <a:lvl4pPr marL="1827948" algn="l" defTabSz="609316" rtl="0" eaLnBrk="1" latinLnBrk="0" hangingPunct="1">
        <a:defRPr sz="2400" kern="1200">
          <a:solidFill>
            <a:schemeClr val="tx1"/>
          </a:solidFill>
          <a:latin typeface="+mn-lt"/>
          <a:ea typeface="+mn-ea"/>
          <a:cs typeface="+mn-cs"/>
        </a:defRPr>
      </a:lvl4pPr>
      <a:lvl5pPr marL="2437263" algn="l" defTabSz="609316" rtl="0" eaLnBrk="1" latinLnBrk="0" hangingPunct="1">
        <a:defRPr sz="2400" kern="1200">
          <a:solidFill>
            <a:schemeClr val="tx1"/>
          </a:solidFill>
          <a:latin typeface="+mn-lt"/>
          <a:ea typeface="+mn-ea"/>
          <a:cs typeface="+mn-cs"/>
        </a:defRPr>
      </a:lvl5pPr>
      <a:lvl6pPr marL="3046573" algn="l" defTabSz="609316" rtl="0" eaLnBrk="1" latinLnBrk="0" hangingPunct="1">
        <a:defRPr sz="2400" kern="1200">
          <a:solidFill>
            <a:schemeClr val="tx1"/>
          </a:solidFill>
          <a:latin typeface="+mn-lt"/>
          <a:ea typeface="+mn-ea"/>
          <a:cs typeface="+mn-cs"/>
        </a:defRPr>
      </a:lvl6pPr>
      <a:lvl7pPr marL="3655896" algn="l" defTabSz="609316" rtl="0" eaLnBrk="1" latinLnBrk="0" hangingPunct="1">
        <a:defRPr sz="2400" kern="1200">
          <a:solidFill>
            <a:schemeClr val="tx1"/>
          </a:solidFill>
          <a:latin typeface="+mn-lt"/>
          <a:ea typeface="+mn-ea"/>
          <a:cs typeface="+mn-cs"/>
        </a:defRPr>
      </a:lvl7pPr>
      <a:lvl8pPr marL="4265207" algn="l" defTabSz="609316" rtl="0" eaLnBrk="1" latinLnBrk="0" hangingPunct="1">
        <a:defRPr sz="2400" kern="1200">
          <a:solidFill>
            <a:schemeClr val="tx1"/>
          </a:solidFill>
          <a:latin typeface="+mn-lt"/>
          <a:ea typeface="+mn-ea"/>
          <a:cs typeface="+mn-cs"/>
        </a:defRPr>
      </a:lvl8pPr>
      <a:lvl9pPr marL="4874521" algn="l" defTabSz="60931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ersado-divider-red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2" name="Picture 11" descr="persado-code-widebrack-logoallwhite-final.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07285" y="6082776"/>
            <a:ext cx="2265407" cy="338288"/>
          </a:xfrm>
          <a:prstGeom prst="rect">
            <a:avLst/>
          </a:prstGeom>
        </p:spPr>
      </p:pic>
    </p:spTree>
    <p:extLst>
      <p:ext uri="{BB962C8B-B14F-4D97-AF65-F5344CB8AC3E}">
        <p14:creationId xmlns:p14="http://schemas.microsoft.com/office/powerpoint/2010/main" val="4050831017"/>
      </p:ext>
    </p:extLst>
  </p:cSld>
  <p:clrMap bg1="lt1" tx1="dk1" bg2="lt2" tx2="dk2" accent1="accent1" accent2="accent2" accent3="accent3" accent4="accent4" accent5="accent5" accent6="accent6" hlink="hlink" folHlink="folHlink"/>
  <p:sldLayoutIdLst>
    <p:sldLayoutId id="2147484147" r:id="rId1"/>
    <p:sldLayoutId id="2147484148" r:id="rId2"/>
  </p:sldLayoutIdLst>
  <p:txStyles>
    <p:titleStyle>
      <a:lvl1pPr algn="ctr" defTabSz="609392" rtl="0" eaLnBrk="1" latinLnBrk="0" hangingPunct="1">
        <a:spcBef>
          <a:spcPct val="0"/>
        </a:spcBef>
        <a:buNone/>
        <a:defRPr sz="5900" kern="1200">
          <a:solidFill>
            <a:schemeClr val="tx1"/>
          </a:solidFill>
          <a:latin typeface="+mj-lt"/>
          <a:ea typeface="+mj-ea"/>
          <a:cs typeface="+mj-cs"/>
        </a:defRPr>
      </a:lvl1pPr>
    </p:titleStyle>
    <p:bodyStyle>
      <a:lvl1pPr marL="457041" indent="-457041" algn="l" defTabSz="609392" rtl="0" eaLnBrk="1" latinLnBrk="0" hangingPunct="1">
        <a:spcBef>
          <a:spcPct val="20000"/>
        </a:spcBef>
        <a:buFont typeface="Arial"/>
        <a:buChar char="•"/>
        <a:defRPr sz="4300" kern="1200">
          <a:solidFill>
            <a:schemeClr val="tx1"/>
          </a:solidFill>
          <a:latin typeface="+mn-lt"/>
          <a:ea typeface="+mn-ea"/>
          <a:cs typeface="+mn-cs"/>
        </a:defRPr>
      </a:lvl1pPr>
      <a:lvl2pPr marL="990261" indent="-380869" algn="l" defTabSz="609392" rtl="0" eaLnBrk="1" latinLnBrk="0" hangingPunct="1">
        <a:spcBef>
          <a:spcPct val="20000"/>
        </a:spcBef>
        <a:buFont typeface="Arial"/>
        <a:buChar char="–"/>
        <a:defRPr sz="3700" kern="1200">
          <a:solidFill>
            <a:schemeClr val="tx1"/>
          </a:solidFill>
          <a:latin typeface="+mn-lt"/>
          <a:ea typeface="+mn-ea"/>
          <a:cs typeface="+mn-cs"/>
        </a:defRPr>
      </a:lvl2pPr>
      <a:lvl3pPr marL="1523477" indent="-304699" algn="l" defTabSz="609392" rtl="0" eaLnBrk="1" latinLnBrk="0" hangingPunct="1">
        <a:spcBef>
          <a:spcPct val="20000"/>
        </a:spcBef>
        <a:buFont typeface="Arial"/>
        <a:buChar char="•"/>
        <a:defRPr sz="3200" kern="1200">
          <a:solidFill>
            <a:schemeClr val="tx1"/>
          </a:solidFill>
          <a:latin typeface="+mn-lt"/>
          <a:ea typeface="+mn-ea"/>
          <a:cs typeface="+mn-cs"/>
        </a:defRPr>
      </a:lvl3pPr>
      <a:lvl4pPr marL="2132875" indent="-304699" algn="l" defTabSz="609392" rtl="0" eaLnBrk="1" latinLnBrk="0" hangingPunct="1">
        <a:spcBef>
          <a:spcPct val="20000"/>
        </a:spcBef>
        <a:buFont typeface="Arial"/>
        <a:buChar char="–"/>
        <a:defRPr sz="2700" kern="1200">
          <a:solidFill>
            <a:schemeClr val="tx1"/>
          </a:solidFill>
          <a:latin typeface="+mn-lt"/>
          <a:ea typeface="+mn-ea"/>
          <a:cs typeface="+mn-cs"/>
        </a:defRPr>
      </a:lvl4pPr>
      <a:lvl5pPr marL="2742261" indent="-304699" algn="l" defTabSz="609392" rtl="0" eaLnBrk="1" latinLnBrk="0" hangingPunct="1">
        <a:spcBef>
          <a:spcPct val="20000"/>
        </a:spcBef>
        <a:buFont typeface="Arial"/>
        <a:buChar char="»"/>
        <a:defRPr sz="2700" kern="1200">
          <a:solidFill>
            <a:schemeClr val="tx1"/>
          </a:solidFill>
          <a:latin typeface="+mn-lt"/>
          <a:ea typeface="+mn-ea"/>
          <a:cs typeface="+mn-cs"/>
        </a:defRPr>
      </a:lvl5pPr>
      <a:lvl6pPr marL="3351653" indent="-304699" algn="l" defTabSz="609392" rtl="0" eaLnBrk="1" latinLnBrk="0" hangingPunct="1">
        <a:spcBef>
          <a:spcPct val="20000"/>
        </a:spcBef>
        <a:buFont typeface="Arial"/>
        <a:buChar char="•"/>
        <a:defRPr sz="2700" kern="1200">
          <a:solidFill>
            <a:schemeClr val="tx1"/>
          </a:solidFill>
          <a:latin typeface="+mn-lt"/>
          <a:ea typeface="+mn-ea"/>
          <a:cs typeface="+mn-cs"/>
        </a:defRPr>
      </a:lvl6pPr>
      <a:lvl7pPr marL="3961045" indent="-304699" algn="l" defTabSz="609392" rtl="0" eaLnBrk="1" latinLnBrk="0" hangingPunct="1">
        <a:spcBef>
          <a:spcPct val="20000"/>
        </a:spcBef>
        <a:buFont typeface="Arial"/>
        <a:buChar char="•"/>
        <a:defRPr sz="2700" kern="1200">
          <a:solidFill>
            <a:schemeClr val="tx1"/>
          </a:solidFill>
          <a:latin typeface="+mn-lt"/>
          <a:ea typeface="+mn-ea"/>
          <a:cs typeface="+mn-cs"/>
        </a:defRPr>
      </a:lvl7pPr>
      <a:lvl8pPr marL="4570437" indent="-304699" algn="l" defTabSz="609392" rtl="0" eaLnBrk="1" latinLnBrk="0" hangingPunct="1">
        <a:spcBef>
          <a:spcPct val="20000"/>
        </a:spcBef>
        <a:buFont typeface="Arial"/>
        <a:buChar char="•"/>
        <a:defRPr sz="2700" kern="1200">
          <a:solidFill>
            <a:schemeClr val="tx1"/>
          </a:solidFill>
          <a:latin typeface="+mn-lt"/>
          <a:ea typeface="+mn-ea"/>
          <a:cs typeface="+mn-cs"/>
        </a:defRPr>
      </a:lvl8pPr>
      <a:lvl9pPr marL="5179829" indent="-304699" algn="l" defTabSz="609392"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92" rtl="0" eaLnBrk="1" latinLnBrk="0" hangingPunct="1">
        <a:defRPr sz="2400" kern="1200">
          <a:solidFill>
            <a:schemeClr val="tx1"/>
          </a:solidFill>
          <a:latin typeface="+mn-lt"/>
          <a:ea typeface="+mn-ea"/>
          <a:cs typeface="+mn-cs"/>
        </a:defRPr>
      </a:lvl1pPr>
      <a:lvl2pPr marL="609392" algn="l" defTabSz="609392" rtl="0" eaLnBrk="1" latinLnBrk="0" hangingPunct="1">
        <a:defRPr sz="2400" kern="1200">
          <a:solidFill>
            <a:schemeClr val="tx1"/>
          </a:solidFill>
          <a:latin typeface="+mn-lt"/>
          <a:ea typeface="+mn-ea"/>
          <a:cs typeface="+mn-cs"/>
        </a:defRPr>
      </a:lvl2pPr>
      <a:lvl3pPr marL="1218784" algn="l" defTabSz="609392" rtl="0" eaLnBrk="1" latinLnBrk="0" hangingPunct="1">
        <a:defRPr sz="2400" kern="1200">
          <a:solidFill>
            <a:schemeClr val="tx1"/>
          </a:solidFill>
          <a:latin typeface="+mn-lt"/>
          <a:ea typeface="+mn-ea"/>
          <a:cs typeface="+mn-cs"/>
        </a:defRPr>
      </a:lvl3pPr>
      <a:lvl4pPr marL="1828176" algn="l" defTabSz="609392" rtl="0" eaLnBrk="1" latinLnBrk="0" hangingPunct="1">
        <a:defRPr sz="2400" kern="1200">
          <a:solidFill>
            <a:schemeClr val="tx1"/>
          </a:solidFill>
          <a:latin typeface="+mn-lt"/>
          <a:ea typeface="+mn-ea"/>
          <a:cs typeface="+mn-cs"/>
        </a:defRPr>
      </a:lvl4pPr>
      <a:lvl5pPr marL="2437568" algn="l" defTabSz="609392" rtl="0" eaLnBrk="1" latinLnBrk="0" hangingPunct="1">
        <a:defRPr sz="2400" kern="1200">
          <a:solidFill>
            <a:schemeClr val="tx1"/>
          </a:solidFill>
          <a:latin typeface="+mn-lt"/>
          <a:ea typeface="+mn-ea"/>
          <a:cs typeface="+mn-cs"/>
        </a:defRPr>
      </a:lvl5pPr>
      <a:lvl6pPr marL="3046957" algn="l" defTabSz="609392" rtl="0" eaLnBrk="1" latinLnBrk="0" hangingPunct="1">
        <a:defRPr sz="2400" kern="1200">
          <a:solidFill>
            <a:schemeClr val="tx1"/>
          </a:solidFill>
          <a:latin typeface="+mn-lt"/>
          <a:ea typeface="+mn-ea"/>
          <a:cs typeface="+mn-cs"/>
        </a:defRPr>
      </a:lvl6pPr>
      <a:lvl7pPr marL="3656352" algn="l" defTabSz="609392" rtl="0" eaLnBrk="1" latinLnBrk="0" hangingPunct="1">
        <a:defRPr sz="2400" kern="1200">
          <a:solidFill>
            <a:schemeClr val="tx1"/>
          </a:solidFill>
          <a:latin typeface="+mn-lt"/>
          <a:ea typeface="+mn-ea"/>
          <a:cs typeface="+mn-cs"/>
        </a:defRPr>
      </a:lvl7pPr>
      <a:lvl8pPr marL="4265741" algn="l" defTabSz="609392" rtl="0" eaLnBrk="1" latinLnBrk="0" hangingPunct="1">
        <a:defRPr sz="2400" kern="1200">
          <a:solidFill>
            <a:schemeClr val="tx1"/>
          </a:solidFill>
          <a:latin typeface="+mn-lt"/>
          <a:ea typeface="+mn-ea"/>
          <a:cs typeface="+mn-cs"/>
        </a:defRPr>
      </a:lvl8pPr>
      <a:lvl9pPr marL="4875133" algn="l" defTabSz="60939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1"/>
            <a:ext cx="12188825" cy="9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uppieren 12"/>
          <p:cNvGrpSpPr>
            <a:grpSpLocks/>
          </p:cNvGrpSpPr>
          <p:nvPr/>
        </p:nvGrpSpPr>
        <p:grpSpPr bwMode="auto">
          <a:xfrm>
            <a:off x="0" y="6650386"/>
            <a:ext cx="12188825" cy="220980"/>
            <a:chOff x="1" y="6646923"/>
            <a:chExt cx="9144000" cy="219702"/>
          </a:xfrm>
        </p:grpSpPr>
        <p:pic>
          <p:nvPicPr>
            <p:cNvPr id="1029" name="Picture 14" descr="Y:\Bilder_Logos_Vorlagen\Vorlagen_Powerpoint_Presentations\Fusszeile_NEU.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686625"/>
              <a:ext cx="9144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15"/>
            <p:cNvSpPr txBox="1">
              <a:spLocks noChangeArrowheads="1"/>
            </p:cNvSpPr>
            <p:nvPr/>
          </p:nvSpPr>
          <p:spPr bwMode="auto">
            <a:xfrm>
              <a:off x="179389" y="6646923"/>
              <a:ext cx="8964612" cy="21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52" tIns="39676" rIns="79352" bIns="39676">
              <a:spAutoFit/>
            </a:bodyPr>
            <a:lstStyle>
              <a:lvl1pPr defTabSz="793750">
                <a:defRPr>
                  <a:solidFill>
                    <a:schemeClr val="tx1"/>
                  </a:solidFill>
                  <a:latin typeface="Arial" panose="020B0604020202020204" pitchFamily="34" charset="0"/>
                </a:defRPr>
              </a:lvl1pPr>
              <a:lvl2pPr marL="742950" indent="-285750" defTabSz="793750">
                <a:defRPr>
                  <a:solidFill>
                    <a:schemeClr val="tx1"/>
                  </a:solidFill>
                  <a:latin typeface="Arial" panose="020B0604020202020204" pitchFamily="34" charset="0"/>
                </a:defRPr>
              </a:lvl2pPr>
              <a:lvl3pPr marL="1143000" indent="-228600" defTabSz="793750">
                <a:defRPr>
                  <a:solidFill>
                    <a:schemeClr val="tx1"/>
                  </a:solidFill>
                  <a:latin typeface="Arial" panose="020B0604020202020204" pitchFamily="34" charset="0"/>
                </a:defRPr>
              </a:lvl3pPr>
              <a:lvl4pPr marL="1600200" indent="-228600" defTabSz="793750">
                <a:defRPr>
                  <a:solidFill>
                    <a:schemeClr val="tx1"/>
                  </a:solidFill>
                  <a:latin typeface="Arial" panose="020B0604020202020204" pitchFamily="34" charset="0"/>
                </a:defRPr>
              </a:lvl4pPr>
              <a:lvl5pPr marL="2057400" indent="-228600" defTabSz="793750">
                <a:defRPr>
                  <a:solidFill>
                    <a:schemeClr val="tx1"/>
                  </a:solidFill>
                  <a:latin typeface="Arial" panose="020B0604020202020204" pitchFamily="34" charset="0"/>
                </a:defRPr>
              </a:lvl5pPr>
              <a:lvl6pPr marL="2514600" indent="-228600" defTabSz="793750" eaLnBrk="0" fontAlgn="base" hangingPunct="0">
                <a:spcBef>
                  <a:spcPct val="0"/>
                </a:spcBef>
                <a:spcAft>
                  <a:spcPct val="0"/>
                </a:spcAft>
                <a:defRPr>
                  <a:solidFill>
                    <a:schemeClr val="tx1"/>
                  </a:solidFill>
                  <a:latin typeface="Arial" panose="020B0604020202020204" pitchFamily="34" charset="0"/>
                </a:defRPr>
              </a:lvl6pPr>
              <a:lvl7pPr marL="2971800" indent="-228600" defTabSz="793750" eaLnBrk="0" fontAlgn="base" hangingPunct="0">
                <a:spcBef>
                  <a:spcPct val="0"/>
                </a:spcBef>
                <a:spcAft>
                  <a:spcPct val="0"/>
                </a:spcAft>
                <a:defRPr>
                  <a:solidFill>
                    <a:schemeClr val="tx1"/>
                  </a:solidFill>
                  <a:latin typeface="Arial" panose="020B0604020202020204" pitchFamily="34" charset="0"/>
                </a:defRPr>
              </a:lvl7pPr>
              <a:lvl8pPr marL="3429000" indent="-228600" defTabSz="793750" eaLnBrk="0" fontAlgn="base" hangingPunct="0">
                <a:spcBef>
                  <a:spcPct val="0"/>
                </a:spcBef>
                <a:spcAft>
                  <a:spcPct val="0"/>
                </a:spcAft>
                <a:defRPr>
                  <a:solidFill>
                    <a:schemeClr val="tx1"/>
                  </a:solidFill>
                  <a:latin typeface="Arial" panose="020B0604020202020204" pitchFamily="34" charset="0"/>
                </a:defRPr>
              </a:lvl8pPr>
              <a:lvl9pPr marL="3886200" indent="-228600" defTabSz="7937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de-DE" altLang="de-DE" sz="900" dirty="0" smtClean="0">
                  <a:solidFill>
                    <a:prstClr val="white"/>
                  </a:solidFill>
                  <a:cs typeface="Arial" panose="020B0604020202020204" pitchFamily="34" charset="0"/>
                </a:rPr>
                <a:t>Steinbichler </a:t>
              </a:r>
              <a:r>
                <a:rPr lang="de-DE" altLang="de-DE" sz="900" dirty="0" err="1" smtClean="0">
                  <a:solidFill>
                    <a:prstClr val="white"/>
                  </a:solidFill>
                  <a:cs typeface="Arial" panose="020B0604020202020204" pitchFamily="34" charset="0"/>
                </a:rPr>
                <a:t>Optotechnik</a:t>
              </a:r>
              <a:r>
                <a:rPr lang="de-DE" altLang="de-DE" sz="900" dirty="0" smtClean="0">
                  <a:solidFill>
                    <a:prstClr val="white"/>
                  </a:solidFill>
                  <a:cs typeface="Arial" panose="020B0604020202020204" pitchFamily="34" charset="0"/>
                </a:rPr>
                <a:t> GmbH – Marketing Automation</a:t>
              </a:r>
            </a:p>
          </p:txBody>
        </p:sp>
        <p:cxnSp>
          <p:nvCxnSpPr>
            <p:cNvPr id="2" name="Gerade Verbindung 15"/>
            <p:cNvCxnSpPr>
              <a:cxnSpLocks noChangeShapeType="1"/>
            </p:cNvCxnSpPr>
            <p:nvPr/>
          </p:nvCxnSpPr>
          <p:spPr bwMode="auto">
            <a:xfrm rot="5400000">
              <a:off x="8411823" y="6767267"/>
              <a:ext cx="180000" cy="1466"/>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sp>
        <p:nvSpPr>
          <p:cNvPr id="1028" name="Titelplatzhalter 13"/>
          <p:cNvSpPr>
            <a:spLocks noGrp="1"/>
          </p:cNvSpPr>
          <p:nvPr>
            <p:ph type="title"/>
          </p:nvPr>
        </p:nvSpPr>
        <p:spPr bwMode="auto">
          <a:xfrm>
            <a:off x="1390290" y="188599"/>
            <a:ext cx="787194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7193" tIns="58596" rIns="117193" bIns="58596" numCol="1" anchor="ctr" anchorCtr="0" compatLnSpc="1">
            <a:prstTxWarp prst="textNoShape">
              <a:avLst/>
            </a:prstTxWarp>
          </a:bodyPr>
          <a:lstStyle/>
          <a:p>
            <a:pPr lvl="0"/>
            <a:r>
              <a:rPr lang="de-DE" altLang="de-DE" smtClean="0"/>
              <a:t>Titelmasterformat durch Klicken bearbeiten</a:t>
            </a:r>
            <a:endParaRPr lang="en-US" altLang="de-DE" smtClean="0"/>
          </a:p>
        </p:txBody>
      </p:sp>
    </p:spTree>
    <p:extLst>
      <p:ext uri="{BB962C8B-B14F-4D97-AF65-F5344CB8AC3E}">
        <p14:creationId xmlns:p14="http://schemas.microsoft.com/office/powerpoint/2010/main" val="374396652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5" r:id="rId4"/>
    <p:sldLayoutId id="2147484156" r:id="rId5"/>
    <p:sldLayoutId id="2147484157" r:id="rId6"/>
  </p:sldLayoutIdLst>
  <p:hf hdr="0" ftr="0" dt="0"/>
  <p:txStyles>
    <p:titleStyle>
      <a:lvl1pPr algn="l" rtl="0" eaLnBrk="0" fontAlgn="base" hangingPunct="0">
        <a:spcBef>
          <a:spcPct val="0"/>
        </a:spcBef>
        <a:spcAft>
          <a:spcPct val="0"/>
        </a:spcAft>
        <a:defRPr sz="2700"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700">
          <a:solidFill>
            <a:schemeClr val="bg1"/>
          </a:solidFill>
          <a:latin typeface="Arial" charset="0"/>
          <a:cs typeface="Arial" charset="0"/>
        </a:defRPr>
      </a:lvl2pPr>
      <a:lvl3pPr algn="l" rtl="0" eaLnBrk="0" fontAlgn="base" hangingPunct="0">
        <a:spcBef>
          <a:spcPct val="0"/>
        </a:spcBef>
        <a:spcAft>
          <a:spcPct val="0"/>
        </a:spcAft>
        <a:defRPr sz="2700">
          <a:solidFill>
            <a:schemeClr val="bg1"/>
          </a:solidFill>
          <a:latin typeface="Arial" charset="0"/>
          <a:cs typeface="Arial" charset="0"/>
        </a:defRPr>
      </a:lvl3pPr>
      <a:lvl4pPr algn="l" rtl="0" eaLnBrk="0" fontAlgn="base" hangingPunct="0">
        <a:spcBef>
          <a:spcPct val="0"/>
        </a:spcBef>
        <a:spcAft>
          <a:spcPct val="0"/>
        </a:spcAft>
        <a:defRPr sz="2700">
          <a:solidFill>
            <a:schemeClr val="bg1"/>
          </a:solidFill>
          <a:latin typeface="Arial" charset="0"/>
          <a:cs typeface="Arial" charset="0"/>
        </a:defRPr>
      </a:lvl4pPr>
      <a:lvl5pPr algn="l" rtl="0" eaLnBrk="0" fontAlgn="base" hangingPunct="0">
        <a:spcBef>
          <a:spcPct val="0"/>
        </a:spcBef>
        <a:spcAft>
          <a:spcPct val="0"/>
        </a:spcAft>
        <a:defRPr sz="2700">
          <a:solidFill>
            <a:schemeClr val="bg1"/>
          </a:solidFill>
          <a:latin typeface="Arial" charset="0"/>
          <a:cs typeface="Arial" charset="0"/>
        </a:defRPr>
      </a:lvl5pPr>
      <a:lvl6pPr marL="488287" algn="ctr" rtl="0" eaLnBrk="1" fontAlgn="base" hangingPunct="1">
        <a:spcBef>
          <a:spcPct val="0"/>
        </a:spcBef>
        <a:spcAft>
          <a:spcPct val="0"/>
        </a:spcAft>
        <a:defRPr sz="4700">
          <a:solidFill>
            <a:schemeClr val="tx1"/>
          </a:solidFill>
          <a:latin typeface="Calibri" pitchFamily="34" charset="0"/>
        </a:defRPr>
      </a:lvl6pPr>
      <a:lvl7pPr marL="976572" algn="ctr" rtl="0" eaLnBrk="1" fontAlgn="base" hangingPunct="1">
        <a:spcBef>
          <a:spcPct val="0"/>
        </a:spcBef>
        <a:spcAft>
          <a:spcPct val="0"/>
        </a:spcAft>
        <a:defRPr sz="4700">
          <a:solidFill>
            <a:schemeClr val="tx1"/>
          </a:solidFill>
          <a:latin typeface="Calibri" pitchFamily="34" charset="0"/>
        </a:defRPr>
      </a:lvl7pPr>
      <a:lvl8pPr marL="1464854" algn="ctr" rtl="0" eaLnBrk="1" fontAlgn="base" hangingPunct="1">
        <a:spcBef>
          <a:spcPct val="0"/>
        </a:spcBef>
        <a:spcAft>
          <a:spcPct val="0"/>
        </a:spcAft>
        <a:defRPr sz="4700">
          <a:solidFill>
            <a:schemeClr val="tx1"/>
          </a:solidFill>
          <a:latin typeface="Calibri" pitchFamily="34" charset="0"/>
        </a:defRPr>
      </a:lvl8pPr>
      <a:lvl9pPr marL="1953141" algn="ctr" rtl="0" eaLnBrk="1" fontAlgn="base" hangingPunct="1">
        <a:spcBef>
          <a:spcPct val="0"/>
        </a:spcBef>
        <a:spcAft>
          <a:spcPct val="0"/>
        </a:spcAft>
        <a:defRPr sz="4700">
          <a:solidFill>
            <a:schemeClr val="tx1"/>
          </a:solidFill>
          <a:latin typeface="Calibri" pitchFamily="34" charset="0"/>
        </a:defRPr>
      </a:lvl9pPr>
    </p:titleStyle>
    <p:bodyStyle>
      <a:lvl1pPr marL="364192" indent="-364192" algn="l" rtl="0" eaLnBrk="0" fontAlgn="base" hangingPunct="0">
        <a:spcBef>
          <a:spcPct val="20000"/>
        </a:spcBef>
        <a:spcAft>
          <a:spcPct val="0"/>
        </a:spcAft>
        <a:buFont typeface="Wingdings" pitchFamily="2" charset="2"/>
        <a:buChar char="§"/>
        <a:defRPr sz="2100" kern="1200">
          <a:solidFill>
            <a:schemeClr val="tx1"/>
          </a:solidFill>
          <a:latin typeface="Arial" pitchFamily="34" charset="0"/>
          <a:ea typeface="+mn-ea"/>
          <a:cs typeface="Arial" pitchFamily="34" charset="0"/>
        </a:defRPr>
      </a:lvl1pPr>
      <a:lvl2pPr marL="791460" indent="-303158" algn="l" rtl="0" eaLnBrk="0" fontAlgn="base" hangingPunct="0">
        <a:spcBef>
          <a:spcPct val="20000"/>
        </a:spcBef>
        <a:spcAft>
          <a:spcPct val="0"/>
        </a:spcAft>
        <a:buFont typeface="Wingdings" pitchFamily="2" charset="2"/>
        <a:buChar char="§"/>
        <a:defRPr b="1" kern="1200">
          <a:solidFill>
            <a:schemeClr val="tx1"/>
          </a:solidFill>
          <a:latin typeface="Arial" pitchFamily="34" charset="0"/>
          <a:ea typeface="+mn-ea"/>
          <a:cs typeface="Arial" pitchFamily="34" charset="0"/>
        </a:defRPr>
      </a:lvl2pPr>
      <a:lvl3pPr marL="1218728" indent="-242118" algn="l" rtl="0" eaLnBrk="0" fontAlgn="base" hangingPunct="0">
        <a:spcBef>
          <a:spcPct val="20000"/>
        </a:spcBef>
        <a:spcAft>
          <a:spcPct val="0"/>
        </a:spcAft>
        <a:buFont typeface="Wingdings" pitchFamily="2" charset="2"/>
        <a:buChar char="§"/>
        <a:defRPr kern="1200">
          <a:solidFill>
            <a:schemeClr val="tx1"/>
          </a:solidFill>
          <a:latin typeface="Arial" pitchFamily="34" charset="0"/>
          <a:ea typeface="+mn-ea"/>
          <a:cs typeface="Arial" pitchFamily="34" charset="0"/>
        </a:defRPr>
      </a:lvl3pPr>
      <a:lvl4pPr marL="1707033" indent="-242118" algn="l" rtl="0" eaLnBrk="0" fontAlgn="base" hangingPunct="0">
        <a:spcBef>
          <a:spcPct val="20000"/>
        </a:spcBef>
        <a:spcAft>
          <a:spcPct val="0"/>
        </a:spcAft>
        <a:buFont typeface="Wingdings" pitchFamily="2" charset="2"/>
        <a:buChar char="§"/>
        <a:defRPr kern="1200">
          <a:solidFill>
            <a:schemeClr val="tx1"/>
          </a:solidFill>
          <a:latin typeface="Arial" pitchFamily="34" charset="0"/>
          <a:ea typeface="+mn-ea"/>
          <a:cs typeface="Arial" pitchFamily="34" charset="0"/>
        </a:defRPr>
      </a:lvl4pPr>
      <a:lvl5pPr marL="2195337" indent="-242118" algn="l" rtl="0" eaLnBrk="0" fontAlgn="base" hangingPunct="0">
        <a:spcBef>
          <a:spcPct val="20000"/>
        </a:spcBef>
        <a:spcAft>
          <a:spcPct val="0"/>
        </a:spcAft>
        <a:buFont typeface="Wingdings" pitchFamily="2" charset="2"/>
        <a:buChar char="§"/>
        <a:defRPr sz="1500" kern="1200">
          <a:solidFill>
            <a:schemeClr val="tx1"/>
          </a:solidFill>
          <a:latin typeface="Arial" pitchFamily="34" charset="0"/>
          <a:ea typeface="+mn-ea"/>
          <a:cs typeface="Arial" pitchFamily="34" charset="0"/>
        </a:defRPr>
      </a:lvl5pPr>
      <a:lvl6pPr marL="2685569" indent="-244143" algn="l" defTabSz="976572"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73855" indent="-244143" algn="l" defTabSz="976572"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62138" indent="-244143" algn="l" defTabSz="976572"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50423" indent="-244143" algn="l" defTabSz="976572"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6572" rtl="0" eaLnBrk="1" latinLnBrk="0" hangingPunct="1">
        <a:defRPr sz="1900" kern="1200">
          <a:solidFill>
            <a:schemeClr val="tx1"/>
          </a:solidFill>
          <a:latin typeface="+mn-lt"/>
          <a:ea typeface="+mn-ea"/>
          <a:cs typeface="+mn-cs"/>
        </a:defRPr>
      </a:lvl1pPr>
      <a:lvl2pPr marL="488287" algn="l" defTabSz="976572" rtl="0" eaLnBrk="1" latinLnBrk="0" hangingPunct="1">
        <a:defRPr sz="1900" kern="1200">
          <a:solidFill>
            <a:schemeClr val="tx1"/>
          </a:solidFill>
          <a:latin typeface="+mn-lt"/>
          <a:ea typeface="+mn-ea"/>
          <a:cs typeface="+mn-cs"/>
        </a:defRPr>
      </a:lvl2pPr>
      <a:lvl3pPr marL="976572" algn="l" defTabSz="976572" rtl="0" eaLnBrk="1" latinLnBrk="0" hangingPunct="1">
        <a:defRPr sz="1900" kern="1200">
          <a:solidFill>
            <a:schemeClr val="tx1"/>
          </a:solidFill>
          <a:latin typeface="+mn-lt"/>
          <a:ea typeface="+mn-ea"/>
          <a:cs typeface="+mn-cs"/>
        </a:defRPr>
      </a:lvl3pPr>
      <a:lvl4pPr marL="1464854" algn="l" defTabSz="976572" rtl="0" eaLnBrk="1" latinLnBrk="0" hangingPunct="1">
        <a:defRPr sz="1900" kern="1200">
          <a:solidFill>
            <a:schemeClr val="tx1"/>
          </a:solidFill>
          <a:latin typeface="+mn-lt"/>
          <a:ea typeface="+mn-ea"/>
          <a:cs typeface="+mn-cs"/>
        </a:defRPr>
      </a:lvl4pPr>
      <a:lvl5pPr marL="1953141" algn="l" defTabSz="976572" rtl="0" eaLnBrk="1" latinLnBrk="0" hangingPunct="1">
        <a:defRPr sz="1900" kern="1200">
          <a:solidFill>
            <a:schemeClr val="tx1"/>
          </a:solidFill>
          <a:latin typeface="+mn-lt"/>
          <a:ea typeface="+mn-ea"/>
          <a:cs typeface="+mn-cs"/>
        </a:defRPr>
      </a:lvl5pPr>
      <a:lvl6pPr marL="2441427" algn="l" defTabSz="976572" rtl="0" eaLnBrk="1" latinLnBrk="0" hangingPunct="1">
        <a:defRPr sz="1900" kern="1200">
          <a:solidFill>
            <a:schemeClr val="tx1"/>
          </a:solidFill>
          <a:latin typeface="+mn-lt"/>
          <a:ea typeface="+mn-ea"/>
          <a:cs typeface="+mn-cs"/>
        </a:defRPr>
      </a:lvl6pPr>
      <a:lvl7pPr marL="2929713" algn="l" defTabSz="976572" rtl="0" eaLnBrk="1" latinLnBrk="0" hangingPunct="1">
        <a:defRPr sz="1900" kern="1200">
          <a:solidFill>
            <a:schemeClr val="tx1"/>
          </a:solidFill>
          <a:latin typeface="+mn-lt"/>
          <a:ea typeface="+mn-ea"/>
          <a:cs typeface="+mn-cs"/>
        </a:defRPr>
      </a:lvl7pPr>
      <a:lvl8pPr marL="3417995" algn="l" defTabSz="976572" rtl="0" eaLnBrk="1" latinLnBrk="0" hangingPunct="1">
        <a:defRPr sz="1900" kern="1200">
          <a:solidFill>
            <a:schemeClr val="tx1"/>
          </a:solidFill>
          <a:latin typeface="+mn-lt"/>
          <a:ea typeface="+mn-ea"/>
          <a:cs typeface="+mn-cs"/>
        </a:defRPr>
      </a:lvl8pPr>
      <a:lvl9pPr marL="3906282" algn="l" defTabSz="97657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persado-divider-black_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609441" y="1764772"/>
            <a:ext cx="10969943" cy="1143000"/>
          </a:xfrm>
          <a:prstGeom prst="rect">
            <a:avLst/>
          </a:prstGeom>
        </p:spPr>
        <p:txBody>
          <a:bodyPr vert="horz" lIns="121888" tIns="60944" rIns="121888" bIns="6094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441" y="3020909"/>
            <a:ext cx="10969943" cy="3105257"/>
          </a:xfrm>
          <a:prstGeom prst="rect">
            <a:avLst/>
          </a:prstGeom>
        </p:spPr>
        <p:txBody>
          <a:bodyPr vert="horz" lIns="121888" tIns="60944" rIns="121888" bIns="6094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13495097" y="6590017"/>
            <a:ext cx="246157" cy="492443"/>
          </a:xfrm>
          <a:prstGeom prst="rect">
            <a:avLst/>
          </a:prstGeom>
          <a:noFill/>
        </p:spPr>
        <p:txBody>
          <a:bodyPr wrap="none" lIns="121888" tIns="60944" rIns="121888" bIns="60944" rtlCol="0">
            <a:spAutoFit/>
          </a:bodyPr>
          <a:lstStyle/>
          <a:p>
            <a:pPr defTabSz="609443"/>
            <a:endParaRPr lang="en-US" sz="2400" dirty="0">
              <a:solidFill>
                <a:prstClr val="black"/>
              </a:solidFill>
            </a:endParaRPr>
          </a:p>
        </p:txBody>
      </p:sp>
      <p:pic>
        <p:nvPicPr>
          <p:cNvPr id="8" name="Picture 7" descr="persado-code-widebrack-logoko.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07284" y="6082307"/>
            <a:ext cx="2288790" cy="341780"/>
          </a:xfrm>
          <a:prstGeom prst="rect">
            <a:avLst/>
          </a:prstGeom>
        </p:spPr>
      </p:pic>
    </p:spTree>
    <p:extLst>
      <p:ext uri="{BB962C8B-B14F-4D97-AF65-F5344CB8AC3E}">
        <p14:creationId xmlns:p14="http://schemas.microsoft.com/office/powerpoint/2010/main" val="2484550053"/>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Lst>
  <p:txStyles>
    <p:titleStyle>
      <a:lvl1pPr algn="l" defTabSz="609443" rtl="0" eaLnBrk="1" latinLnBrk="0" hangingPunct="1">
        <a:spcBef>
          <a:spcPct val="0"/>
        </a:spcBef>
        <a:buNone/>
        <a:defRPr sz="4300" b="1" i="0" kern="1200">
          <a:solidFill>
            <a:schemeClr val="bg1"/>
          </a:solidFill>
          <a:latin typeface="Raleway"/>
          <a:ea typeface="+mj-ea"/>
          <a:cs typeface="Raleway"/>
        </a:defRPr>
      </a:lvl1pPr>
    </p:titleStyle>
    <p:bodyStyle>
      <a:lvl1pPr marL="457081" indent="-457081" algn="l" defTabSz="609443" rtl="0" eaLnBrk="1" latinLnBrk="0" hangingPunct="1">
        <a:spcBef>
          <a:spcPct val="20000"/>
        </a:spcBef>
        <a:buClr>
          <a:srgbClr val="A61320"/>
        </a:buClr>
        <a:buFont typeface="Wingdings" charset="2"/>
        <a:buChar char="§"/>
        <a:defRPr sz="2400" kern="1200">
          <a:solidFill>
            <a:srgbClr val="FFFFFF"/>
          </a:solidFill>
          <a:latin typeface="Roboto"/>
          <a:ea typeface="+mn-ea"/>
          <a:cs typeface="Roboto"/>
        </a:defRPr>
      </a:lvl1pPr>
      <a:lvl2pPr marL="990344" indent="-380901" algn="l" defTabSz="609443" rtl="0" eaLnBrk="1" latinLnBrk="0" hangingPunct="1">
        <a:spcBef>
          <a:spcPct val="20000"/>
        </a:spcBef>
        <a:buClr>
          <a:srgbClr val="A61320"/>
        </a:buClr>
        <a:buFont typeface="Wingdings" charset="2"/>
        <a:buChar char="§"/>
        <a:defRPr sz="2100" kern="1200">
          <a:solidFill>
            <a:srgbClr val="FFFFFF"/>
          </a:solidFill>
          <a:latin typeface="Roboto"/>
          <a:ea typeface="+mn-ea"/>
          <a:cs typeface="Roboto"/>
        </a:defRPr>
      </a:lvl2pPr>
      <a:lvl3pPr marL="1523605" indent="-304723" algn="l" defTabSz="609443" rtl="0" eaLnBrk="1" latinLnBrk="0" hangingPunct="1">
        <a:spcBef>
          <a:spcPct val="20000"/>
        </a:spcBef>
        <a:buClr>
          <a:srgbClr val="A61320"/>
        </a:buClr>
        <a:buFont typeface="Wingdings" charset="2"/>
        <a:buChar char="§"/>
        <a:defRPr sz="1900" kern="1200">
          <a:solidFill>
            <a:srgbClr val="FFFFFF"/>
          </a:solidFill>
          <a:latin typeface="Roboto"/>
          <a:ea typeface="+mn-ea"/>
          <a:cs typeface="Roboto"/>
        </a:defRPr>
      </a:lvl3pPr>
      <a:lvl4pPr marL="2133051" indent="-304723" algn="l" defTabSz="609443" rtl="0" eaLnBrk="1" latinLnBrk="0" hangingPunct="1">
        <a:spcBef>
          <a:spcPct val="20000"/>
        </a:spcBef>
        <a:buClr>
          <a:srgbClr val="A61320"/>
        </a:buClr>
        <a:buFont typeface="Wingdings" charset="2"/>
        <a:buChar char="§"/>
        <a:defRPr sz="1600" kern="1200">
          <a:solidFill>
            <a:srgbClr val="FFFFFF"/>
          </a:solidFill>
          <a:latin typeface="Roboto"/>
          <a:ea typeface="+mn-ea"/>
          <a:cs typeface="Roboto"/>
        </a:defRPr>
      </a:lvl4pPr>
      <a:lvl5pPr marL="2742491" indent="-304723" algn="l" defTabSz="609443" rtl="0" eaLnBrk="1" latinLnBrk="0" hangingPunct="1">
        <a:spcBef>
          <a:spcPct val="20000"/>
        </a:spcBef>
        <a:buClr>
          <a:srgbClr val="A61320"/>
        </a:buClr>
        <a:buFont typeface="Wingdings" charset="2"/>
        <a:buChar char="§"/>
        <a:defRPr sz="1600" kern="1200">
          <a:solidFill>
            <a:srgbClr val="FFFFFF"/>
          </a:solidFill>
          <a:latin typeface="Roboto"/>
          <a:ea typeface="+mn-ea"/>
          <a:cs typeface="Roboto"/>
        </a:defRPr>
      </a:lvl5pPr>
      <a:lvl6pPr marL="3351933" indent="-304723" algn="l" defTabSz="609443" rtl="0" eaLnBrk="1" latinLnBrk="0" hangingPunct="1">
        <a:spcBef>
          <a:spcPct val="20000"/>
        </a:spcBef>
        <a:buFont typeface="Arial"/>
        <a:buChar char="•"/>
        <a:defRPr sz="2700" kern="1200">
          <a:solidFill>
            <a:schemeClr val="tx1"/>
          </a:solidFill>
          <a:latin typeface="+mn-lt"/>
          <a:ea typeface="+mn-ea"/>
          <a:cs typeface="+mn-cs"/>
        </a:defRPr>
      </a:lvl6pPr>
      <a:lvl7pPr marL="3961376" indent="-304723" algn="l" defTabSz="609443" rtl="0" eaLnBrk="1" latinLnBrk="0" hangingPunct="1">
        <a:spcBef>
          <a:spcPct val="20000"/>
        </a:spcBef>
        <a:buFont typeface="Arial"/>
        <a:buChar char="•"/>
        <a:defRPr sz="2700" kern="1200">
          <a:solidFill>
            <a:schemeClr val="tx1"/>
          </a:solidFill>
          <a:latin typeface="+mn-lt"/>
          <a:ea typeface="+mn-ea"/>
          <a:cs typeface="+mn-cs"/>
        </a:defRPr>
      </a:lvl7pPr>
      <a:lvl8pPr marL="4570819" indent="-304723" algn="l" defTabSz="609443" rtl="0" eaLnBrk="1" latinLnBrk="0" hangingPunct="1">
        <a:spcBef>
          <a:spcPct val="20000"/>
        </a:spcBef>
        <a:buFont typeface="Arial"/>
        <a:buChar char="•"/>
        <a:defRPr sz="2700" kern="1200">
          <a:solidFill>
            <a:schemeClr val="tx1"/>
          </a:solidFill>
          <a:latin typeface="+mn-lt"/>
          <a:ea typeface="+mn-ea"/>
          <a:cs typeface="+mn-cs"/>
        </a:defRPr>
      </a:lvl8pPr>
      <a:lvl9pPr marL="5180261" indent="-304723" algn="l" defTabSz="60944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43" rtl="0" eaLnBrk="1" latinLnBrk="0" hangingPunct="1">
        <a:defRPr sz="2400" kern="1200">
          <a:solidFill>
            <a:schemeClr val="tx1"/>
          </a:solidFill>
          <a:latin typeface="+mn-lt"/>
          <a:ea typeface="+mn-ea"/>
          <a:cs typeface="+mn-cs"/>
        </a:defRPr>
      </a:lvl1pPr>
      <a:lvl2pPr marL="609443" algn="l" defTabSz="609443" rtl="0" eaLnBrk="1" latinLnBrk="0" hangingPunct="1">
        <a:defRPr sz="2400" kern="1200">
          <a:solidFill>
            <a:schemeClr val="tx1"/>
          </a:solidFill>
          <a:latin typeface="+mn-lt"/>
          <a:ea typeface="+mn-ea"/>
          <a:cs typeface="+mn-cs"/>
        </a:defRPr>
      </a:lvl2pPr>
      <a:lvl3pPr marL="1218885" algn="l" defTabSz="609443" rtl="0" eaLnBrk="1" latinLnBrk="0" hangingPunct="1">
        <a:defRPr sz="2400" kern="1200">
          <a:solidFill>
            <a:schemeClr val="tx1"/>
          </a:solidFill>
          <a:latin typeface="+mn-lt"/>
          <a:ea typeface="+mn-ea"/>
          <a:cs typeface="+mn-cs"/>
        </a:defRPr>
      </a:lvl3pPr>
      <a:lvl4pPr marL="1828328" algn="l" defTabSz="609443" rtl="0" eaLnBrk="1" latinLnBrk="0" hangingPunct="1">
        <a:defRPr sz="2400" kern="1200">
          <a:solidFill>
            <a:schemeClr val="tx1"/>
          </a:solidFill>
          <a:latin typeface="+mn-lt"/>
          <a:ea typeface="+mn-ea"/>
          <a:cs typeface="+mn-cs"/>
        </a:defRPr>
      </a:lvl4pPr>
      <a:lvl5pPr marL="2437771" algn="l" defTabSz="609443" rtl="0" eaLnBrk="1" latinLnBrk="0" hangingPunct="1">
        <a:defRPr sz="2400" kern="1200">
          <a:solidFill>
            <a:schemeClr val="tx1"/>
          </a:solidFill>
          <a:latin typeface="+mn-lt"/>
          <a:ea typeface="+mn-ea"/>
          <a:cs typeface="+mn-cs"/>
        </a:defRPr>
      </a:lvl5pPr>
      <a:lvl6pPr marL="3047213" algn="l" defTabSz="609443" rtl="0" eaLnBrk="1" latinLnBrk="0" hangingPunct="1">
        <a:defRPr sz="2400" kern="1200">
          <a:solidFill>
            <a:schemeClr val="tx1"/>
          </a:solidFill>
          <a:latin typeface="+mn-lt"/>
          <a:ea typeface="+mn-ea"/>
          <a:cs typeface="+mn-cs"/>
        </a:defRPr>
      </a:lvl6pPr>
      <a:lvl7pPr marL="3656656" algn="l" defTabSz="609443" rtl="0" eaLnBrk="1" latinLnBrk="0" hangingPunct="1">
        <a:defRPr sz="2400" kern="1200">
          <a:solidFill>
            <a:schemeClr val="tx1"/>
          </a:solidFill>
          <a:latin typeface="+mn-lt"/>
          <a:ea typeface="+mn-ea"/>
          <a:cs typeface="+mn-cs"/>
        </a:defRPr>
      </a:lvl7pPr>
      <a:lvl8pPr marL="4266097" algn="l" defTabSz="609443" rtl="0" eaLnBrk="1" latinLnBrk="0" hangingPunct="1">
        <a:defRPr sz="2400" kern="1200">
          <a:solidFill>
            <a:schemeClr val="tx1"/>
          </a:solidFill>
          <a:latin typeface="+mn-lt"/>
          <a:ea typeface="+mn-ea"/>
          <a:cs typeface="+mn-cs"/>
        </a:defRPr>
      </a:lvl8pPr>
      <a:lvl9pPr marL="4875541" algn="l" defTabSz="609443"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ersado-divider-red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2" name="Picture 11" descr="persado-code-widebrack-logoallwhite-final.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07285" y="6082776"/>
            <a:ext cx="2265407" cy="338288"/>
          </a:xfrm>
          <a:prstGeom prst="rect">
            <a:avLst/>
          </a:prstGeom>
        </p:spPr>
      </p:pic>
    </p:spTree>
    <p:extLst>
      <p:ext uri="{BB962C8B-B14F-4D97-AF65-F5344CB8AC3E}">
        <p14:creationId xmlns:p14="http://schemas.microsoft.com/office/powerpoint/2010/main" val="3700748974"/>
      </p:ext>
    </p:extLst>
  </p:cSld>
  <p:clrMap bg1="lt1" tx1="dk1" bg2="lt2" tx2="dk2" accent1="accent1" accent2="accent2" accent3="accent3" accent4="accent4" accent5="accent5" accent6="accent6" hlink="hlink" folHlink="folHlink"/>
  <p:sldLayoutIdLst>
    <p:sldLayoutId id="2147484289" r:id="rId1"/>
    <p:sldLayoutId id="2147484290" r:id="rId2"/>
  </p:sldLayoutIdLst>
  <p:txStyles>
    <p:titleStyle>
      <a:lvl1pPr algn="ctr" defTabSz="609443" rtl="0" eaLnBrk="1" latinLnBrk="0" hangingPunct="1">
        <a:spcBef>
          <a:spcPct val="0"/>
        </a:spcBef>
        <a:buNone/>
        <a:defRPr sz="5900" kern="1200">
          <a:solidFill>
            <a:schemeClr val="tx1"/>
          </a:solidFill>
          <a:latin typeface="+mj-lt"/>
          <a:ea typeface="+mj-ea"/>
          <a:cs typeface="+mj-cs"/>
        </a:defRPr>
      </a:lvl1pPr>
    </p:titleStyle>
    <p:bodyStyle>
      <a:lvl1pPr marL="457081" indent="-457081" algn="l" defTabSz="609443" rtl="0" eaLnBrk="1" latinLnBrk="0" hangingPunct="1">
        <a:spcBef>
          <a:spcPct val="20000"/>
        </a:spcBef>
        <a:buFont typeface="Arial"/>
        <a:buChar char="•"/>
        <a:defRPr sz="4300" kern="1200">
          <a:solidFill>
            <a:schemeClr val="tx1"/>
          </a:solidFill>
          <a:latin typeface="+mn-lt"/>
          <a:ea typeface="+mn-ea"/>
          <a:cs typeface="+mn-cs"/>
        </a:defRPr>
      </a:lvl1pPr>
      <a:lvl2pPr marL="990344" indent="-380901" algn="l" defTabSz="609443" rtl="0" eaLnBrk="1" latinLnBrk="0" hangingPunct="1">
        <a:spcBef>
          <a:spcPct val="20000"/>
        </a:spcBef>
        <a:buFont typeface="Arial"/>
        <a:buChar char="–"/>
        <a:defRPr sz="3700" kern="1200">
          <a:solidFill>
            <a:schemeClr val="tx1"/>
          </a:solidFill>
          <a:latin typeface="+mn-lt"/>
          <a:ea typeface="+mn-ea"/>
          <a:cs typeface="+mn-cs"/>
        </a:defRPr>
      </a:lvl2pPr>
      <a:lvl3pPr marL="1523605" indent="-304723" algn="l" defTabSz="609443" rtl="0" eaLnBrk="1" latinLnBrk="0" hangingPunct="1">
        <a:spcBef>
          <a:spcPct val="20000"/>
        </a:spcBef>
        <a:buFont typeface="Arial"/>
        <a:buChar char="•"/>
        <a:defRPr sz="3200" kern="1200">
          <a:solidFill>
            <a:schemeClr val="tx1"/>
          </a:solidFill>
          <a:latin typeface="+mn-lt"/>
          <a:ea typeface="+mn-ea"/>
          <a:cs typeface="+mn-cs"/>
        </a:defRPr>
      </a:lvl3pPr>
      <a:lvl4pPr marL="2133051" indent="-304723" algn="l" defTabSz="609443" rtl="0" eaLnBrk="1" latinLnBrk="0" hangingPunct="1">
        <a:spcBef>
          <a:spcPct val="20000"/>
        </a:spcBef>
        <a:buFont typeface="Arial"/>
        <a:buChar char="–"/>
        <a:defRPr sz="2700" kern="1200">
          <a:solidFill>
            <a:schemeClr val="tx1"/>
          </a:solidFill>
          <a:latin typeface="+mn-lt"/>
          <a:ea typeface="+mn-ea"/>
          <a:cs typeface="+mn-cs"/>
        </a:defRPr>
      </a:lvl4pPr>
      <a:lvl5pPr marL="2742491" indent="-304723" algn="l" defTabSz="609443" rtl="0" eaLnBrk="1" latinLnBrk="0" hangingPunct="1">
        <a:spcBef>
          <a:spcPct val="20000"/>
        </a:spcBef>
        <a:buFont typeface="Arial"/>
        <a:buChar char="»"/>
        <a:defRPr sz="2700" kern="1200">
          <a:solidFill>
            <a:schemeClr val="tx1"/>
          </a:solidFill>
          <a:latin typeface="+mn-lt"/>
          <a:ea typeface="+mn-ea"/>
          <a:cs typeface="+mn-cs"/>
        </a:defRPr>
      </a:lvl5pPr>
      <a:lvl6pPr marL="3351933" indent="-304723" algn="l" defTabSz="609443" rtl="0" eaLnBrk="1" latinLnBrk="0" hangingPunct="1">
        <a:spcBef>
          <a:spcPct val="20000"/>
        </a:spcBef>
        <a:buFont typeface="Arial"/>
        <a:buChar char="•"/>
        <a:defRPr sz="2700" kern="1200">
          <a:solidFill>
            <a:schemeClr val="tx1"/>
          </a:solidFill>
          <a:latin typeface="+mn-lt"/>
          <a:ea typeface="+mn-ea"/>
          <a:cs typeface="+mn-cs"/>
        </a:defRPr>
      </a:lvl6pPr>
      <a:lvl7pPr marL="3961376" indent="-304723" algn="l" defTabSz="609443" rtl="0" eaLnBrk="1" latinLnBrk="0" hangingPunct="1">
        <a:spcBef>
          <a:spcPct val="20000"/>
        </a:spcBef>
        <a:buFont typeface="Arial"/>
        <a:buChar char="•"/>
        <a:defRPr sz="2700" kern="1200">
          <a:solidFill>
            <a:schemeClr val="tx1"/>
          </a:solidFill>
          <a:latin typeface="+mn-lt"/>
          <a:ea typeface="+mn-ea"/>
          <a:cs typeface="+mn-cs"/>
        </a:defRPr>
      </a:lvl7pPr>
      <a:lvl8pPr marL="4570819" indent="-304723" algn="l" defTabSz="609443" rtl="0" eaLnBrk="1" latinLnBrk="0" hangingPunct="1">
        <a:spcBef>
          <a:spcPct val="20000"/>
        </a:spcBef>
        <a:buFont typeface="Arial"/>
        <a:buChar char="•"/>
        <a:defRPr sz="2700" kern="1200">
          <a:solidFill>
            <a:schemeClr val="tx1"/>
          </a:solidFill>
          <a:latin typeface="+mn-lt"/>
          <a:ea typeface="+mn-ea"/>
          <a:cs typeface="+mn-cs"/>
        </a:defRPr>
      </a:lvl8pPr>
      <a:lvl9pPr marL="5180261" indent="-304723" algn="l" defTabSz="60944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43" rtl="0" eaLnBrk="1" latinLnBrk="0" hangingPunct="1">
        <a:defRPr sz="2400" kern="1200">
          <a:solidFill>
            <a:schemeClr val="tx1"/>
          </a:solidFill>
          <a:latin typeface="+mn-lt"/>
          <a:ea typeface="+mn-ea"/>
          <a:cs typeface="+mn-cs"/>
        </a:defRPr>
      </a:lvl1pPr>
      <a:lvl2pPr marL="609443" algn="l" defTabSz="609443" rtl="0" eaLnBrk="1" latinLnBrk="0" hangingPunct="1">
        <a:defRPr sz="2400" kern="1200">
          <a:solidFill>
            <a:schemeClr val="tx1"/>
          </a:solidFill>
          <a:latin typeface="+mn-lt"/>
          <a:ea typeface="+mn-ea"/>
          <a:cs typeface="+mn-cs"/>
        </a:defRPr>
      </a:lvl2pPr>
      <a:lvl3pPr marL="1218885" algn="l" defTabSz="609443" rtl="0" eaLnBrk="1" latinLnBrk="0" hangingPunct="1">
        <a:defRPr sz="2400" kern="1200">
          <a:solidFill>
            <a:schemeClr val="tx1"/>
          </a:solidFill>
          <a:latin typeface="+mn-lt"/>
          <a:ea typeface="+mn-ea"/>
          <a:cs typeface="+mn-cs"/>
        </a:defRPr>
      </a:lvl3pPr>
      <a:lvl4pPr marL="1828328" algn="l" defTabSz="609443" rtl="0" eaLnBrk="1" latinLnBrk="0" hangingPunct="1">
        <a:defRPr sz="2400" kern="1200">
          <a:solidFill>
            <a:schemeClr val="tx1"/>
          </a:solidFill>
          <a:latin typeface="+mn-lt"/>
          <a:ea typeface="+mn-ea"/>
          <a:cs typeface="+mn-cs"/>
        </a:defRPr>
      </a:lvl4pPr>
      <a:lvl5pPr marL="2437771" algn="l" defTabSz="609443" rtl="0" eaLnBrk="1" latinLnBrk="0" hangingPunct="1">
        <a:defRPr sz="2400" kern="1200">
          <a:solidFill>
            <a:schemeClr val="tx1"/>
          </a:solidFill>
          <a:latin typeface="+mn-lt"/>
          <a:ea typeface="+mn-ea"/>
          <a:cs typeface="+mn-cs"/>
        </a:defRPr>
      </a:lvl5pPr>
      <a:lvl6pPr marL="3047213" algn="l" defTabSz="609443" rtl="0" eaLnBrk="1" latinLnBrk="0" hangingPunct="1">
        <a:defRPr sz="2400" kern="1200">
          <a:solidFill>
            <a:schemeClr val="tx1"/>
          </a:solidFill>
          <a:latin typeface="+mn-lt"/>
          <a:ea typeface="+mn-ea"/>
          <a:cs typeface="+mn-cs"/>
        </a:defRPr>
      </a:lvl6pPr>
      <a:lvl7pPr marL="3656656" algn="l" defTabSz="609443" rtl="0" eaLnBrk="1" latinLnBrk="0" hangingPunct="1">
        <a:defRPr sz="2400" kern="1200">
          <a:solidFill>
            <a:schemeClr val="tx1"/>
          </a:solidFill>
          <a:latin typeface="+mn-lt"/>
          <a:ea typeface="+mn-ea"/>
          <a:cs typeface="+mn-cs"/>
        </a:defRPr>
      </a:lvl7pPr>
      <a:lvl8pPr marL="4266097" algn="l" defTabSz="609443" rtl="0" eaLnBrk="1" latinLnBrk="0" hangingPunct="1">
        <a:defRPr sz="2400" kern="1200">
          <a:solidFill>
            <a:schemeClr val="tx1"/>
          </a:solidFill>
          <a:latin typeface="+mn-lt"/>
          <a:ea typeface="+mn-ea"/>
          <a:cs typeface="+mn-cs"/>
        </a:defRPr>
      </a:lvl8pPr>
      <a:lvl9pPr marL="4875541" algn="l" defTabSz="609443"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sz="1800"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8777289" y="6556248"/>
            <a:ext cx="2498723" cy="182880"/>
          </a:xfrm>
          <a:prstGeom prst="rect">
            <a:avLst/>
          </a:prstGeom>
        </p:spPr>
        <p:txBody>
          <a:bodyPr vert="horz" wrap="none" lIns="0" tIns="0" rIns="0" bIns="0" rtlCol="0" anchor="ctr"/>
          <a:lstStyle>
            <a:lvl1pPr algn="l">
              <a:defRPr sz="800">
                <a:solidFill>
                  <a:schemeClr val="tx1">
                    <a:lumMod val="60000"/>
                    <a:lumOff val="40000"/>
                  </a:schemeClr>
                </a:solidFill>
              </a:defRPr>
            </a:lvl1pPr>
          </a:lstStyle>
          <a:p>
            <a:pPr defTabSz="914400"/>
            <a:r>
              <a:rPr dirty="0">
                <a:solidFill>
                  <a:srgbClr val="5F5F5F">
                    <a:lumMod val="60000"/>
                    <a:lumOff val="40000"/>
                  </a:srgbClr>
                </a:solidFill>
              </a:rPr>
              <a:t>Oracle Confidential – Internal/Restricted/Highly Restricted</a:t>
            </a: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lstStyle>
            <a:lvl1pPr algn="r">
              <a:defRPr sz="800">
                <a:solidFill>
                  <a:schemeClr val="tx1">
                    <a:lumMod val="60000"/>
                    <a:lumOff val="40000"/>
                  </a:schemeClr>
                </a:solidFill>
              </a:defRPr>
            </a:lvl1pPr>
          </a:lstStyle>
          <a:p>
            <a:pPr defTabSz="914400"/>
            <a:fld id="{C51EAA63-D034-42AE-91FA-B13B9518C7BE}" type="slidenum">
              <a:rPr>
                <a:solidFill>
                  <a:srgbClr val="5F5F5F">
                    <a:lumMod val="60000"/>
                    <a:lumOff val="40000"/>
                  </a:srgbClr>
                </a:solidFill>
              </a:rPr>
              <a:pPr defTabSz="914400"/>
              <a:t>‹#›</a:t>
            </a:fld>
            <a:endParaRPr dirty="0">
              <a:solidFill>
                <a:srgbClr val="5F5F5F">
                  <a:lumMod val="60000"/>
                  <a:lumOff val="40000"/>
                </a:srgbClr>
              </a:solidFill>
            </a:endParaRPr>
          </a:p>
        </p:txBody>
      </p:sp>
      <p:sp>
        <p:nvSpPr>
          <p:cNvPr id="15" name="TextBox 14"/>
          <p:cNvSpPr txBox="1"/>
          <p:nvPr/>
        </p:nvSpPr>
        <p:spPr>
          <a:xfrm>
            <a:off x="5989638" y="6556248"/>
            <a:ext cx="2787651" cy="182880"/>
          </a:xfrm>
          <a:prstGeom prst="rect">
            <a:avLst/>
          </a:prstGeom>
          <a:noFill/>
        </p:spPr>
        <p:txBody>
          <a:bodyPr wrap="none" lIns="0" tIns="0" rIns="0" bIns="0" rtlCol="0" anchor="ctr" anchorCtr="0">
            <a:noAutofit/>
          </a:bodyPr>
          <a:lstStyle/>
          <a:p>
            <a:pPr defTabSz="914400"/>
            <a:r>
              <a:rPr sz="800" dirty="0">
                <a:solidFill>
                  <a:srgbClr val="5F5F5F">
                    <a:lumMod val="60000"/>
                    <a:lumOff val="40000"/>
                  </a:srgbClr>
                </a:solidFill>
              </a:rPr>
              <a:t>Copyright © </a:t>
            </a:r>
            <a:r>
              <a:rPr sz="800" dirty="0" smtClean="0">
                <a:solidFill>
                  <a:srgbClr val="5F5F5F">
                    <a:lumMod val="60000"/>
                    <a:lumOff val="40000"/>
                  </a:srgbClr>
                </a:solidFill>
              </a:rPr>
              <a:t>201</a:t>
            </a:r>
            <a:r>
              <a:rPr lang="en-GB" sz="800" dirty="0" smtClean="0">
                <a:solidFill>
                  <a:srgbClr val="5F5F5F">
                    <a:lumMod val="60000"/>
                    <a:lumOff val="40000"/>
                  </a:srgbClr>
                </a:solidFill>
              </a:rPr>
              <a:t>6 </a:t>
            </a:r>
            <a:r>
              <a:rPr sz="800" dirty="0" smtClean="0">
                <a:solidFill>
                  <a:srgbClr val="5F5F5F">
                    <a:lumMod val="60000"/>
                    <a:lumOff val="40000"/>
                  </a:srgbClr>
                </a:solidFill>
              </a:rPr>
              <a:t>Oracle </a:t>
            </a:r>
            <a:r>
              <a:rPr sz="800" dirty="0">
                <a:solidFill>
                  <a:srgbClr val="5F5F5F">
                    <a:lumMod val="60000"/>
                    <a:lumOff val="40000"/>
                  </a:srgbClr>
                </a:solidFill>
              </a:rPr>
              <a:t>and/or its affiliates. All rights reserved.  |</a:t>
            </a:r>
          </a:p>
        </p:txBody>
      </p:sp>
      <p:pic>
        <p:nvPicPr>
          <p:cNvPr id="14" name="Picture 13" descr="1.5X red tab for PPT.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1057039170"/>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 id="2147484312" r:id="rId19"/>
    <p:sldLayoutId id="2147484313" r:id="rId20"/>
    <p:sldLayoutId id="2147484314" r:id="rId21"/>
    <p:sldLayoutId id="2147484315" r:id="rId22"/>
    <p:sldLayoutId id="2147484316" r:id="rId23"/>
    <p:sldLayoutId id="2147484317" r:id="rId24"/>
    <p:sldLayoutId id="2147484318" r:id="rId25"/>
    <p:sldLayoutId id="2147484319" r:id="rId26"/>
    <p:sldLayoutId id="2147484320" r:id="rId27"/>
    <p:sldLayoutId id="2147484321" r:id="rId28"/>
    <p:sldLayoutId id="2147484322" r:id="rId29"/>
    <p:sldLayoutId id="2147484323" r:id="rId30"/>
    <p:sldLayoutId id="2147484324" r:id="rId31"/>
    <p:sldLayoutId id="2147484325" r:id="rId32"/>
    <p:sldLayoutId id="2147484326" r:id="rId33"/>
    <p:sldLayoutId id="2147484327" r:id="rId34"/>
    <p:sldLayoutId id="2147484328" r:id="rId35"/>
    <p:sldLayoutId id="2147484329" r:id="rId3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6" Type="http://schemas.openxmlformats.org/officeDocument/2006/relationships/image" Target="../media/image72.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47" Type="http://schemas.openxmlformats.org/officeDocument/2006/relationships/image" Target="../media/image93.png"/><Relationship Id="rId50" Type="http://schemas.openxmlformats.org/officeDocument/2006/relationships/image" Target="../media/image96.png"/><Relationship Id="rId55" Type="http://schemas.openxmlformats.org/officeDocument/2006/relationships/image" Target="../media/image101.png"/><Relationship Id="rId63" Type="http://schemas.openxmlformats.org/officeDocument/2006/relationships/image" Target="../media/image108.png"/><Relationship Id="rId68" Type="http://schemas.openxmlformats.org/officeDocument/2006/relationships/image" Target="../media/image113.png"/><Relationship Id="rId76" Type="http://schemas.openxmlformats.org/officeDocument/2006/relationships/image" Target="../media/image121.png"/><Relationship Id="rId84" Type="http://schemas.openxmlformats.org/officeDocument/2006/relationships/image" Target="../media/image129.png"/><Relationship Id="rId89" Type="http://schemas.openxmlformats.org/officeDocument/2006/relationships/image" Target="../media/image134.png"/><Relationship Id="rId97" Type="http://schemas.openxmlformats.org/officeDocument/2006/relationships/image" Target="../media/image142.png"/><Relationship Id="rId7" Type="http://schemas.openxmlformats.org/officeDocument/2006/relationships/image" Target="../media/image53.png"/><Relationship Id="rId71" Type="http://schemas.openxmlformats.org/officeDocument/2006/relationships/image" Target="../media/image116.jpeg"/><Relationship Id="rId92" Type="http://schemas.openxmlformats.org/officeDocument/2006/relationships/image" Target="../media/image137.png"/><Relationship Id="rId2" Type="http://schemas.openxmlformats.org/officeDocument/2006/relationships/notesSlide" Target="../notesSlides/notesSlide14.xml"/><Relationship Id="rId16" Type="http://schemas.openxmlformats.org/officeDocument/2006/relationships/image" Target="../media/image62.png"/><Relationship Id="rId29" Type="http://schemas.openxmlformats.org/officeDocument/2006/relationships/image" Target="../media/image75.pn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45" Type="http://schemas.openxmlformats.org/officeDocument/2006/relationships/image" Target="../media/image91.png"/><Relationship Id="rId53" Type="http://schemas.openxmlformats.org/officeDocument/2006/relationships/image" Target="../media/image99.png"/><Relationship Id="rId58" Type="http://schemas.openxmlformats.org/officeDocument/2006/relationships/image" Target="../media/image103.png"/><Relationship Id="rId66" Type="http://schemas.openxmlformats.org/officeDocument/2006/relationships/image" Target="../media/image111.png"/><Relationship Id="rId74" Type="http://schemas.openxmlformats.org/officeDocument/2006/relationships/image" Target="../media/image119.png"/><Relationship Id="rId79" Type="http://schemas.openxmlformats.org/officeDocument/2006/relationships/image" Target="../media/image124.png"/><Relationship Id="rId87" Type="http://schemas.openxmlformats.org/officeDocument/2006/relationships/image" Target="../media/image132.png"/><Relationship Id="rId5" Type="http://schemas.openxmlformats.org/officeDocument/2006/relationships/image" Target="../media/image51.png"/><Relationship Id="rId61" Type="http://schemas.openxmlformats.org/officeDocument/2006/relationships/image" Target="../media/image106.png"/><Relationship Id="rId82" Type="http://schemas.openxmlformats.org/officeDocument/2006/relationships/image" Target="../media/image127.png"/><Relationship Id="rId90" Type="http://schemas.openxmlformats.org/officeDocument/2006/relationships/image" Target="../media/image135.png"/><Relationship Id="rId95" Type="http://schemas.openxmlformats.org/officeDocument/2006/relationships/image" Target="../media/image140.png"/><Relationship Id="rId19" Type="http://schemas.openxmlformats.org/officeDocument/2006/relationships/image" Target="../media/image6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43" Type="http://schemas.openxmlformats.org/officeDocument/2006/relationships/image" Target="../media/image89.png"/><Relationship Id="rId48" Type="http://schemas.openxmlformats.org/officeDocument/2006/relationships/image" Target="../media/image94.png"/><Relationship Id="rId56" Type="http://schemas.microsoft.com/office/2007/relationships/hdphoto" Target="../media/hdphoto1.wdp"/><Relationship Id="rId64" Type="http://schemas.openxmlformats.org/officeDocument/2006/relationships/image" Target="../media/image109.png"/><Relationship Id="rId69" Type="http://schemas.openxmlformats.org/officeDocument/2006/relationships/image" Target="../media/image114.png"/><Relationship Id="rId77" Type="http://schemas.openxmlformats.org/officeDocument/2006/relationships/image" Target="../media/image122.png"/><Relationship Id="rId100" Type="http://schemas.openxmlformats.org/officeDocument/2006/relationships/image" Target="../media/image145.emf"/><Relationship Id="rId8" Type="http://schemas.openxmlformats.org/officeDocument/2006/relationships/image" Target="../media/image54.png"/><Relationship Id="rId51" Type="http://schemas.openxmlformats.org/officeDocument/2006/relationships/image" Target="../media/image97.png"/><Relationship Id="rId72" Type="http://schemas.openxmlformats.org/officeDocument/2006/relationships/image" Target="../media/image117.png"/><Relationship Id="rId80" Type="http://schemas.openxmlformats.org/officeDocument/2006/relationships/image" Target="../media/image125.png"/><Relationship Id="rId85" Type="http://schemas.openxmlformats.org/officeDocument/2006/relationships/image" Target="../media/image130.emf"/><Relationship Id="rId93" Type="http://schemas.openxmlformats.org/officeDocument/2006/relationships/image" Target="../media/image138.png"/><Relationship Id="rId98" Type="http://schemas.openxmlformats.org/officeDocument/2006/relationships/image" Target="../media/image143.png"/><Relationship Id="rId3" Type="http://schemas.openxmlformats.org/officeDocument/2006/relationships/image" Target="../media/image49.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 Id="rId46" Type="http://schemas.openxmlformats.org/officeDocument/2006/relationships/image" Target="../media/image92.png"/><Relationship Id="rId59" Type="http://schemas.openxmlformats.org/officeDocument/2006/relationships/image" Target="../media/image104.png"/><Relationship Id="rId67" Type="http://schemas.openxmlformats.org/officeDocument/2006/relationships/image" Target="../media/image112.png"/><Relationship Id="rId20" Type="http://schemas.openxmlformats.org/officeDocument/2006/relationships/image" Target="../media/image66.png"/><Relationship Id="rId41" Type="http://schemas.openxmlformats.org/officeDocument/2006/relationships/image" Target="../media/image87.png"/><Relationship Id="rId54" Type="http://schemas.openxmlformats.org/officeDocument/2006/relationships/image" Target="../media/image100.png"/><Relationship Id="rId62" Type="http://schemas.openxmlformats.org/officeDocument/2006/relationships/image" Target="../media/image107.png"/><Relationship Id="rId70" Type="http://schemas.openxmlformats.org/officeDocument/2006/relationships/image" Target="../media/image115.png"/><Relationship Id="rId75" Type="http://schemas.openxmlformats.org/officeDocument/2006/relationships/image" Target="../media/image120.png"/><Relationship Id="rId83" Type="http://schemas.openxmlformats.org/officeDocument/2006/relationships/image" Target="../media/image128.png"/><Relationship Id="rId88" Type="http://schemas.openxmlformats.org/officeDocument/2006/relationships/image" Target="../media/image133.png"/><Relationship Id="rId91" Type="http://schemas.openxmlformats.org/officeDocument/2006/relationships/image" Target="../media/image136.png"/><Relationship Id="rId96" Type="http://schemas.openxmlformats.org/officeDocument/2006/relationships/image" Target="../media/image141.png"/><Relationship Id="rId1" Type="http://schemas.openxmlformats.org/officeDocument/2006/relationships/slideLayout" Target="../slideLayouts/slideLayout22.xml"/><Relationship Id="rId6" Type="http://schemas.openxmlformats.org/officeDocument/2006/relationships/image" Target="../media/image52.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image" Target="../media/image82.png"/><Relationship Id="rId49" Type="http://schemas.openxmlformats.org/officeDocument/2006/relationships/image" Target="../media/image95.png"/><Relationship Id="rId57" Type="http://schemas.openxmlformats.org/officeDocument/2006/relationships/image" Target="../media/image102.png"/><Relationship Id="rId10" Type="http://schemas.openxmlformats.org/officeDocument/2006/relationships/image" Target="../media/image56.png"/><Relationship Id="rId31" Type="http://schemas.openxmlformats.org/officeDocument/2006/relationships/image" Target="../media/image77.png"/><Relationship Id="rId44" Type="http://schemas.openxmlformats.org/officeDocument/2006/relationships/image" Target="../media/image90.png"/><Relationship Id="rId52" Type="http://schemas.openxmlformats.org/officeDocument/2006/relationships/image" Target="../media/image98.png"/><Relationship Id="rId60" Type="http://schemas.openxmlformats.org/officeDocument/2006/relationships/image" Target="../media/image105.png"/><Relationship Id="rId65" Type="http://schemas.openxmlformats.org/officeDocument/2006/relationships/image" Target="../media/image110.png"/><Relationship Id="rId73" Type="http://schemas.openxmlformats.org/officeDocument/2006/relationships/image" Target="../media/image118.png"/><Relationship Id="rId78" Type="http://schemas.openxmlformats.org/officeDocument/2006/relationships/image" Target="../media/image123.png"/><Relationship Id="rId81" Type="http://schemas.openxmlformats.org/officeDocument/2006/relationships/image" Target="../media/image126.png"/><Relationship Id="rId86" Type="http://schemas.openxmlformats.org/officeDocument/2006/relationships/image" Target="../media/image131.png"/><Relationship Id="rId94" Type="http://schemas.openxmlformats.org/officeDocument/2006/relationships/image" Target="../media/image139.png"/><Relationship Id="rId99" Type="http://schemas.openxmlformats.org/officeDocument/2006/relationships/image" Target="../media/image144.png"/><Relationship Id="rId4" Type="http://schemas.openxmlformats.org/officeDocument/2006/relationships/image" Target="../media/image50.png"/><Relationship Id="rId9" Type="http://schemas.openxmlformats.org/officeDocument/2006/relationships/image" Target="../media/image55.png"/><Relationship Id="rId13" Type="http://schemas.openxmlformats.org/officeDocument/2006/relationships/image" Target="../media/image59.png"/><Relationship Id="rId18" Type="http://schemas.openxmlformats.org/officeDocument/2006/relationships/image" Target="../media/image64.png"/><Relationship Id="rId39" Type="http://schemas.openxmlformats.org/officeDocument/2006/relationships/image" Target="../media/image8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148.png"/><Relationship Id="rId4" Type="http://schemas.openxmlformats.org/officeDocument/2006/relationships/image" Target="../media/image147.png"/></Relationships>
</file>

<file path=ppt/slides/_rels/slide1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160.png"/><Relationship Id="rId4" Type="http://schemas.openxmlformats.org/officeDocument/2006/relationships/image" Target="../media/image159.png"/></Relationships>
</file>

<file path=ppt/slides/_rels/slide2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62.png"/></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163.png"/><Relationship Id="rId4" Type="http://schemas.openxmlformats.org/officeDocument/2006/relationships/image" Target="../media/image162.png"/></Relationships>
</file>

<file path=ppt/slides/_rels/slide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3.xml"/><Relationship Id="rId4" Type="http://schemas.openxmlformats.org/officeDocument/2006/relationships/image" Target="../media/image166.png"/></Relationships>
</file>

<file path=ppt/slides/_rels/slide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72.jpg"/><Relationship Id="rId4" Type="http://schemas.openxmlformats.org/officeDocument/2006/relationships/image" Target="../media/image171.png"/></Relationships>
</file>

<file path=ppt/slides/_rels/slide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175.png"/><Relationship Id="rId4" Type="http://schemas.openxmlformats.org/officeDocument/2006/relationships/image" Target="../media/image174.png"/></Relationships>
</file>

<file path=ppt/slides/_rels/slide32.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31814" y="1628782"/>
            <a:ext cx="9601200" cy="1470025"/>
          </a:xfrm>
        </p:spPr>
        <p:txBody>
          <a:bodyPr/>
          <a:lstStyle/>
          <a:p>
            <a:r>
              <a:rPr lang="en-US" dirty="0"/>
              <a:t>Top 5 Considerations for Deploying DMP</a:t>
            </a:r>
            <a:br>
              <a:rPr lang="en-US" dirty="0"/>
            </a:br>
            <a:r>
              <a:rPr lang="en-US" dirty="0"/>
              <a:t/>
            </a:r>
            <a:br>
              <a:rPr lang="en-US" dirty="0"/>
            </a:br>
            <a:endParaRPr lang="de-DE" sz="4000" dirty="0"/>
          </a:p>
        </p:txBody>
      </p:sp>
      <p:sp>
        <p:nvSpPr>
          <p:cNvPr id="8" name="Text Placeholder 7"/>
          <p:cNvSpPr>
            <a:spLocks noGrp="1"/>
          </p:cNvSpPr>
          <p:nvPr>
            <p:ph type="body" sz="quarter" idx="13"/>
          </p:nvPr>
        </p:nvSpPr>
        <p:spPr>
          <a:xfrm>
            <a:off x="2994497" y="4261744"/>
            <a:ext cx="9601200" cy="1604773"/>
          </a:xfrm>
        </p:spPr>
        <p:txBody>
          <a:bodyPr/>
          <a:lstStyle/>
          <a:p>
            <a:endParaRPr lang="en-US" dirty="0" smtClean="0"/>
          </a:p>
          <a:p>
            <a:r>
              <a:rPr lang="de-DE" dirty="0" smtClean="0"/>
              <a:t>Sebastian Fleischmann</a:t>
            </a:r>
            <a:endParaRPr lang="en-US" dirty="0" smtClean="0"/>
          </a:p>
          <a:p>
            <a:r>
              <a:rPr lang="en-US" dirty="0"/>
              <a:t>Sales Director </a:t>
            </a:r>
            <a:r>
              <a:rPr lang="en-US" dirty="0" smtClean="0"/>
              <a:t/>
            </a:r>
            <a:br>
              <a:rPr lang="en-US" dirty="0" smtClean="0"/>
            </a:br>
            <a:r>
              <a:rPr lang="en-US" dirty="0" smtClean="0"/>
              <a:t>Oracle </a:t>
            </a:r>
            <a:r>
              <a:rPr lang="en-US" dirty="0"/>
              <a:t>Marketing </a:t>
            </a:r>
            <a:r>
              <a:rPr lang="en-US" dirty="0" smtClean="0"/>
              <a:t>Cloud</a:t>
            </a:r>
            <a:endParaRPr lang="en-US" dirty="0"/>
          </a:p>
        </p:txBody>
      </p:sp>
      <p:pic>
        <p:nvPicPr>
          <p:cNvPr id="3075" name="Picture 3" descr="D:\My Documents\event\MMT 2015\Speaker\Vision_Sebastian Fleischmann_Hamburg\Sebastian_aktu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92" y="4127503"/>
            <a:ext cx="2213044" cy="22130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899649" y="465845"/>
            <a:ext cx="1905000" cy="962025"/>
          </a:xfrm>
          <a:prstGeom prst="rect">
            <a:avLst/>
          </a:prstGeom>
        </p:spPr>
      </p:pic>
    </p:spTree>
    <p:extLst>
      <p:ext uri="{BB962C8B-B14F-4D97-AF65-F5344CB8AC3E}">
        <p14:creationId xmlns:p14="http://schemas.microsoft.com/office/powerpoint/2010/main" val="55493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257">
              <a:lnSpc>
                <a:spcPct val="90000"/>
              </a:lnSpc>
            </a:pPr>
            <a:endParaRPr lang="en-GB">
              <a:solidFill>
                <a:srgbClr val="FFFFFF"/>
              </a:solidFill>
            </a:endParaRPr>
          </a:p>
        </p:txBody>
      </p:sp>
      <p:sp>
        <p:nvSpPr>
          <p:cNvPr id="8" name="Title 1"/>
          <p:cNvSpPr txBox="1">
            <a:spLocks/>
          </p:cNvSpPr>
          <p:nvPr/>
        </p:nvSpPr>
        <p:spPr>
          <a:xfrm>
            <a:off x="379416" y="-75287"/>
            <a:ext cx="11658600" cy="88876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GB" dirty="0" smtClean="0">
                <a:solidFill>
                  <a:srgbClr val="5F5F5F"/>
                </a:solidFill>
              </a:rPr>
              <a:t>DMP Can Connect These Disparate Data Sources</a:t>
            </a:r>
            <a:endParaRPr lang="en-GB" dirty="0">
              <a:solidFill>
                <a:srgbClr val="5F5F5F"/>
              </a:solidFill>
            </a:endParaRPr>
          </a:p>
        </p:txBody>
      </p:sp>
      <p:sp>
        <p:nvSpPr>
          <p:cNvPr id="11" name="TextBox 10"/>
          <p:cNvSpPr txBox="1"/>
          <p:nvPr/>
        </p:nvSpPr>
        <p:spPr>
          <a:xfrm>
            <a:off x="6049639" y="6586254"/>
            <a:ext cx="2787973" cy="119346"/>
          </a:xfrm>
          <a:prstGeom prst="rect">
            <a:avLst/>
          </a:prstGeom>
          <a:noFill/>
        </p:spPr>
        <p:txBody>
          <a:bodyPr wrap="none" lIns="0" tIns="0" rIns="0" bIns="0" rtlCol="0">
            <a:noAutofit/>
          </a:bodyPr>
          <a:lstStyle/>
          <a:p>
            <a:pPr defTabSz="914257">
              <a:lnSpc>
                <a:spcPct val="90000"/>
              </a:lnSpc>
            </a:pPr>
            <a:r>
              <a:rPr lang="en-GB" sz="800" dirty="0" smtClean="0">
                <a:solidFill>
                  <a:srgbClr val="5F5F5F">
                    <a:lumMod val="60000"/>
                    <a:lumOff val="40000"/>
                  </a:srgbClr>
                </a:solidFill>
              </a:rPr>
              <a:t>Copyright © 2016 Oracle and/or its affiliates. All rights reserved.</a:t>
            </a:r>
            <a:endParaRPr lang="en-GB" sz="800" dirty="0">
              <a:solidFill>
                <a:srgbClr val="5F5F5F">
                  <a:lumMod val="60000"/>
                  <a:lumOff val="40000"/>
                </a:srgbClr>
              </a:solidFill>
            </a:endParaRPr>
          </a:p>
        </p:txBody>
      </p:sp>
      <p:pic>
        <p:nvPicPr>
          <p:cNvPr id="5" name="Picture 4"/>
          <p:cNvPicPr>
            <a:picLocks noChangeAspect="1"/>
          </p:cNvPicPr>
          <p:nvPr/>
        </p:nvPicPr>
        <p:blipFill rotWithShape="1">
          <a:blip r:embed="rId3"/>
          <a:srcRect l="3492" t="23535" r="3492"/>
          <a:stretch/>
        </p:blipFill>
        <p:spPr>
          <a:xfrm>
            <a:off x="531808" y="1094886"/>
            <a:ext cx="10972804" cy="4843548"/>
          </a:xfrm>
          <a:prstGeom prst="rect">
            <a:avLst/>
          </a:prstGeom>
        </p:spPr>
      </p:pic>
      <p:pic>
        <p:nvPicPr>
          <p:cNvPr id="7" name="Picture 6" descr="1.5X red tab for PP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3110937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6" y="207908"/>
            <a:ext cx="12185649" cy="6268297"/>
          </a:xfrm>
          <a:prstGeom prst="rect">
            <a:avLst/>
          </a:prstGeom>
        </p:spPr>
      </p:pic>
      <p:sp>
        <p:nvSpPr>
          <p:cNvPr id="2" name="Title 1"/>
          <p:cNvSpPr>
            <a:spLocks noGrp="1"/>
          </p:cNvSpPr>
          <p:nvPr>
            <p:ph type="title"/>
          </p:nvPr>
        </p:nvSpPr>
        <p:spPr>
          <a:xfrm>
            <a:off x="533261" y="153254"/>
            <a:ext cx="11122303" cy="888768"/>
          </a:xfrm>
        </p:spPr>
        <p:txBody>
          <a:bodyPr/>
          <a:lstStyle/>
          <a:p>
            <a:r>
              <a:rPr lang="en-US" dirty="0" smtClean="0">
                <a:latin typeface="Segoe UI" pitchFamily="34" charset="0"/>
                <a:cs typeface="Segoe UI" pitchFamily="34" charset="0"/>
              </a:rPr>
              <a:t>DMP For Data Activation</a:t>
            </a:r>
            <a:endParaRPr lang="en-US" dirty="0">
              <a:latin typeface="Segoe UI" pitchFamily="34" charset="0"/>
              <a:cs typeface="Segoe UI" pitchFamily="34" charset="0"/>
            </a:endParaRPr>
          </a:p>
        </p:txBody>
      </p:sp>
      <p:sp>
        <p:nvSpPr>
          <p:cNvPr id="9" name="Footer Placeholder 3"/>
          <p:cNvSpPr>
            <a:spLocks noGrp="1"/>
          </p:cNvSpPr>
          <p:nvPr>
            <p:ph type="ftr" sz="quarter" idx="4294967295"/>
          </p:nvPr>
        </p:nvSpPr>
        <p:spPr>
          <a:xfrm>
            <a:off x="8776592" y="6555434"/>
            <a:ext cx="2498072" cy="182832"/>
          </a:xfrm>
          <a:prstGeom prst="rect">
            <a:avLst/>
          </a:prstGeom>
        </p:spPr>
        <p:txBody>
          <a:bodyPr/>
          <a:lstStyle/>
          <a:p>
            <a:r>
              <a:rPr lang="en-US" dirty="0" smtClean="0"/>
              <a:t>Oracle Confidential - Restricted</a:t>
            </a:r>
            <a:endParaRPr lang="en-US" dirty="0"/>
          </a:p>
        </p:txBody>
      </p:sp>
      <p:sp>
        <p:nvSpPr>
          <p:cNvPr id="10" name="Slide Number Placeholder 4"/>
          <p:cNvSpPr>
            <a:spLocks noGrp="1"/>
          </p:cNvSpPr>
          <p:nvPr>
            <p:ph type="sldNum" sz="quarter" idx="12"/>
          </p:nvPr>
        </p:nvSpPr>
        <p:spPr>
          <a:xfrm>
            <a:off x="11274663" y="6555434"/>
            <a:ext cx="381562" cy="182832"/>
          </a:xfrm>
          <a:prstGeom prst="rect">
            <a:avLst/>
          </a:prstGeom>
        </p:spPr>
        <p:txBody>
          <a:bodyPr/>
          <a:lstStyle/>
          <a:p>
            <a:fld id="{C51EAA63-D034-42AE-91FA-B13B9518C7BE}" type="slidenum">
              <a:rPr lang="en-US" smtClean="0">
                <a:solidFill>
                  <a:srgbClr val="5F5F5F">
                    <a:lumMod val="60000"/>
                    <a:lumOff val="40000"/>
                  </a:srgbClr>
                </a:solidFill>
                <a:latin typeface="Calibri"/>
              </a:rPr>
              <a:pPr/>
              <a:t>11</a:t>
            </a:fld>
            <a:endParaRPr lang="en-US" dirty="0">
              <a:solidFill>
                <a:srgbClr val="5F5F5F">
                  <a:lumMod val="60000"/>
                  <a:lumOff val="40000"/>
                </a:srgbClr>
              </a:solidFill>
              <a:latin typeface="Calibri"/>
            </a:endParaRPr>
          </a:p>
        </p:txBody>
      </p:sp>
      <p:sp>
        <p:nvSpPr>
          <p:cNvPr id="11" name="Title 1"/>
          <p:cNvSpPr txBox="1">
            <a:spLocks/>
          </p:cNvSpPr>
          <p:nvPr/>
        </p:nvSpPr>
        <p:spPr>
          <a:xfrm>
            <a:off x="3580467" y="2895739"/>
            <a:ext cx="1599783" cy="1447423"/>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999" b="1" dirty="0">
                <a:solidFill>
                  <a:schemeClr val="accent2"/>
                </a:solidFill>
              </a:rPr>
              <a:t>Unify Your </a:t>
            </a:r>
            <a:br>
              <a:rPr lang="en-US" sz="1999" b="1" dirty="0">
                <a:solidFill>
                  <a:schemeClr val="accent2"/>
                </a:solidFill>
              </a:rPr>
            </a:br>
            <a:r>
              <a:rPr lang="en-US" sz="1999" b="1" dirty="0">
                <a:solidFill>
                  <a:schemeClr val="accent2"/>
                </a:solidFill>
              </a:rPr>
              <a:t>Data</a:t>
            </a:r>
          </a:p>
        </p:txBody>
      </p:sp>
      <p:sp>
        <p:nvSpPr>
          <p:cNvPr id="15" name="Title 1"/>
          <p:cNvSpPr txBox="1">
            <a:spLocks/>
          </p:cNvSpPr>
          <p:nvPr/>
        </p:nvSpPr>
        <p:spPr>
          <a:xfrm>
            <a:off x="5484971" y="2895739"/>
            <a:ext cx="1831497" cy="60944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999" b="1" dirty="0">
                <a:solidFill>
                  <a:schemeClr val="accent2"/>
                </a:solidFill>
              </a:rPr>
              <a:t>Build the </a:t>
            </a:r>
            <a:br>
              <a:rPr lang="en-US" sz="1999" b="1" dirty="0">
                <a:solidFill>
                  <a:schemeClr val="accent2"/>
                </a:solidFill>
              </a:rPr>
            </a:br>
            <a:r>
              <a:rPr lang="en-US" sz="1999" b="1" dirty="0">
                <a:solidFill>
                  <a:schemeClr val="accent2"/>
                </a:solidFill>
              </a:rPr>
              <a:t>Right Audience</a:t>
            </a:r>
          </a:p>
        </p:txBody>
      </p:sp>
      <p:sp>
        <p:nvSpPr>
          <p:cNvPr id="16" name="Pentagon 15"/>
          <p:cNvSpPr/>
          <p:nvPr/>
        </p:nvSpPr>
        <p:spPr>
          <a:xfrm>
            <a:off x="7770375" y="3124280"/>
            <a:ext cx="1980684" cy="685621"/>
          </a:xfrm>
          <a:prstGeom prst="homePlate">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nSpc>
                <a:spcPct val="80000"/>
              </a:lnSpc>
            </a:pPr>
            <a:r>
              <a:rPr lang="en-US" sz="1899" dirty="0"/>
              <a:t>Data Out: Execute Across Ecosystem</a:t>
            </a:r>
          </a:p>
        </p:txBody>
      </p:sp>
      <p:sp>
        <p:nvSpPr>
          <p:cNvPr id="17" name="Pentagon 16"/>
          <p:cNvSpPr/>
          <p:nvPr/>
        </p:nvSpPr>
        <p:spPr>
          <a:xfrm>
            <a:off x="2285404" y="3124280"/>
            <a:ext cx="1295063" cy="685621"/>
          </a:xfrm>
          <a:prstGeom prst="homePlate">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899" dirty="0"/>
              <a:t> Data In</a:t>
            </a:r>
          </a:p>
        </p:txBody>
      </p:sp>
      <p:sp>
        <p:nvSpPr>
          <p:cNvPr id="18" name="Title 1"/>
          <p:cNvSpPr txBox="1">
            <a:spLocks/>
          </p:cNvSpPr>
          <p:nvPr/>
        </p:nvSpPr>
        <p:spPr>
          <a:xfrm>
            <a:off x="3351926" y="2057757"/>
            <a:ext cx="4342269" cy="6856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999" b="1" dirty="0"/>
              <a:t>Oracle Marketing Cloud’s</a:t>
            </a:r>
            <a:br>
              <a:rPr lang="en-US" sz="1999" b="1" dirty="0"/>
            </a:br>
            <a:r>
              <a:rPr lang="en-US" sz="2799" b="1" dirty="0"/>
              <a:t>DMP</a:t>
            </a:r>
            <a:endParaRPr lang="en-US" sz="1999" b="1" dirty="0"/>
          </a:p>
        </p:txBody>
      </p:sp>
      <p:sp>
        <p:nvSpPr>
          <p:cNvPr id="19" name="Title 1"/>
          <p:cNvSpPr txBox="1">
            <a:spLocks/>
          </p:cNvSpPr>
          <p:nvPr/>
        </p:nvSpPr>
        <p:spPr>
          <a:xfrm>
            <a:off x="228540" y="2286298"/>
            <a:ext cx="990342" cy="38090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1</a:t>
            </a:r>
            <a:r>
              <a:rPr lang="en-US" sz="1600" b="1" baseline="30000" dirty="0">
                <a:solidFill>
                  <a:schemeClr val="accent3"/>
                </a:solidFill>
              </a:rPr>
              <a:t>st</a:t>
            </a:r>
            <a:r>
              <a:rPr lang="en-US" sz="1600" b="1" dirty="0">
                <a:solidFill>
                  <a:schemeClr val="accent3"/>
                </a:solidFill>
              </a:rPr>
              <a:t> Party</a:t>
            </a:r>
          </a:p>
        </p:txBody>
      </p:sp>
      <p:sp>
        <p:nvSpPr>
          <p:cNvPr id="20" name="Title 1"/>
          <p:cNvSpPr txBox="1">
            <a:spLocks/>
          </p:cNvSpPr>
          <p:nvPr/>
        </p:nvSpPr>
        <p:spPr>
          <a:xfrm>
            <a:off x="228540" y="3276640"/>
            <a:ext cx="990342" cy="38090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2</a:t>
            </a:r>
            <a:r>
              <a:rPr lang="en-US" sz="1600" b="1" baseline="30000" dirty="0">
                <a:solidFill>
                  <a:schemeClr val="accent3"/>
                </a:solidFill>
              </a:rPr>
              <a:t>nd</a:t>
            </a:r>
            <a:r>
              <a:rPr lang="en-US" sz="1600" b="1" dirty="0">
                <a:solidFill>
                  <a:schemeClr val="accent3"/>
                </a:solidFill>
              </a:rPr>
              <a:t> Party</a:t>
            </a:r>
          </a:p>
        </p:txBody>
      </p:sp>
      <p:sp>
        <p:nvSpPr>
          <p:cNvPr id="21" name="Title 1"/>
          <p:cNvSpPr txBox="1">
            <a:spLocks/>
          </p:cNvSpPr>
          <p:nvPr/>
        </p:nvSpPr>
        <p:spPr>
          <a:xfrm>
            <a:off x="228540" y="4266982"/>
            <a:ext cx="990342" cy="38090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3</a:t>
            </a:r>
            <a:r>
              <a:rPr lang="en-US" sz="1600" b="1" baseline="30000" dirty="0">
                <a:solidFill>
                  <a:schemeClr val="accent3"/>
                </a:solidFill>
              </a:rPr>
              <a:t>rd</a:t>
            </a:r>
            <a:r>
              <a:rPr lang="en-US" sz="1600" b="1" dirty="0">
                <a:solidFill>
                  <a:schemeClr val="accent3"/>
                </a:solidFill>
              </a:rPr>
              <a:t> Party</a:t>
            </a:r>
          </a:p>
        </p:txBody>
      </p:sp>
      <p:sp>
        <p:nvSpPr>
          <p:cNvPr id="22" name="Title 1"/>
          <p:cNvSpPr txBox="1">
            <a:spLocks/>
          </p:cNvSpPr>
          <p:nvPr/>
        </p:nvSpPr>
        <p:spPr>
          <a:xfrm>
            <a:off x="228540" y="5257324"/>
            <a:ext cx="990342" cy="38090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Offline</a:t>
            </a:r>
          </a:p>
        </p:txBody>
      </p:sp>
      <p:sp>
        <p:nvSpPr>
          <p:cNvPr id="23" name="Title 1"/>
          <p:cNvSpPr txBox="1">
            <a:spLocks/>
          </p:cNvSpPr>
          <p:nvPr/>
        </p:nvSpPr>
        <p:spPr>
          <a:xfrm>
            <a:off x="1218882" y="2799244"/>
            <a:ext cx="914162" cy="24885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Online</a:t>
            </a:r>
          </a:p>
        </p:txBody>
      </p:sp>
      <p:sp>
        <p:nvSpPr>
          <p:cNvPr id="24" name="Title 1"/>
          <p:cNvSpPr txBox="1">
            <a:spLocks/>
          </p:cNvSpPr>
          <p:nvPr/>
        </p:nvSpPr>
        <p:spPr>
          <a:xfrm>
            <a:off x="1218882" y="3733720"/>
            <a:ext cx="91416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Sales Data</a:t>
            </a:r>
          </a:p>
        </p:txBody>
      </p:sp>
      <p:sp>
        <p:nvSpPr>
          <p:cNvPr id="25" name="Title 1"/>
          <p:cNvSpPr txBox="1">
            <a:spLocks/>
          </p:cNvSpPr>
          <p:nvPr/>
        </p:nvSpPr>
        <p:spPr>
          <a:xfrm>
            <a:off x="1218882" y="4724062"/>
            <a:ext cx="91416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3"/>
                </a:solidFill>
              </a:rPr>
              <a:t>CRM</a:t>
            </a:r>
          </a:p>
        </p:txBody>
      </p:sp>
      <p:sp>
        <p:nvSpPr>
          <p:cNvPr id="26" name="Title 1"/>
          <p:cNvSpPr txBox="1">
            <a:spLocks/>
          </p:cNvSpPr>
          <p:nvPr/>
        </p:nvSpPr>
        <p:spPr>
          <a:xfrm>
            <a:off x="9751059" y="2895739"/>
            <a:ext cx="914162" cy="24885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4"/>
                </a:solidFill>
              </a:rPr>
              <a:t>Search</a:t>
            </a:r>
          </a:p>
        </p:txBody>
      </p:sp>
      <p:sp>
        <p:nvSpPr>
          <p:cNvPr id="27" name="Title 1"/>
          <p:cNvSpPr txBox="1">
            <a:spLocks/>
          </p:cNvSpPr>
          <p:nvPr/>
        </p:nvSpPr>
        <p:spPr>
          <a:xfrm>
            <a:off x="9751059" y="3809901"/>
            <a:ext cx="91416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rgbClr val="46575E"/>
                </a:solidFill>
              </a:rPr>
              <a:t>E-mail</a:t>
            </a:r>
          </a:p>
        </p:txBody>
      </p:sp>
      <p:sp>
        <p:nvSpPr>
          <p:cNvPr id="28" name="Title 1"/>
          <p:cNvSpPr txBox="1">
            <a:spLocks/>
          </p:cNvSpPr>
          <p:nvPr/>
        </p:nvSpPr>
        <p:spPr>
          <a:xfrm>
            <a:off x="9751059" y="4724062"/>
            <a:ext cx="91416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rgbClr val="46575E"/>
                </a:solidFill>
              </a:rPr>
              <a:t>Websites</a:t>
            </a:r>
          </a:p>
        </p:txBody>
      </p:sp>
      <p:sp>
        <p:nvSpPr>
          <p:cNvPr id="29" name="Title 1"/>
          <p:cNvSpPr txBox="1">
            <a:spLocks/>
          </p:cNvSpPr>
          <p:nvPr/>
        </p:nvSpPr>
        <p:spPr>
          <a:xfrm>
            <a:off x="10969942" y="2438658"/>
            <a:ext cx="83798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4"/>
                </a:solidFill>
              </a:rPr>
              <a:t>Display</a:t>
            </a:r>
          </a:p>
        </p:txBody>
      </p:sp>
      <p:sp>
        <p:nvSpPr>
          <p:cNvPr id="30" name="Title 1"/>
          <p:cNvSpPr txBox="1">
            <a:spLocks/>
          </p:cNvSpPr>
          <p:nvPr/>
        </p:nvSpPr>
        <p:spPr>
          <a:xfrm>
            <a:off x="10969942" y="3809901"/>
            <a:ext cx="83798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4"/>
                </a:solidFill>
              </a:rPr>
              <a:t>Mobile</a:t>
            </a:r>
          </a:p>
        </p:txBody>
      </p:sp>
      <p:sp>
        <p:nvSpPr>
          <p:cNvPr id="31" name="Title 1"/>
          <p:cNvSpPr txBox="1">
            <a:spLocks/>
          </p:cNvSpPr>
          <p:nvPr/>
        </p:nvSpPr>
        <p:spPr>
          <a:xfrm>
            <a:off x="10969942" y="4952603"/>
            <a:ext cx="837982" cy="30472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1600" b="1" dirty="0">
                <a:solidFill>
                  <a:schemeClr val="accent4"/>
                </a:solidFill>
              </a:rPr>
              <a:t>Social</a:t>
            </a:r>
          </a:p>
        </p:txBody>
      </p:sp>
    </p:spTree>
    <p:extLst>
      <p:ext uri="{BB962C8B-B14F-4D97-AF65-F5344CB8AC3E}">
        <p14:creationId xmlns:p14="http://schemas.microsoft.com/office/powerpoint/2010/main" val="30948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a:t>
            </a:r>
            <a:r>
              <a:rPr lang="en-US" dirty="0" smtClean="0"/>
              <a:t>Do </a:t>
            </a:r>
            <a:r>
              <a:rPr lang="en-US" dirty="0"/>
              <a:t>I N</a:t>
            </a:r>
            <a:r>
              <a:rPr lang="en-US" dirty="0" smtClean="0"/>
              <a:t>eed </a:t>
            </a:r>
            <a:r>
              <a:rPr lang="en-US" dirty="0"/>
              <a:t>a DMP?</a:t>
            </a:r>
          </a:p>
        </p:txBody>
      </p:sp>
      <p:sp>
        <p:nvSpPr>
          <p:cNvPr id="9" name="TextBox 8"/>
          <p:cNvSpPr txBox="1">
            <a:spLocks/>
          </p:cNvSpPr>
          <p:nvPr/>
        </p:nvSpPr>
        <p:spPr>
          <a:xfrm>
            <a:off x="808358" y="3958182"/>
            <a:ext cx="2029621" cy="1874739"/>
          </a:xfrm>
          <a:prstGeom prst="rect">
            <a:avLst/>
          </a:prstGeom>
          <a:noFill/>
        </p:spPr>
        <p:txBody>
          <a:bodyPr wrap="square" lIns="0" tIns="0" rIns="0" bIns="0" rtlCol="0">
            <a:noAutofit/>
          </a:bodyPr>
          <a:lstStyle/>
          <a:p>
            <a:pPr>
              <a:lnSpc>
                <a:spcPts val="2000"/>
              </a:lnSpc>
            </a:pPr>
            <a:r>
              <a:rPr lang="en-US" dirty="0" smtClean="0"/>
              <a:t>multiple </a:t>
            </a:r>
            <a:r>
              <a:rPr lang="en-US" dirty="0"/>
              <a:t>online campaigns across </a:t>
            </a:r>
            <a:r>
              <a:rPr lang="en-US" dirty="0" smtClean="0"/>
              <a:t>different</a:t>
            </a:r>
            <a:br>
              <a:rPr lang="en-US" dirty="0" smtClean="0"/>
            </a:br>
            <a:r>
              <a:rPr lang="en-US" dirty="0" smtClean="0"/>
              <a:t>ad </a:t>
            </a:r>
            <a:r>
              <a:rPr lang="en-US" dirty="0"/>
              <a:t>networks, exchanges, and publishers</a:t>
            </a:r>
          </a:p>
        </p:txBody>
      </p:sp>
      <p:sp>
        <p:nvSpPr>
          <p:cNvPr id="3" name="Rectangle 2"/>
          <p:cNvSpPr/>
          <p:nvPr/>
        </p:nvSpPr>
        <p:spPr>
          <a:xfrm>
            <a:off x="714284" y="3544871"/>
            <a:ext cx="1574920" cy="415498"/>
          </a:xfrm>
          <a:prstGeom prst="rect">
            <a:avLst/>
          </a:prstGeom>
        </p:spPr>
        <p:txBody>
          <a:bodyPr wrap="square">
            <a:spAutoFit/>
          </a:bodyPr>
          <a:lstStyle/>
          <a:p>
            <a:r>
              <a:rPr lang="en-US" sz="2100" b="1" dirty="0" smtClean="0">
                <a:solidFill>
                  <a:srgbClr val="8A133B"/>
                </a:solidFill>
              </a:rPr>
              <a:t>Manage</a:t>
            </a:r>
            <a:endParaRPr lang="en-US" sz="2100" dirty="0">
              <a:solidFill>
                <a:srgbClr val="8A133B"/>
              </a:solidFill>
            </a:endParaRPr>
          </a:p>
        </p:txBody>
      </p:sp>
      <p:sp>
        <p:nvSpPr>
          <p:cNvPr id="31" name="TextBox 30"/>
          <p:cNvSpPr txBox="1">
            <a:spLocks/>
          </p:cNvSpPr>
          <p:nvPr/>
        </p:nvSpPr>
        <p:spPr>
          <a:xfrm>
            <a:off x="3017249" y="3958182"/>
            <a:ext cx="2029621" cy="1874739"/>
          </a:xfrm>
          <a:prstGeom prst="rect">
            <a:avLst/>
          </a:prstGeom>
          <a:noFill/>
        </p:spPr>
        <p:txBody>
          <a:bodyPr wrap="square" lIns="0" tIns="0" rIns="0" bIns="0" rtlCol="0">
            <a:noAutofit/>
          </a:bodyPr>
          <a:lstStyle/>
          <a:p>
            <a:pPr>
              <a:lnSpc>
                <a:spcPts val="2000"/>
              </a:lnSpc>
            </a:pPr>
            <a:r>
              <a:rPr lang="en-US" dirty="0"/>
              <a:t>over data assets, maximize segmentation, prevent </a:t>
            </a:r>
            <a:r>
              <a:rPr lang="en-US" dirty="0" smtClean="0"/>
              <a:t>leakage,</a:t>
            </a:r>
            <a:r>
              <a:rPr lang="en-US" dirty="0"/>
              <a:t/>
            </a:r>
            <a:br>
              <a:rPr lang="en-US" dirty="0"/>
            </a:br>
            <a:r>
              <a:rPr lang="en-US" dirty="0"/>
              <a:t>and monitor</a:t>
            </a:r>
            <a:br>
              <a:rPr lang="en-US" dirty="0"/>
            </a:br>
            <a:r>
              <a:rPr lang="en-US" dirty="0" smtClean="0"/>
              <a:t>partner usage</a:t>
            </a:r>
            <a:endParaRPr lang="en-US" dirty="0"/>
          </a:p>
        </p:txBody>
      </p:sp>
      <p:sp>
        <p:nvSpPr>
          <p:cNvPr id="33" name="Rectangle 32"/>
          <p:cNvSpPr/>
          <p:nvPr/>
        </p:nvSpPr>
        <p:spPr>
          <a:xfrm>
            <a:off x="2923175" y="3544871"/>
            <a:ext cx="1574920" cy="415498"/>
          </a:xfrm>
          <a:prstGeom prst="rect">
            <a:avLst/>
          </a:prstGeom>
        </p:spPr>
        <p:txBody>
          <a:bodyPr wrap="square">
            <a:spAutoFit/>
          </a:bodyPr>
          <a:lstStyle/>
          <a:p>
            <a:r>
              <a:rPr lang="en-US" sz="2100" b="1" dirty="0" smtClean="0">
                <a:solidFill>
                  <a:srgbClr val="8A133B"/>
                </a:solidFill>
              </a:rPr>
              <a:t>Control</a:t>
            </a:r>
            <a:endParaRPr lang="en-US" sz="2100" dirty="0">
              <a:solidFill>
                <a:srgbClr val="8A133B"/>
              </a:solidFill>
            </a:endParaRPr>
          </a:p>
        </p:txBody>
      </p:sp>
      <p:sp>
        <p:nvSpPr>
          <p:cNvPr id="34" name="TextBox 33"/>
          <p:cNvSpPr txBox="1">
            <a:spLocks/>
          </p:cNvSpPr>
          <p:nvPr/>
        </p:nvSpPr>
        <p:spPr>
          <a:xfrm>
            <a:off x="5274086" y="3958182"/>
            <a:ext cx="2029621" cy="1874739"/>
          </a:xfrm>
          <a:prstGeom prst="rect">
            <a:avLst/>
          </a:prstGeom>
          <a:noFill/>
        </p:spPr>
        <p:txBody>
          <a:bodyPr wrap="square" lIns="0" tIns="0" rIns="0" bIns="0" rtlCol="0">
            <a:noAutofit/>
          </a:bodyPr>
          <a:lstStyle/>
          <a:p>
            <a:pPr>
              <a:lnSpc>
                <a:spcPct val="90000"/>
              </a:lnSpc>
            </a:pPr>
            <a:r>
              <a:rPr lang="en-US" dirty="0"/>
              <a:t>niche-targeting, messaging capabilities, and</a:t>
            </a:r>
          </a:p>
          <a:p>
            <a:pPr>
              <a:lnSpc>
                <a:spcPct val="90000"/>
              </a:lnSpc>
            </a:pPr>
            <a:r>
              <a:rPr lang="en-US" dirty="0"/>
              <a:t>scalability</a:t>
            </a:r>
          </a:p>
        </p:txBody>
      </p:sp>
      <p:sp>
        <p:nvSpPr>
          <p:cNvPr id="35" name="Rectangle 34"/>
          <p:cNvSpPr/>
          <p:nvPr/>
        </p:nvSpPr>
        <p:spPr>
          <a:xfrm>
            <a:off x="5180012" y="3544871"/>
            <a:ext cx="1574920" cy="415498"/>
          </a:xfrm>
          <a:prstGeom prst="rect">
            <a:avLst/>
          </a:prstGeom>
        </p:spPr>
        <p:txBody>
          <a:bodyPr wrap="square">
            <a:spAutoFit/>
          </a:bodyPr>
          <a:lstStyle/>
          <a:p>
            <a:r>
              <a:rPr lang="en-US" sz="2100" b="1" dirty="0" smtClean="0">
                <a:solidFill>
                  <a:srgbClr val="8A133B"/>
                </a:solidFill>
              </a:rPr>
              <a:t>Enhance</a:t>
            </a:r>
            <a:endParaRPr lang="en-US" sz="2100" dirty="0">
              <a:solidFill>
                <a:srgbClr val="8A133B"/>
              </a:solidFill>
            </a:endParaRPr>
          </a:p>
        </p:txBody>
      </p:sp>
      <p:sp>
        <p:nvSpPr>
          <p:cNvPr id="36" name="TextBox 35"/>
          <p:cNvSpPr txBox="1">
            <a:spLocks/>
          </p:cNvSpPr>
          <p:nvPr/>
        </p:nvSpPr>
        <p:spPr>
          <a:xfrm>
            <a:off x="7560086" y="3958182"/>
            <a:ext cx="2029621" cy="1874739"/>
          </a:xfrm>
          <a:prstGeom prst="rect">
            <a:avLst/>
          </a:prstGeom>
          <a:noFill/>
        </p:spPr>
        <p:txBody>
          <a:bodyPr wrap="square" lIns="0" tIns="0" rIns="0" bIns="0" rtlCol="0">
            <a:noAutofit/>
          </a:bodyPr>
          <a:lstStyle/>
          <a:p>
            <a:pPr>
              <a:lnSpc>
                <a:spcPts val="2000"/>
              </a:lnSpc>
            </a:pPr>
            <a:r>
              <a:rPr lang="en-US" dirty="0"/>
              <a:t>response rates, conversion, and brand recognition</a:t>
            </a:r>
          </a:p>
        </p:txBody>
      </p:sp>
      <p:sp>
        <p:nvSpPr>
          <p:cNvPr id="37" name="Rectangle 36"/>
          <p:cNvSpPr/>
          <p:nvPr/>
        </p:nvSpPr>
        <p:spPr>
          <a:xfrm>
            <a:off x="7481691" y="3544871"/>
            <a:ext cx="1574920" cy="415498"/>
          </a:xfrm>
          <a:prstGeom prst="rect">
            <a:avLst/>
          </a:prstGeom>
        </p:spPr>
        <p:txBody>
          <a:bodyPr wrap="square">
            <a:spAutoFit/>
          </a:bodyPr>
          <a:lstStyle/>
          <a:p>
            <a:r>
              <a:rPr lang="en-US" sz="2100" b="1" dirty="0" smtClean="0">
                <a:solidFill>
                  <a:srgbClr val="8A133B"/>
                </a:solidFill>
              </a:rPr>
              <a:t>Improve</a:t>
            </a:r>
            <a:endParaRPr lang="en-US" sz="2100" dirty="0">
              <a:solidFill>
                <a:srgbClr val="8A133B"/>
              </a:solidFill>
            </a:endParaRPr>
          </a:p>
        </p:txBody>
      </p:sp>
      <p:sp>
        <p:nvSpPr>
          <p:cNvPr id="39" name="TextBox 38"/>
          <p:cNvSpPr txBox="1">
            <a:spLocks/>
          </p:cNvSpPr>
          <p:nvPr/>
        </p:nvSpPr>
        <p:spPr>
          <a:xfrm>
            <a:off x="9803440" y="3958182"/>
            <a:ext cx="1705289" cy="1874739"/>
          </a:xfrm>
          <a:prstGeom prst="rect">
            <a:avLst/>
          </a:prstGeom>
          <a:noFill/>
        </p:spPr>
        <p:txBody>
          <a:bodyPr wrap="square" lIns="0" tIns="0" rIns="0" bIns="0" rtlCol="0">
            <a:noAutofit/>
          </a:bodyPr>
          <a:lstStyle/>
          <a:p>
            <a:pPr>
              <a:lnSpc>
                <a:spcPts val="2000"/>
              </a:lnSpc>
            </a:pPr>
            <a:r>
              <a:rPr lang="en-US" dirty="0"/>
              <a:t>advertising costs and improve overall ROI</a:t>
            </a:r>
          </a:p>
        </p:txBody>
      </p:sp>
      <p:sp>
        <p:nvSpPr>
          <p:cNvPr id="41" name="Rectangle 40"/>
          <p:cNvSpPr/>
          <p:nvPr/>
        </p:nvSpPr>
        <p:spPr>
          <a:xfrm>
            <a:off x="9693686" y="3544871"/>
            <a:ext cx="1574920" cy="415498"/>
          </a:xfrm>
          <a:prstGeom prst="rect">
            <a:avLst/>
          </a:prstGeom>
        </p:spPr>
        <p:txBody>
          <a:bodyPr wrap="square">
            <a:spAutoFit/>
          </a:bodyPr>
          <a:lstStyle/>
          <a:p>
            <a:r>
              <a:rPr lang="en-US" sz="2100" b="1" dirty="0" smtClean="0">
                <a:solidFill>
                  <a:srgbClr val="8A133B"/>
                </a:solidFill>
              </a:rPr>
              <a:t>Control</a:t>
            </a:r>
            <a:endParaRPr lang="en-US" sz="2100" dirty="0">
              <a:solidFill>
                <a:srgbClr val="8A133B"/>
              </a:solidFill>
            </a:endParaRPr>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312" y="1732521"/>
            <a:ext cx="1668118" cy="1668118"/>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2013" y="1732521"/>
            <a:ext cx="1668118" cy="1668118"/>
          </a:xfrm>
          <a:prstGeom prst="rect">
            <a:avLst/>
          </a:prstGeom>
        </p:spPr>
      </p:pic>
      <p:pic>
        <p:nvPicPr>
          <p:cNvPr id="45" name="Picture 44" descr="icon-targe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212" y="1732521"/>
            <a:ext cx="1668120" cy="1668118"/>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12" y="1732521"/>
            <a:ext cx="1668118" cy="1668118"/>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4114" y="1732521"/>
            <a:ext cx="1668118" cy="1668118"/>
          </a:xfrm>
          <a:prstGeom prst="rect">
            <a:avLst/>
          </a:prstGeom>
        </p:spPr>
      </p:pic>
      <p:sp>
        <p:nvSpPr>
          <p:cNvPr id="20" name="Slide Number Placeholder 2"/>
          <p:cNvSpPr>
            <a:spLocks noGrp="1"/>
          </p:cNvSpPr>
          <p:nvPr>
            <p:ph type="sldNum" sz="quarter" idx="12"/>
          </p:nvPr>
        </p:nvSpPr>
        <p:spPr>
          <a:xfrm>
            <a:off x="11276011" y="6556248"/>
            <a:ext cx="381661" cy="182880"/>
          </a:xfrm>
        </p:spPr>
        <p:txBody>
          <a:bodyPr/>
          <a:lstStyle/>
          <a:p>
            <a:fld id="{C51EAA63-D034-42AE-91FA-B13B9518C7BE}" type="slidenum">
              <a:rPr lang="en-US" smtClean="0">
                <a:solidFill>
                  <a:srgbClr val="5F5F5F">
                    <a:lumMod val="60000"/>
                    <a:lumOff val="40000"/>
                  </a:srgbClr>
                </a:solidFill>
                <a:latin typeface="Calibri"/>
              </a:rPr>
              <a:pPr/>
              <a:t>12</a:t>
            </a:fld>
            <a:endParaRPr lang="en-US" dirty="0">
              <a:solidFill>
                <a:srgbClr val="5F5F5F">
                  <a:lumMod val="60000"/>
                  <a:lumOff val="40000"/>
                </a:srgbClr>
              </a:solidFill>
              <a:latin typeface="Calibri"/>
            </a:endParaRPr>
          </a:p>
        </p:txBody>
      </p:sp>
      <p:sp>
        <p:nvSpPr>
          <p:cNvPr id="21" name="Footer Placeholder 1"/>
          <p:cNvSpPr>
            <a:spLocks noGrp="1"/>
          </p:cNvSpPr>
          <p:nvPr>
            <p:ph type="ftr" sz="quarter" idx="4294967295"/>
          </p:nvPr>
        </p:nvSpPr>
        <p:spPr>
          <a:xfrm>
            <a:off x="8777289" y="6556248"/>
            <a:ext cx="2498723" cy="182880"/>
          </a:xfrm>
          <a:prstGeom prst="rect">
            <a:avLst/>
          </a:prstGeom>
        </p:spPr>
        <p:txBody>
          <a:bodyPr/>
          <a:lstStyle/>
          <a:p>
            <a:r>
              <a:rPr lang="en-US" dirty="0" smtClean="0"/>
              <a:t>Oracle Confidential - Restricted</a:t>
            </a:r>
            <a:endParaRPr lang="en-US" dirty="0"/>
          </a:p>
        </p:txBody>
      </p:sp>
    </p:spTree>
    <p:extLst>
      <p:ext uri="{BB962C8B-B14F-4D97-AF65-F5344CB8AC3E}">
        <p14:creationId xmlns:p14="http://schemas.microsoft.com/office/powerpoint/2010/main" val="181945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8777289" y="6555434"/>
            <a:ext cx="2498723" cy="182832"/>
          </a:xfrm>
          <a:prstGeom prst="rect">
            <a:avLst/>
          </a:prstGeom>
        </p:spPr>
        <p:txBody>
          <a:bodyPr/>
          <a:lstStyle/>
          <a:p>
            <a:r>
              <a:rPr lang="en-GB" smtClean="0">
                <a:solidFill>
                  <a:srgbClr val="5F5F5F">
                    <a:lumMod val="60000"/>
                    <a:lumOff val="40000"/>
                  </a:srgbClr>
                </a:solidFill>
              </a:rPr>
              <a:t>Oracle Confidential – Internal/Restricted/Highly Restricted</a:t>
            </a:r>
            <a:endParaRPr lang="en-GB" dirty="0">
              <a:solidFill>
                <a:srgbClr val="5F5F5F">
                  <a:lumMod val="60000"/>
                  <a:lumOff val="40000"/>
                </a:srgbClr>
              </a:solidFill>
            </a:endParaRPr>
          </a:p>
        </p:txBody>
      </p:sp>
      <p:sp>
        <p:nvSpPr>
          <p:cNvPr id="3" name="Slide Number Placeholder 2"/>
          <p:cNvSpPr>
            <a:spLocks noGrp="1"/>
          </p:cNvSpPr>
          <p:nvPr>
            <p:ph type="sldNum" sz="quarter" idx="12"/>
          </p:nvPr>
        </p:nvSpPr>
        <p:spPr/>
        <p:txBody>
          <a:bodyPr/>
          <a:lstStyle/>
          <a:p>
            <a:fld id="{C51EAA63-D034-42AE-91FA-B13B9518C7BE}" type="slidenum">
              <a:rPr lang="en-GB" smtClean="0">
                <a:solidFill>
                  <a:srgbClr val="5F5F5F">
                    <a:lumMod val="60000"/>
                    <a:lumOff val="40000"/>
                  </a:srgbClr>
                </a:solidFill>
              </a:rPr>
              <a:pPr/>
              <a:t>13</a:t>
            </a:fld>
            <a:endParaRPr lang="en-GB" dirty="0">
              <a:solidFill>
                <a:srgbClr val="5F5F5F">
                  <a:lumMod val="60000"/>
                  <a:lumOff val="40000"/>
                </a:srgbClr>
              </a:solidFill>
            </a:endParaRPr>
          </a:p>
        </p:txBody>
      </p:sp>
      <p:sp>
        <p:nvSpPr>
          <p:cNvPr id="4" name="Title 3"/>
          <p:cNvSpPr>
            <a:spLocks noGrp="1"/>
          </p:cNvSpPr>
          <p:nvPr>
            <p:ph type="title"/>
          </p:nvPr>
        </p:nvSpPr>
        <p:spPr>
          <a:xfrm>
            <a:off x="150811" y="2441519"/>
            <a:ext cx="11125200" cy="888768"/>
          </a:xfrm>
        </p:spPr>
        <p:txBody>
          <a:bodyPr/>
          <a:lstStyle/>
          <a:p>
            <a:pPr algn="ctr"/>
            <a:r>
              <a:rPr lang="en-GB" sz="5398" dirty="0"/>
              <a:t>5 Best Practice Tips</a:t>
            </a:r>
          </a:p>
        </p:txBody>
      </p:sp>
    </p:spTree>
    <p:extLst>
      <p:ext uri="{BB962C8B-B14F-4D97-AF65-F5344CB8AC3E}">
        <p14:creationId xmlns:p14="http://schemas.microsoft.com/office/powerpoint/2010/main" val="251109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 Big Start Small</a:t>
            </a:r>
          </a:p>
        </p:txBody>
      </p:sp>
      <p:sp>
        <p:nvSpPr>
          <p:cNvPr id="4" name="Footer Placeholder 3"/>
          <p:cNvSpPr>
            <a:spLocks noGrp="1"/>
          </p:cNvSpPr>
          <p:nvPr>
            <p:ph type="ftr" sz="quarter" idx="4294967295"/>
          </p:nvPr>
        </p:nvSpPr>
        <p:spPr>
          <a:xfrm>
            <a:off x="8777289" y="6555434"/>
            <a:ext cx="2498723" cy="182832"/>
          </a:xfrm>
          <a:prstGeom prst="rect">
            <a:avLst/>
          </a:prstGeom>
        </p:spPr>
        <p:txBody>
          <a:bodyPr/>
          <a:lstStyle/>
          <a:p>
            <a:r>
              <a:rPr lang="en-US" smtClean="0"/>
              <a:t>Oracle Confidential - Restricted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GB" smtClean="0"/>
              <a:t>14</a:t>
            </a:fld>
            <a:endParaRPr lang="en-GB" dirty="0"/>
          </a:p>
        </p:txBody>
      </p:sp>
      <p:pic>
        <p:nvPicPr>
          <p:cNvPr id="6" name="Content Placeholder 5"/>
          <p:cNvPicPr>
            <a:picLocks noGrp="1" noChangeAspect="1"/>
          </p:cNvPicPr>
          <p:nvPr>
            <p:ph idx="1"/>
          </p:nvPr>
        </p:nvPicPr>
        <p:blipFill>
          <a:blip r:embed="rId3"/>
          <a:stretch>
            <a:fillRect/>
          </a:stretch>
        </p:blipFill>
        <p:spPr>
          <a:xfrm>
            <a:off x="531811" y="2357113"/>
            <a:ext cx="6991219" cy="3495703"/>
          </a:xfrm>
          <a:prstGeom prst="rect">
            <a:avLst/>
          </a:prstGeom>
        </p:spPr>
      </p:pic>
      <p:sp>
        <p:nvSpPr>
          <p:cNvPr id="3" name="Rectangle 2"/>
          <p:cNvSpPr/>
          <p:nvPr/>
        </p:nvSpPr>
        <p:spPr>
          <a:xfrm>
            <a:off x="7725310" y="2034032"/>
            <a:ext cx="4236046" cy="2615420"/>
          </a:xfrm>
          <a:prstGeom prst="rect">
            <a:avLst/>
          </a:prstGeom>
        </p:spPr>
        <p:txBody>
          <a:bodyPr wrap="square">
            <a:spAutoFit/>
          </a:bodyPr>
          <a:lstStyle/>
          <a:p>
            <a:pPr marL="285664" indent="-285664">
              <a:buFont typeface="Arial" panose="020B0604020202020204" pitchFamily="34" charset="0"/>
              <a:buChar char="•"/>
            </a:pPr>
            <a:r>
              <a:rPr lang="en-GB" sz="2399" dirty="0"/>
              <a:t>70%+ start with Display as the main activation channel</a:t>
            </a:r>
          </a:p>
          <a:p>
            <a:pPr marL="285664" indent="-285664">
              <a:buFont typeface="Arial" panose="020B0604020202020204" pitchFamily="34" charset="0"/>
              <a:buChar char="•"/>
            </a:pPr>
            <a:endParaRPr lang="en-GB" sz="1999" dirty="0"/>
          </a:p>
          <a:p>
            <a:pPr marL="285664" indent="-285664">
              <a:buFont typeface="Arial" panose="020B0604020202020204" pitchFamily="34" charset="0"/>
              <a:buChar char="•"/>
            </a:pPr>
            <a:r>
              <a:rPr lang="en-GB" sz="2399" dirty="0"/>
              <a:t>55% of media sellers &amp; 33% of media buyers stated the DMP was a central tool across their business</a:t>
            </a:r>
          </a:p>
        </p:txBody>
      </p:sp>
    </p:spTree>
    <p:extLst>
      <p:ext uri="{BB962C8B-B14F-4D97-AF65-F5344CB8AC3E}">
        <p14:creationId xmlns:p14="http://schemas.microsoft.com/office/powerpoint/2010/main" val="40831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476" y="92979"/>
            <a:ext cx="11122303" cy="888768"/>
          </a:xfrm>
        </p:spPr>
        <p:txBody>
          <a:bodyPr>
            <a:noAutofit/>
          </a:bodyPr>
          <a:lstStyle/>
          <a:p>
            <a:r>
              <a:rPr lang="en-US" dirty="0" smtClean="0"/>
              <a:t>Future Proof Your Investment</a:t>
            </a:r>
            <a:endParaRPr lang="en-US" dirty="0"/>
          </a:p>
        </p:txBody>
      </p:sp>
      <p:sp>
        <p:nvSpPr>
          <p:cNvPr id="3" name="Footer Placeholder 2"/>
          <p:cNvSpPr>
            <a:spLocks noGrp="1"/>
          </p:cNvSpPr>
          <p:nvPr>
            <p:ph type="ftr" sz="quarter" idx="4294967295"/>
          </p:nvPr>
        </p:nvSpPr>
        <p:spPr>
          <a:xfrm>
            <a:off x="8777289" y="6555434"/>
            <a:ext cx="2498723" cy="182832"/>
          </a:xfrm>
          <a:prstGeom prst="rect">
            <a:avLst/>
          </a:prstGeom>
        </p:spPr>
        <p:txBody>
          <a:bodyPr>
            <a:noAutofit/>
          </a:bodyPr>
          <a:lstStyle/>
          <a:p>
            <a:r>
              <a:rPr lang="en-US" dirty="0" smtClean="0"/>
              <a:t>Oracle Confidential – Internal/Restricted/Highly Restricted</a:t>
            </a:r>
            <a:endParaRPr lang="en-US" dirty="0"/>
          </a:p>
        </p:txBody>
      </p:sp>
      <p:sp>
        <p:nvSpPr>
          <p:cNvPr id="4" name="Slide Number Placeholder 3"/>
          <p:cNvSpPr>
            <a:spLocks noGrp="1"/>
          </p:cNvSpPr>
          <p:nvPr>
            <p:ph type="sldNum" sz="quarter" idx="12"/>
          </p:nvPr>
        </p:nvSpPr>
        <p:spPr/>
        <p:txBody>
          <a:bodyPr>
            <a:noAutofit/>
          </a:bodyPr>
          <a:lstStyle/>
          <a:p>
            <a:fld id="{C51EAA63-D034-42AE-91FA-B13B9518C7BE}" type="slidenum">
              <a:rPr lang="en-US" smtClean="0"/>
              <a:pPr/>
              <a:t>15</a:t>
            </a:fld>
            <a:endParaRPr lang="en-US" dirty="0"/>
          </a:p>
        </p:txBody>
      </p:sp>
      <p:grpSp>
        <p:nvGrpSpPr>
          <p:cNvPr id="5" name="Group 4"/>
          <p:cNvGrpSpPr/>
          <p:nvPr/>
        </p:nvGrpSpPr>
        <p:grpSpPr>
          <a:xfrm>
            <a:off x="298594" y="1067416"/>
            <a:ext cx="11591637" cy="5011114"/>
            <a:chOff x="303212" y="1524000"/>
            <a:chExt cx="11594656" cy="5012419"/>
          </a:xfrm>
        </p:grpSpPr>
        <p:sp>
          <p:nvSpPr>
            <p:cNvPr id="6" name="TextBox 5"/>
            <p:cNvSpPr txBox="1"/>
            <p:nvPr/>
          </p:nvSpPr>
          <p:spPr>
            <a:xfrm>
              <a:off x="10912605" y="5622019"/>
              <a:ext cx="914400" cy="914400"/>
            </a:xfrm>
            <a:prstGeom prst="rect">
              <a:avLst/>
            </a:prstGeom>
            <a:noFill/>
          </p:spPr>
          <p:txBody>
            <a:bodyPr wrap="none" lIns="0" tIns="0" rIns="0" bIns="0" rtlCol="0">
              <a:noAutofit/>
            </a:bodyPr>
            <a:lstStyle/>
            <a:p>
              <a:pPr>
                <a:lnSpc>
                  <a:spcPct val="90000"/>
                </a:lnSpc>
              </a:pPr>
              <a:endParaRPr lang="en-US" sz="1899" dirty="0"/>
            </a:p>
          </p:txBody>
        </p:sp>
        <p:sp>
          <p:nvSpPr>
            <p:cNvPr id="33" name="TextBox 32"/>
            <p:cNvSpPr txBox="1"/>
            <p:nvPr/>
          </p:nvSpPr>
          <p:spPr>
            <a:xfrm>
              <a:off x="5484812" y="5706119"/>
              <a:ext cx="1295400" cy="304800"/>
            </a:xfrm>
            <a:prstGeom prst="rect">
              <a:avLst/>
            </a:prstGeom>
            <a:solidFill>
              <a:schemeClr val="accent3"/>
            </a:solidFill>
          </p:spPr>
          <p:txBody>
            <a:bodyPr wrap="square" lIns="0" tIns="0" rIns="0" bIns="0" rtlCol="0" anchor="ctr">
              <a:noAutofit/>
            </a:bodyPr>
            <a:lstStyle/>
            <a:p>
              <a:pPr algn="ctr">
                <a:lnSpc>
                  <a:spcPct val="90000"/>
                </a:lnSpc>
              </a:pPr>
              <a:r>
                <a:rPr lang="en-US" sz="1899" dirty="0">
                  <a:solidFill>
                    <a:schemeClr val="bg1"/>
                  </a:solidFill>
                </a:rPr>
                <a:t>Attribution</a:t>
              </a:r>
            </a:p>
          </p:txBody>
        </p:sp>
        <p:sp>
          <p:nvSpPr>
            <p:cNvPr id="34" name="TextBox 33"/>
            <p:cNvSpPr txBox="1"/>
            <p:nvPr/>
          </p:nvSpPr>
          <p:spPr>
            <a:xfrm>
              <a:off x="3351212" y="2429519"/>
              <a:ext cx="2057400" cy="304800"/>
            </a:xfrm>
            <a:prstGeom prst="rect">
              <a:avLst/>
            </a:prstGeom>
            <a:solidFill>
              <a:schemeClr val="accent3"/>
            </a:solidFill>
          </p:spPr>
          <p:txBody>
            <a:bodyPr wrap="none" lIns="0" tIns="0" rIns="0" bIns="0" rtlCol="0" anchor="ctr">
              <a:noAutofit/>
            </a:bodyPr>
            <a:lstStyle/>
            <a:p>
              <a:pPr algn="ctr">
                <a:lnSpc>
                  <a:spcPct val="90000"/>
                </a:lnSpc>
              </a:pPr>
              <a:r>
                <a:rPr lang="en-US" sz="1899" dirty="0">
                  <a:solidFill>
                    <a:schemeClr val="bg1"/>
                  </a:solidFill>
                </a:rPr>
                <a:t>Ad Serving Partners</a:t>
              </a:r>
            </a:p>
          </p:txBody>
        </p:sp>
        <p:sp>
          <p:nvSpPr>
            <p:cNvPr id="35" name="TextBox 34"/>
            <p:cNvSpPr txBox="1"/>
            <p:nvPr/>
          </p:nvSpPr>
          <p:spPr>
            <a:xfrm>
              <a:off x="5865812" y="1752600"/>
              <a:ext cx="1788124" cy="533400"/>
            </a:xfrm>
            <a:prstGeom prst="rect">
              <a:avLst/>
            </a:prstGeom>
            <a:solidFill>
              <a:schemeClr val="accent3"/>
            </a:solidFill>
          </p:spPr>
          <p:txBody>
            <a:bodyPr wrap="none" lIns="0" tIns="0" rIns="0" bIns="0" rtlCol="0" anchor="ctr">
              <a:noAutofit/>
            </a:bodyPr>
            <a:lstStyle/>
            <a:p>
              <a:pPr algn="ctr">
                <a:lnSpc>
                  <a:spcPct val="90000"/>
                </a:lnSpc>
              </a:pPr>
              <a:r>
                <a:rPr lang="en-US" sz="1899" dirty="0">
                  <a:solidFill>
                    <a:schemeClr val="bg1"/>
                  </a:solidFill>
                </a:rPr>
                <a:t>Native and Search</a:t>
              </a:r>
              <a:br>
                <a:rPr lang="en-US" sz="1899" dirty="0">
                  <a:solidFill>
                    <a:schemeClr val="bg1"/>
                  </a:solidFill>
                </a:rPr>
              </a:br>
              <a:r>
                <a:rPr lang="en-US" sz="1899" dirty="0">
                  <a:solidFill>
                    <a:schemeClr val="bg1"/>
                  </a:solidFill>
                </a:rPr>
                <a:t>Partners</a:t>
              </a:r>
            </a:p>
          </p:txBody>
        </p:sp>
        <p:sp>
          <p:nvSpPr>
            <p:cNvPr id="36" name="TextBox 35"/>
            <p:cNvSpPr txBox="1"/>
            <p:nvPr/>
          </p:nvSpPr>
          <p:spPr>
            <a:xfrm>
              <a:off x="608012" y="3039119"/>
              <a:ext cx="2438400" cy="304800"/>
            </a:xfrm>
            <a:prstGeom prst="rect">
              <a:avLst/>
            </a:prstGeom>
            <a:solidFill>
              <a:schemeClr val="accent3"/>
            </a:solidFill>
          </p:spPr>
          <p:txBody>
            <a:bodyPr wrap="none" lIns="0" tIns="0" rIns="0" bIns="0" rtlCol="0" anchor="ctr">
              <a:noAutofit/>
            </a:bodyPr>
            <a:lstStyle/>
            <a:p>
              <a:pPr algn="ctr">
                <a:lnSpc>
                  <a:spcPct val="90000"/>
                </a:lnSpc>
              </a:pPr>
              <a:r>
                <a:rPr lang="en-US" sz="1899" dirty="0">
                  <a:solidFill>
                    <a:schemeClr val="bg1"/>
                  </a:solidFill>
                </a:rPr>
                <a:t>Media Partners (Mobile)</a:t>
              </a:r>
            </a:p>
          </p:txBody>
        </p:sp>
        <p:sp>
          <p:nvSpPr>
            <p:cNvPr id="37" name="TextBox 36"/>
            <p:cNvSpPr txBox="1"/>
            <p:nvPr/>
          </p:nvSpPr>
          <p:spPr>
            <a:xfrm>
              <a:off x="1141412" y="4241069"/>
              <a:ext cx="2895600" cy="322050"/>
            </a:xfrm>
            <a:prstGeom prst="rect">
              <a:avLst/>
            </a:prstGeom>
            <a:solidFill>
              <a:schemeClr val="accent3"/>
            </a:solidFill>
          </p:spPr>
          <p:txBody>
            <a:bodyPr wrap="none" lIns="0" tIns="0" rIns="0" bIns="0" rtlCol="0" anchor="ctr">
              <a:noAutofit/>
            </a:bodyPr>
            <a:lstStyle/>
            <a:p>
              <a:pPr algn="ctr">
                <a:lnSpc>
                  <a:spcPct val="90000"/>
                </a:lnSpc>
              </a:pPr>
              <a:r>
                <a:rPr lang="en-US" sz="1899" dirty="0">
                  <a:solidFill>
                    <a:schemeClr val="bg1"/>
                  </a:solidFill>
                </a:rPr>
                <a:t>Data App Partners (Modeling)</a:t>
              </a:r>
            </a:p>
          </p:txBody>
        </p:sp>
        <p:sp>
          <p:nvSpPr>
            <p:cNvPr id="38" name="TextBox 37"/>
            <p:cNvSpPr txBox="1"/>
            <p:nvPr/>
          </p:nvSpPr>
          <p:spPr>
            <a:xfrm>
              <a:off x="684212" y="5553719"/>
              <a:ext cx="4343400" cy="304800"/>
            </a:xfrm>
            <a:prstGeom prst="rect">
              <a:avLst/>
            </a:prstGeom>
            <a:solidFill>
              <a:schemeClr val="accent3"/>
            </a:solidFill>
          </p:spPr>
          <p:txBody>
            <a:bodyPr wrap="none" lIns="0" tIns="0" rIns="0" bIns="0" rtlCol="0" anchor="ctr">
              <a:noAutofit/>
            </a:bodyPr>
            <a:lstStyle/>
            <a:p>
              <a:pPr algn="ctr">
                <a:lnSpc>
                  <a:spcPct val="90000"/>
                </a:lnSpc>
              </a:pPr>
              <a:r>
                <a:rPr lang="en-US" sz="1899" dirty="0">
                  <a:solidFill>
                    <a:schemeClr val="bg1"/>
                  </a:solidFill>
                </a:rPr>
                <a:t>Ad Customization/Website Site Optimization</a:t>
              </a:r>
            </a:p>
          </p:txBody>
        </p:sp>
        <p:sp>
          <p:nvSpPr>
            <p:cNvPr id="39" name="TextBox 38"/>
            <p:cNvSpPr txBox="1"/>
            <p:nvPr/>
          </p:nvSpPr>
          <p:spPr>
            <a:xfrm>
              <a:off x="9066212" y="3886200"/>
              <a:ext cx="1676400" cy="304800"/>
            </a:xfrm>
            <a:prstGeom prst="rect">
              <a:avLst/>
            </a:prstGeom>
            <a:solidFill>
              <a:schemeClr val="accent3"/>
            </a:solidFill>
          </p:spPr>
          <p:txBody>
            <a:bodyPr wrap="square" lIns="0" tIns="0" rIns="0" bIns="0" rtlCol="0" anchor="ctr">
              <a:noAutofit/>
            </a:bodyPr>
            <a:lstStyle/>
            <a:p>
              <a:pPr algn="ctr">
                <a:lnSpc>
                  <a:spcPct val="90000"/>
                </a:lnSpc>
              </a:pPr>
              <a:r>
                <a:rPr lang="en-US" sz="1899" dirty="0">
                  <a:solidFill>
                    <a:schemeClr val="bg1"/>
                  </a:solidFill>
                </a:rPr>
                <a:t>Media Partners</a:t>
              </a:r>
            </a:p>
          </p:txBody>
        </p:sp>
        <p:cxnSp>
          <p:nvCxnSpPr>
            <p:cNvPr id="40" name="Straight Connector 39"/>
            <p:cNvCxnSpPr/>
            <p:nvPr/>
          </p:nvCxnSpPr>
          <p:spPr>
            <a:xfrm flipH="1" flipV="1">
              <a:off x="684212" y="1972319"/>
              <a:ext cx="4572000" cy="13716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79412" y="3678722"/>
              <a:ext cx="4648200" cy="5334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5789612" y="2048519"/>
              <a:ext cx="152400" cy="9144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551612" y="1905000"/>
              <a:ext cx="1752600" cy="12954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79412" y="4563119"/>
              <a:ext cx="4800600" cy="8382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323012" y="4715520"/>
              <a:ext cx="914400" cy="160908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180012" y="4867919"/>
              <a:ext cx="533400" cy="1447800"/>
            </a:xfrm>
            <a:prstGeom prst="line">
              <a:avLst/>
            </a:prstGeom>
            <a:ln w="19050">
              <a:solidFill>
                <a:schemeClr val="accent5"/>
              </a:solidFill>
              <a:prstDash val="dot"/>
              <a:miter lim="800000"/>
            </a:ln>
          </p:spPr>
          <p:style>
            <a:lnRef idx="1">
              <a:schemeClr val="accent1"/>
            </a:lnRef>
            <a:fillRef idx="0">
              <a:schemeClr val="accent1"/>
            </a:fillRef>
            <a:effectRef idx="0">
              <a:schemeClr val="accent1"/>
            </a:effectRef>
            <a:fontRef idx="minor">
              <a:schemeClr val="tx1"/>
            </a:fontRef>
          </p:style>
        </p:cxnSp>
        <p:pic>
          <p:nvPicPr>
            <p:cNvPr id="47" name="Picture 46" descr="atlas-logo.png"/>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5256212" y="2048519"/>
              <a:ext cx="456329" cy="304800"/>
            </a:xfrm>
            <a:prstGeom prst="rect">
              <a:avLst/>
            </a:prstGeom>
          </p:spPr>
        </p:pic>
        <p:pic>
          <p:nvPicPr>
            <p:cNvPr id="48" name="Picture 47" descr="24-7-logo.png"/>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4951412" y="2810519"/>
              <a:ext cx="463463" cy="304800"/>
            </a:xfrm>
            <a:prstGeom prst="rect">
              <a:avLst/>
            </a:prstGeom>
          </p:spPr>
        </p:pic>
        <p:pic>
          <p:nvPicPr>
            <p:cNvPr id="49" name="Picture 48" descr="yieldex-logo.png"/>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3656012" y="2124719"/>
              <a:ext cx="798512" cy="207406"/>
            </a:xfrm>
            <a:prstGeom prst="rect">
              <a:avLst/>
            </a:prstGeom>
          </p:spPr>
        </p:pic>
        <p:pic>
          <p:nvPicPr>
            <p:cNvPr id="50" name="Picture 49" descr="ad-juggler-logo.png"/>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2324100" y="2184155"/>
              <a:ext cx="874712" cy="225362"/>
            </a:xfrm>
            <a:prstGeom prst="rect">
              <a:avLst/>
            </a:prstGeom>
          </p:spPr>
        </p:pic>
        <p:pic>
          <p:nvPicPr>
            <p:cNvPr id="51" name="Picture 50" descr="doubleclick_advertisers.png"/>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3149600" y="1874425"/>
              <a:ext cx="1192212" cy="174094"/>
            </a:xfrm>
            <a:prstGeom prst="rect">
              <a:avLst/>
            </a:prstGeom>
          </p:spPr>
        </p:pic>
        <p:pic>
          <p:nvPicPr>
            <p:cNvPr id="52" name="Picture 51" descr="doubleclick-for-publishers_logo.png"/>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1442239" y="1896119"/>
              <a:ext cx="1604173" cy="241300"/>
            </a:xfrm>
            <a:prstGeom prst="rect">
              <a:avLst/>
            </a:prstGeom>
          </p:spPr>
        </p:pic>
        <p:pic>
          <p:nvPicPr>
            <p:cNvPr id="53" name="Picture 52" descr="flashtalking.png"/>
            <p:cNvPicPr>
              <a:picLocks noChangeAspect="1"/>
            </p:cNvPicPr>
            <p:nvPr/>
          </p:nvPicPr>
          <p:blipFill>
            <a:blip r:embed="rId9" cstate="print">
              <a:grayscl/>
              <a:extLst>
                <a:ext uri="{28A0092B-C50C-407E-A947-70E740481C1C}">
                  <a14:useLocalDpi xmlns:a14="http://schemas.microsoft.com/office/drawing/2010/main"/>
                </a:ext>
              </a:extLst>
            </a:blip>
            <a:stretch>
              <a:fillRect/>
            </a:stretch>
          </p:blipFill>
          <p:spPr>
            <a:xfrm>
              <a:off x="4418012" y="1896119"/>
              <a:ext cx="918828" cy="256731"/>
            </a:xfrm>
            <a:prstGeom prst="rect">
              <a:avLst/>
            </a:prstGeom>
          </p:spPr>
        </p:pic>
        <p:pic>
          <p:nvPicPr>
            <p:cNvPr id="54" name="Picture 53" descr="twitter-icon.png"/>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6627812" y="2362200"/>
              <a:ext cx="443998" cy="360948"/>
            </a:xfrm>
            <a:prstGeom prst="rect">
              <a:avLst/>
            </a:prstGeom>
          </p:spPr>
        </p:pic>
        <p:pic>
          <p:nvPicPr>
            <p:cNvPr id="55" name="Picture 54" descr="facebook-icon.png"/>
            <p:cNvPicPr>
              <a:picLocks noChangeAspect="1"/>
            </p:cNvPicPr>
            <p:nvPr/>
          </p:nvPicPr>
          <p:blipFill>
            <a:blip r:embed="rId11" cstate="print">
              <a:grayscl/>
              <a:extLst>
                <a:ext uri="{28A0092B-C50C-407E-A947-70E740481C1C}">
                  <a14:useLocalDpi xmlns:a14="http://schemas.microsoft.com/office/drawing/2010/main"/>
                </a:ext>
              </a:extLst>
            </a:blip>
            <a:stretch>
              <a:fillRect/>
            </a:stretch>
          </p:blipFill>
          <p:spPr>
            <a:xfrm>
              <a:off x="6094412" y="2667000"/>
              <a:ext cx="381000" cy="381000"/>
            </a:xfrm>
            <a:prstGeom prst="rect">
              <a:avLst/>
            </a:prstGeom>
          </p:spPr>
        </p:pic>
        <p:pic>
          <p:nvPicPr>
            <p:cNvPr id="56" name="Picture 55" descr="visual_iq-logo.png"/>
            <p:cNvPicPr>
              <a:picLocks noChangeAspect="1"/>
            </p:cNvPicPr>
            <p:nvPr/>
          </p:nvPicPr>
          <p:blipFill>
            <a:blip r:embed="rId12" cstate="print">
              <a:grayscl/>
              <a:extLst>
                <a:ext uri="{28A0092B-C50C-407E-A947-70E740481C1C}">
                  <a14:useLocalDpi xmlns:a14="http://schemas.microsoft.com/office/drawing/2010/main"/>
                </a:ext>
              </a:extLst>
            </a:blip>
            <a:stretch>
              <a:fillRect/>
            </a:stretch>
          </p:blipFill>
          <p:spPr>
            <a:xfrm>
              <a:off x="5677640" y="5070100"/>
              <a:ext cx="798132" cy="187700"/>
            </a:xfrm>
            <a:prstGeom prst="rect">
              <a:avLst/>
            </a:prstGeom>
          </p:spPr>
        </p:pic>
        <p:pic>
          <p:nvPicPr>
            <p:cNvPr id="57" name="Picture 56" descr="Korrelate-Logo.png"/>
            <p:cNvPicPr>
              <a:picLocks noChangeAspect="1"/>
            </p:cNvPicPr>
            <p:nvPr/>
          </p:nvPicPr>
          <p:blipFill>
            <a:blip r:embed="rId13" cstate="print">
              <a:grayscl/>
              <a:extLst>
                <a:ext uri="{28A0092B-C50C-407E-A947-70E740481C1C}">
                  <a14:useLocalDpi xmlns:a14="http://schemas.microsoft.com/office/drawing/2010/main"/>
                </a:ext>
              </a:extLst>
            </a:blip>
            <a:stretch>
              <a:fillRect/>
            </a:stretch>
          </p:blipFill>
          <p:spPr>
            <a:xfrm>
              <a:off x="5637212" y="5325119"/>
              <a:ext cx="990684" cy="315976"/>
            </a:xfrm>
            <a:prstGeom prst="rect">
              <a:avLst/>
            </a:prstGeom>
          </p:spPr>
        </p:pic>
        <p:pic>
          <p:nvPicPr>
            <p:cNvPr id="58" name="Picture 57" descr="adometry-logo.png"/>
            <p:cNvPicPr>
              <a:picLocks noChangeAspect="1"/>
            </p:cNvPicPr>
            <p:nvPr/>
          </p:nvPicPr>
          <p:blipFill>
            <a:blip r:embed="rId14" cstate="print">
              <a:grayscl/>
              <a:extLst>
                <a:ext uri="{28A0092B-C50C-407E-A947-70E740481C1C}">
                  <a14:useLocalDpi xmlns:a14="http://schemas.microsoft.com/office/drawing/2010/main"/>
                </a:ext>
              </a:extLst>
            </a:blip>
            <a:stretch>
              <a:fillRect/>
            </a:stretch>
          </p:blipFill>
          <p:spPr>
            <a:xfrm>
              <a:off x="5942012" y="6019800"/>
              <a:ext cx="1066800" cy="325120"/>
            </a:xfrm>
            <a:prstGeom prst="rect">
              <a:avLst/>
            </a:prstGeom>
          </p:spPr>
        </p:pic>
        <p:pic>
          <p:nvPicPr>
            <p:cNvPr id="59" name="Picture 58" descr="arcametrics-logo.png"/>
            <p:cNvPicPr>
              <a:picLocks noChangeAspect="1"/>
            </p:cNvPicPr>
            <p:nvPr/>
          </p:nvPicPr>
          <p:blipFill>
            <a:blip r:embed="rId15" cstate="print">
              <a:grayscl/>
              <a:extLst>
                <a:ext uri="{28A0092B-C50C-407E-A947-70E740481C1C}">
                  <a14:useLocalDpi xmlns:a14="http://schemas.microsoft.com/office/drawing/2010/main"/>
                </a:ext>
              </a:extLst>
            </a:blip>
            <a:stretch>
              <a:fillRect/>
            </a:stretch>
          </p:blipFill>
          <p:spPr>
            <a:xfrm>
              <a:off x="379412" y="3877319"/>
              <a:ext cx="1314368" cy="165100"/>
            </a:xfrm>
            <a:prstGeom prst="rect">
              <a:avLst/>
            </a:prstGeom>
          </p:spPr>
        </p:pic>
        <p:pic>
          <p:nvPicPr>
            <p:cNvPr id="60" name="Picture 59" descr="Experian-logo.png"/>
            <p:cNvPicPr>
              <a:picLocks noChangeAspect="1"/>
            </p:cNvPicPr>
            <p:nvPr/>
          </p:nvPicPr>
          <p:blipFill>
            <a:blip r:embed="rId16" cstate="print">
              <a:grayscl/>
              <a:extLst>
                <a:ext uri="{28A0092B-C50C-407E-A947-70E740481C1C}">
                  <a14:useLocalDpi xmlns:a14="http://schemas.microsoft.com/office/drawing/2010/main"/>
                </a:ext>
              </a:extLst>
            </a:blip>
            <a:stretch>
              <a:fillRect/>
            </a:stretch>
          </p:blipFill>
          <p:spPr>
            <a:xfrm>
              <a:off x="698012" y="4556917"/>
              <a:ext cx="914400" cy="311002"/>
            </a:xfrm>
            <a:prstGeom prst="rect">
              <a:avLst/>
            </a:prstGeom>
          </p:spPr>
        </p:pic>
        <p:pic>
          <p:nvPicPr>
            <p:cNvPr id="61" name="Picture 60" descr="tribal-fusion-logo.png"/>
            <p:cNvPicPr>
              <a:picLocks noChangeAspect="1"/>
            </p:cNvPicPr>
            <p:nvPr/>
          </p:nvPicPr>
          <p:blipFill>
            <a:blip r:embed="rId17" cstate="print">
              <a:grayscl/>
              <a:extLst>
                <a:ext uri="{28A0092B-C50C-407E-A947-70E740481C1C}">
                  <a14:useLocalDpi xmlns:a14="http://schemas.microsoft.com/office/drawing/2010/main"/>
                </a:ext>
              </a:extLst>
            </a:blip>
            <a:stretch>
              <a:fillRect/>
            </a:stretch>
          </p:blipFill>
          <p:spPr>
            <a:xfrm>
              <a:off x="4113212" y="4171732"/>
              <a:ext cx="685800" cy="437584"/>
            </a:xfrm>
            <a:prstGeom prst="rect">
              <a:avLst/>
            </a:prstGeom>
          </p:spPr>
        </p:pic>
        <p:pic>
          <p:nvPicPr>
            <p:cNvPr id="62" name="Picture 61" descr="datacratic-logo.png"/>
            <p:cNvPicPr>
              <a:picLocks noChangeAspect="1"/>
            </p:cNvPicPr>
            <p:nvPr/>
          </p:nvPicPr>
          <p:blipFill>
            <a:blip r:embed="rId18" cstate="print">
              <a:grayscl/>
              <a:extLst>
                <a:ext uri="{28A0092B-C50C-407E-A947-70E740481C1C}">
                  <a14:useLocalDpi xmlns:a14="http://schemas.microsoft.com/office/drawing/2010/main"/>
                </a:ext>
              </a:extLst>
            </a:blip>
            <a:stretch>
              <a:fillRect/>
            </a:stretch>
          </p:blipFill>
          <p:spPr>
            <a:xfrm>
              <a:off x="379412" y="4130303"/>
              <a:ext cx="460286" cy="432816"/>
            </a:xfrm>
            <a:prstGeom prst="rect">
              <a:avLst/>
            </a:prstGeom>
          </p:spPr>
        </p:pic>
        <p:pic>
          <p:nvPicPr>
            <p:cNvPr id="63" name="Picture 62" descr="marinsoft-logo.png"/>
            <p:cNvPicPr>
              <a:picLocks noChangeAspect="1"/>
            </p:cNvPicPr>
            <p:nvPr/>
          </p:nvPicPr>
          <p:blipFill>
            <a:blip r:embed="rId19" cstate="print">
              <a:grayscl/>
              <a:extLst>
                <a:ext uri="{28A0092B-C50C-407E-A947-70E740481C1C}">
                  <a14:useLocalDpi xmlns:a14="http://schemas.microsoft.com/office/drawing/2010/main"/>
                </a:ext>
              </a:extLst>
            </a:blip>
            <a:stretch>
              <a:fillRect/>
            </a:stretch>
          </p:blipFill>
          <p:spPr>
            <a:xfrm>
              <a:off x="2589212" y="4563119"/>
              <a:ext cx="700267" cy="304800"/>
            </a:xfrm>
            <a:prstGeom prst="rect">
              <a:avLst/>
            </a:prstGeom>
          </p:spPr>
        </p:pic>
        <p:pic>
          <p:nvPicPr>
            <p:cNvPr id="64" name="Picture 63" descr="TruSIgnal-logo.png"/>
            <p:cNvPicPr>
              <a:picLocks noChangeAspect="1"/>
            </p:cNvPicPr>
            <p:nvPr/>
          </p:nvPicPr>
          <p:blipFill>
            <a:blip r:embed="rId20" cstate="print">
              <a:grayscl/>
              <a:extLst>
                <a:ext uri="{28A0092B-C50C-407E-A947-70E740481C1C}">
                  <a14:useLocalDpi xmlns:a14="http://schemas.microsoft.com/office/drawing/2010/main"/>
                </a:ext>
              </a:extLst>
            </a:blip>
            <a:stretch>
              <a:fillRect/>
            </a:stretch>
          </p:blipFill>
          <p:spPr>
            <a:xfrm>
              <a:off x="1827212" y="3926608"/>
              <a:ext cx="760412" cy="255511"/>
            </a:xfrm>
            <a:prstGeom prst="rect">
              <a:avLst/>
            </a:prstGeom>
          </p:spPr>
        </p:pic>
        <p:pic>
          <p:nvPicPr>
            <p:cNvPr id="65" name="Picture 64" descr="datalogix-logo.png"/>
            <p:cNvPicPr>
              <a:picLocks noChangeAspect="1"/>
            </p:cNvPicPr>
            <p:nvPr/>
          </p:nvPicPr>
          <p:blipFill>
            <a:blip r:embed="rId21" cstate="print">
              <a:grayscl/>
              <a:extLst>
                <a:ext uri="{28A0092B-C50C-407E-A947-70E740481C1C}">
                  <a14:useLocalDpi xmlns:a14="http://schemas.microsoft.com/office/drawing/2010/main"/>
                </a:ext>
              </a:extLst>
            </a:blip>
            <a:stretch>
              <a:fillRect/>
            </a:stretch>
          </p:blipFill>
          <p:spPr>
            <a:xfrm>
              <a:off x="379412" y="4867919"/>
              <a:ext cx="1219200" cy="255756"/>
            </a:xfrm>
            <a:prstGeom prst="rect">
              <a:avLst/>
            </a:prstGeom>
          </p:spPr>
        </p:pic>
        <p:pic>
          <p:nvPicPr>
            <p:cNvPr id="66" name="Picture 65" descr="MediaMath-logo.png"/>
            <p:cNvPicPr>
              <a:picLocks noChangeAspect="1"/>
            </p:cNvPicPr>
            <p:nvPr/>
          </p:nvPicPr>
          <p:blipFill>
            <a:blip r:embed="rId22" cstate="print">
              <a:grayscl/>
              <a:extLst>
                <a:ext uri="{28A0092B-C50C-407E-A947-70E740481C1C}">
                  <a14:useLocalDpi xmlns:a14="http://schemas.microsoft.com/office/drawing/2010/main"/>
                </a:ext>
              </a:extLst>
            </a:blip>
            <a:stretch>
              <a:fillRect/>
            </a:stretch>
          </p:blipFill>
          <p:spPr>
            <a:xfrm>
              <a:off x="1751012" y="4616459"/>
              <a:ext cx="663112" cy="403860"/>
            </a:xfrm>
            <a:prstGeom prst="rect">
              <a:avLst/>
            </a:prstGeom>
          </p:spPr>
        </p:pic>
        <p:pic>
          <p:nvPicPr>
            <p:cNvPr id="67" name="Picture 66" descr="flashtalking.png"/>
            <p:cNvPicPr>
              <a:picLocks noChangeAspect="1"/>
            </p:cNvPicPr>
            <p:nvPr/>
          </p:nvPicPr>
          <p:blipFill>
            <a:blip r:embed="rId9" cstate="print">
              <a:grayscl/>
              <a:extLst>
                <a:ext uri="{28A0092B-C50C-407E-A947-70E740481C1C}">
                  <a14:useLocalDpi xmlns:a14="http://schemas.microsoft.com/office/drawing/2010/main"/>
                </a:ext>
              </a:extLst>
            </a:blip>
            <a:stretch>
              <a:fillRect/>
            </a:stretch>
          </p:blipFill>
          <p:spPr>
            <a:xfrm>
              <a:off x="4265612" y="5943600"/>
              <a:ext cx="918828" cy="256731"/>
            </a:xfrm>
            <a:prstGeom prst="rect">
              <a:avLst/>
            </a:prstGeom>
          </p:spPr>
        </p:pic>
        <p:pic>
          <p:nvPicPr>
            <p:cNvPr id="68" name="Picture 67" descr="omniture_logo.png"/>
            <p:cNvPicPr>
              <a:picLocks noChangeAspect="1"/>
            </p:cNvPicPr>
            <p:nvPr/>
          </p:nvPicPr>
          <p:blipFill>
            <a:blip r:embed="rId23" cstate="print">
              <a:grayscl/>
              <a:extLst>
                <a:ext uri="{28A0092B-C50C-407E-A947-70E740481C1C}">
                  <a14:useLocalDpi xmlns:a14="http://schemas.microsoft.com/office/drawing/2010/main"/>
                </a:ext>
              </a:extLst>
            </a:blip>
            <a:stretch>
              <a:fillRect/>
            </a:stretch>
          </p:blipFill>
          <p:spPr>
            <a:xfrm>
              <a:off x="4875212" y="4791719"/>
              <a:ext cx="722312" cy="181926"/>
            </a:xfrm>
            <a:prstGeom prst="rect">
              <a:avLst/>
            </a:prstGeom>
          </p:spPr>
        </p:pic>
        <p:pic>
          <p:nvPicPr>
            <p:cNvPr id="69" name="Picture 68" descr="adready_logo.png"/>
            <p:cNvPicPr>
              <a:picLocks noChangeAspect="1"/>
            </p:cNvPicPr>
            <p:nvPr/>
          </p:nvPicPr>
          <p:blipFill>
            <a:blip r:embed="rId24" cstate="print">
              <a:grayscl/>
              <a:extLst>
                <a:ext uri="{28A0092B-C50C-407E-A947-70E740481C1C}">
                  <a14:useLocalDpi xmlns:a14="http://schemas.microsoft.com/office/drawing/2010/main"/>
                </a:ext>
              </a:extLst>
            </a:blip>
            <a:stretch>
              <a:fillRect/>
            </a:stretch>
          </p:blipFill>
          <p:spPr>
            <a:xfrm>
              <a:off x="2390612" y="5136523"/>
              <a:ext cx="863507" cy="342900"/>
            </a:xfrm>
            <a:prstGeom prst="rect">
              <a:avLst/>
            </a:prstGeom>
          </p:spPr>
        </p:pic>
        <p:pic>
          <p:nvPicPr>
            <p:cNvPr id="70" name="Picture 69" descr="optimizely_logo.png"/>
            <p:cNvPicPr>
              <a:picLocks noChangeAspect="1"/>
            </p:cNvPicPr>
            <p:nvPr/>
          </p:nvPicPr>
          <p:blipFill>
            <a:blip r:embed="rId25" cstate="print">
              <a:grayscl/>
              <a:extLst>
                <a:ext uri="{28A0092B-C50C-407E-A947-70E740481C1C}">
                  <a14:useLocalDpi xmlns:a14="http://schemas.microsoft.com/office/drawing/2010/main"/>
                </a:ext>
              </a:extLst>
            </a:blip>
            <a:stretch>
              <a:fillRect/>
            </a:stretch>
          </p:blipFill>
          <p:spPr>
            <a:xfrm>
              <a:off x="3198812" y="5020319"/>
              <a:ext cx="838200" cy="186510"/>
            </a:xfrm>
            <a:prstGeom prst="rect">
              <a:avLst/>
            </a:prstGeom>
          </p:spPr>
        </p:pic>
        <p:pic>
          <p:nvPicPr>
            <p:cNvPr id="71" name="Picture 70" descr="ensemble-logo.png"/>
            <p:cNvPicPr>
              <a:picLocks noChangeAspect="1"/>
            </p:cNvPicPr>
            <p:nvPr/>
          </p:nvPicPr>
          <p:blipFill>
            <a:blip r:embed="rId26" cstate="print">
              <a:grayscl/>
              <a:extLst>
                <a:ext uri="{28A0092B-C50C-407E-A947-70E740481C1C}">
                  <a14:useLocalDpi xmlns:a14="http://schemas.microsoft.com/office/drawing/2010/main"/>
                </a:ext>
              </a:extLst>
            </a:blip>
            <a:stretch>
              <a:fillRect/>
            </a:stretch>
          </p:blipFill>
          <p:spPr>
            <a:xfrm>
              <a:off x="4113212" y="5172719"/>
              <a:ext cx="631417" cy="292608"/>
            </a:xfrm>
            <a:prstGeom prst="rect">
              <a:avLst/>
            </a:prstGeom>
          </p:spPr>
        </p:pic>
        <p:pic>
          <p:nvPicPr>
            <p:cNvPr id="72" name="Picture 71" descr="xplus1-logo.png"/>
            <p:cNvPicPr>
              <a:picLocks noChangeAspect="1"/>
            </p:cNvPicPr>
            <p:nvPr/>
          </p:nvPicPr>
          <p:blipFill>
            <a:blip r:embed="rId27" cstate="print">
              <a:grayscl/>
              <a:extLst>
                <a:ext uri="{28A0092B-C50C-407E-A947-70E740481C1C}">
                  <a14:useLocalDpi xmlns:a14="http://schemas.microsoft.com/office/drawing/2010/main"/>
                </a:ext>
              </a:extLst>
            </a:blip>
            <a:stretch>
              <a:fillRect/>
            </a:stretch>
          </p:blipFill>
          <p:spPr>
            <a:xfrm>
              <a:off x="4265612" y="4867919"/>
              <a:ext cx="417512" cy="212324"/>
            </a:xfrm>
            <a:prstGeom prst="rect">
              <a:avLst/>
            </a:prstGeom>
          </p:spPr>
        </p:pic>
        <p:pic>
          <p:nvPicPr>
            <p:cNvPr id="73" name="Picture 72" descr="monetate-logo.png"/>
            <p:cNvPicPr>
              <a:picLocks noChangeAspect="1"/>
            </p:cNvPicPr>
            <p:nvPr/>
          </p:nvPicPr>
          <p:blipFill>
            <a:blip r:embed="rId28" cstate="print">
              <a:grayscl/>
              <a:extLst>
                <a:ext uri="{28A0092B-C50C-407E-A947-70E740481C1C}">
                  <a14:useLocalDpi xmlns:a14="http://schemas.microsoft.com/office/drawing/2010/main"/>
                </a:ext>
              </a:extLst>
            </a:blip>
            <a:stretch>
              <a:fillRect/>
            </a:stretch>
          </p:blipFill>
          <p:spPr>
            <a:xfrm>
              <a:off x="531812" y="5934719"/>
              <a:ext cx="1016779" cy="228600"/>
            </a:xfrm>
            <a:prstGeom prst="rect">
              <a:avLst/>
            </a:prstGeom>
          </p:spPr>
        </p:pic>
        <p:pic>
          <p:nvPicPr>
            <p:cNvPr id="74" name="Picture 73" descr="Pointroll-logo.png"/>
            <p:cNvPicPr>
              <a:picLocks noChangeAspect="1"/>
            </p:cNvPicPr>
            <p:nvPr/>
          </p:nvPicPr>
          <p:blipFill>
            <a:blip r:embed="rId29" cstate="print">
              <a:grayscl/>
              <a:extLst>
                <a:ext uri="{28A0092B-C50C-407E-A947-70E740481C1C}">
                  <a14:useLocalDpi xmlns:a14="http://schemas.microsoft.com/office/drawing/2010/main"/>
                </a:ext>
              </a:extLst>
            </a:blip>
            <a:stretch>
              <a:fillRect/>
            </a:stretch>
          </p:blipFill>
          <p:spPr>
            <a:xfrm>
              <a:off x="2055812" y="6010919"/>
              <a:ext cx="862012" cy="197240"/>
            </a:xfrm>
            <a:prstGeom prst="rect">
              <a:avLst/>
            </a:prstGeom>
          </p:spPr>
        </p:pic>
        <p:pic>
          <p:nvPicPr>
            <p:cNvPr id="75" name="Picture 74" descr="teracent-logo.png"/>
            <p:cNvPicPr>
              <a:picLocks noChangeAspect="1"/>
            </p:cNvPicPr>
            <p:nvPr/>
          </p:nvPicPr>
          <p:blipFill>
            <a:blip r:embed="rId30" cstate="print">
              <a:grayscl/>
              <a:extLst>
                <a:ext uri="{28A0092B-C50C-407E-A947-70E740481C1C}">
                  <a14:useLocalDpi xmlns:a14="http://schemas.microsoft.com/office/drawing/2010/main"/>
                </a:ext>
              </a:extLst>
            </a:blip>
            <a:stretch>
              <a:fillRect/>
            </a:stretch>
          </p:blipFill>
          <p:spPr>
            <a:xfrm>
              <a:off x="4839440" y="5096519"/>
              <a:ext cx="589870" cy="228600"/>
            </a:xfrm>
            <a:prstGeom prst="rect">
              <a:avLst/>
            </a:prstGeom>
          </p:spPr>
        </p:pic>
        <p:pic>
          <p:nvPicPr>
            <p:cNvPr id="76" name="Picture 75" descr="cognitive-match.png"/>
            <p:cNvPicPr>
              <a:picLocks noChangeAspect="1"/>
            </p:cNvPicPr>
            <p:nvPr/>
          </p:nvPicPr>
          <p:blipFill>
            <a:blip r:embed="rId31" cstate="print">
              <a:grayscl/>
              <a:extLst>
                <a:ext uri="{28A0092B-C50C-407E-A947-70E740481C1C}">
                  <a14:useLocalDpi xmlns:a14="http://schemas.microsoft.com/office/drawing/2010/main"/>
                </a:ext>
              </a:extLst>
            </a:blip>
            <a:stretch>
              <a:fillRect/>
            </a:stretch>
          </p:blipFill>
          <p:spPr>
            <a:xfrm>
              <a:off x="3046412" y="6010919"/>
              <a:ext cx="1098740" cy="304800"/>
            </a:xfrm>
            <a:prstGeom prst="rect">
              <a:avLst/>
            </a:prstGeom>
          </p:spPr>
        </p:pic>
        <p:pic>
          <p:nvPicPr>
            <p:cNvPr id="77" name="Picture 76" descr="adaptv.png"/>
            <p:cNvPicPr>
              <a:picLocks noChangeAspect="1"/>
            </p:cNvPicPr>
            <p:nvPr/>
          </p:nvPicPr>
          <p:blipFill>
            <a:blip r:embed="rId32" cstate="print">
              <a:grayscl/>
              <a:extLst>
                <a:ext uri="{28A0092B-C50C-407E-A947-70E740481C1C}">
                  <a14:useLocalDpi xmlns:a14="http://schemas.microsoft.com/office/drawing/2010/main"/>
                </a:ext>
              </a:extLst>
            </a:blip>
            <a:stretch>
              <a:fillRect/>
            </a:stretch>
          </p:blipFill>
          <p:spPr>
            <a:xfrm>
              <a:off x="379412" y="3343919"/>
              <a:ext cx="811212" cy="270897"/>
            </a:xfrm>
            <a:prstGeom prst="rect">
              <a:avLst/>
            </a:prstGeom>
          </p:spPr>
        </p:pic>
        <p:pic>
          <p:nvPicPr>
            <p:cNvPr id="78" name="Picture 77" descr="inmobi-logo.png"/>
            <p:cNvPicPr>
              <a:picLocks noChangeAspect="1"/>
            </p:cNvPicPr>
            <p:nvPr/>
          </p:nvPicPr>
          <p:blipFill>
            <a:blip r:embed="rId33" cstate="print">
              <a:grayscl/>
              <a:extLst>
                <a:ext uri="{28A0092B-C50C-407E-A947-70E740481C1C}">
                  <a14:useLocalDpi xmlns:a14="http://schemas.microsoft.com/office/drawing/2010/main"/>
                </a:ext>
              </a:extLst>
            </a:blip>
            <a:stretch>
              <a:fillRect/>
            </a:stretch>
          </p:blipFill>
          <p:spPr>
            <a:xfrm>
              <a:off x="3122612" y="3496319"/>
              <a:ext cx="1074057" cy="152400"/>
            </a:xfrm>
            <a:prstGeom prst="rect">
              <a:avLst/>
            </a:prstGeom>
          </p:spPr>
        </p:pic>
        <p:pic>
          <p:nvPicPr>
            <p:cNvPr id="79" name="Picture 78" descr="millennial-media-logo.png"/>
            <p:cNvPicPr>
              <a:picLocks noChangeAspect="1"/>
            </p:cNvPicPr>
            <p:nvPr/>
          </p:nvPicPr>
          <p:blipFill>
            <a:blip r:embed="rId34" cstate="print">
              <a:grayscl/>
              <a:extLst>
                <a:ext uri="{28A0092B-C50C-407E-A947-70E740481C1C}">
                  <a14:useLocalDpi xmlns:a14="http://schemas.microsoft.com/office/drawing/2010/main"/>
                </a:ext>
              </a:extLst>
            </a:blip>
            <a:stretch>
              <a:fillRect/>
            </a:stretch>
          </p:blipFill>
          <p:spPr>
            <a:xfrm>
              <a:off x="2665412" y="3706336"/>
              <a:ext cx="914400" cy="187789"/>
            </a:xfrm>
            <a:prstGeom prst="rect">
              <a:avLst/>
            </a:prstGeom>
          </p:spPr>
        </p:pic>
        <p:pic>
          <p:nvPicPr>
            <p:cNvPr id="80" name="Picture 79" descr="rocketfuel-logo.png"/>
            <p:cNvPicPr>
              <a:picLocks noChangeAspect="1"/>
            </p:cNvPicPr>
            <p:nvPr/>
          </p:nvPicPr>
          <p:blipFill>
            <a:blip r:embed="rId35" cstate="print">
              <a:grayscl/>
              <a:extLst>
                <a:ext uri="{28A0092B-C50C-407E-A947-70E740481C1C}">
                  <a14:useLocalDpi xmlns:a14="http://schemas.microsoft.com/office/drawing/2010/main"/>
                </a:ext>
              </a:extLst>
            </a:blip>
            <a:stretch>
              <a:fillRect/>
            </a:stretch>
          </p:blipFill>
          <p:spPr>
            <a:xfrm>
              <a:off x="760412" y="2810519"/>
              <a:ext cx="1219201" cy="130741"/>
            </a:xfrm>
            <a:prstGeom prst="rect">
              <a:avLst/>
            </a:prstGeom>
          </p:spPr>
        </p:pic>
        <p:pic>
          <p:nvPicPr>
            <p:cNvPr id="81" name="Picture 80" descr="verve-logo.png"/>
            <p:cNvPicPr>
              <a:picLocks noChangeAspect="1"/>
            </p:cNvPicPr>
            <p:nvPr/>
          </p:nvPicPr>
          <p:blipFill>
            <a:blip r:embed="rId36" cstate="print">
              <a:grayscl/>
              <a:extLst>
                <a:ext uri="{28A0092B-C50C-407E-A947-70E740481C1C}">
                  <a14:useLocalDpi xmlns:a14="http://schemas.microsoft.com/office/drawing/2010/main"/>
                </a:ext>
              </a:extLst>
            </a:blip>
            <a:stretch>
              <a:fillRect/>
            </a:stretch>
          </p:blipFill>
          <p:spPr>
            <a:xfrm>
              <a:off x="4494212" y="3953519"/>
              <a:ext cx="533400" cy="161066"/>
            </a:xfrm>
            <a:prstGeom prst="rect">
              <a:avLst/>
            </a:prstGeom>
          </p:spPr>
        </p:pic>
        <p:pic>
          <p:nvPicPr>
            <p:cNvPr id="82" name="Picture 81" descr="tapad-logo.png"/>
            <p:cNvPicPr>
              <a:picLocks noChangeAspect="1"/>
            </p:cNvPicPr>
            <p:nvPr/>
          </p:nvPicPr>
          <p:blipFill>
            <a:blip r:embed="rId37" cstate="print">
              <a:grayscl/>
              <a:extLst>
                <a:ext uri="{28A0092B-C50C-407E-A947-70E740481C1C}">
                  <a14:useLocalDpi xmlns:a14="http://schemas.microsoft.com/office/drawing/2010/main"/>
                </a:ext>
              </a:extLst>
            </a:blip>
            <a:stretch>
              <a:fillRect/>
            </a:stretch>
          </p:blipFill>
          <p:spPr>
            <a:xfrm>
              <a:off x="4328444" y="3420119"/>
              <a:ext cx="699168" cy="228600"/>
            </a:xfrm>
            <a:prstGeom prst="rect">
              <a:avLst/>
            </a:prstGeom>
          </p:spPr>
        </p:pic>
        <p:pic>
          <p:nvPicPr>
            <p:cNvPr id="83" name="Picture 82" descr="mopub-logo.png"/>
            <p:cNvPicPr>
              <a:picLocks noChangeAspect="1"/>
            </p:cNvPicPr>
            <p:nvPr/>
          </p:nvPicPr>
          <p:blipFill>
            <a:blip r:embed="rId38" cstate="print">
              <a:grayscl/>
              <a:extLst>
                <a:ext uri="{28A0092B-C50C-407E-A947-70E740481C1C}">
                  <a14:useLocalDpi xmlns:a14="http://schemas.microsoft.com/office/drawing/2010/main"/>
                </a:ext>
              </a:extLst>
            </a:blip>
            <a:stretch>
              <a:fillRect/>
            </a:stretch>
          </p:blipFill>
          <p:spPr>
            <a:xfrm>
              <a:off x="3884612" y="3191519"/>
              <a:ext cx="609600" cy="192695"/>
            </a:xfrm>
            <a:prstGeom prst="rect">
              <a:avLst/>
            </a:prstGeom>
          </p:spPr>
        </p:pic>
        <p:pic>
          <p:nvPicPr>
            <p:cNvPr id="84" name="Picture 83" descr="Jumptap_logo_blue.png"/>
            <p:cNvPicPr>
              <a:picLocks noChangeAspect="1"/>
            </p:cNvPicPr>
            <p:nvPr/>
          </p:nvPicPr>
          <p:blipFill>
            <a:blip r:embed="rId39" cstate="print">
              <a:grayscl/>
              <a:extLst>
                <a:ext uri="{28A0092B-C50C-407E-A947-70E740481C1C}">
                  <a14:useLocalDpi xmlns:a14="http://schemas.microsoft.com/office/drawing/2010/main"/>
                </a:ext>
              </a:extLst>
            </a:blip>
            <a:stretch>
              <a:fillRect/>
            </a:stretch>
          </p:blipFill>
          <p:spPr>
            <a:xfrm>
              <a:off x="531812" y="2261546"/>
              <a:ext cx="990600" cy="202445"/>
            </a:xfrm>
            <a:prstGeom prst="rect">
              <a:avLst/>
            </a:prstGeom>
          </p:spPr>
        </p:pic>
        <p:pic>
          <p:nvPicPr>
            <p:cNvPr id="85" name="Picture 84" descr="adtheorent-logo.png"/>
            <p:cNvPicPr>
              <a:picLocks noChangeAspect="1"/>
            </p:cNvPicPr>
            <p:nvPr/>
          </p:nvPicPr>
          <p:blipFill>
            <a:blip r:embed="rId40" cstate="print">
              <a:grayscl/>
              <a:extLst>
                <a:ext uri="{28A0092B-C50C-407E-A947-70E740481C1C}">
                  <a14:useLocalDpi xmlns:a14="http://schemas.microsoft.com/office/drawing/2010/main"/>
                </a:ext>
              </a:extLst>
            </a:blip>
            <a:stretch>
              <a:fillRect/>
            </a:stretch>
          </p:blipFill>
          <p:spPr>
            <a:xfrm>
              <a:off x="2208212" y="2715269"/>
              <a:ext cx="1131888" cy="337680"/>
            </a:xfrm>
            <a:prstGeom prst="rect">
              <a:avLst/>
            </a:prstGeom>
          </p:spPr>
        </p:pic>
        <p:pic>
          <p:nvPicPr>
            <p:cNvPr id="86" name="Picture 85" descr="tapit-logo.png"/>
            <p:cNvPicPr>
              <a:picLocks noChangeAspect="1"/>
            </p:cNvPicPr>
            <p:nvPr/>
          </p:nvPicPr>
          <p:blipFill>
            <a:blip r:embed="rId41" cstate="print">
              <a:grayscl/>
              <a:extLst>
                <a:ext uri="{28A0092B-C50C-407E-A947-70E740481C1C}">
                  <a14:useLocalDpi xmlns:a14="http://schemas.microsoft.com/office/drawing/2010/main"/>
                </a:ext>
              </a:extLst>
            </a:blip>
            <a:stretch>
              <a:fillRect/>
            </a:stretch>
          </p:blipFill>
          <p:spPr>
            <a:xfrm>
              <a:off x="3198812" y="3115319"/>
              <a:ext cx="533400" cy="283540"/>
            </a:xfrm>
            <a:prstGeom prst="rect">
              <a:avLst/>
            </a:prstGeom>
          </p:spPr>
        </p:pic>
        <p:pic>
          <p:nvPicPr>
            <p:cNvPr id="87" name="Picture 86" descr="Vdopia-logo.png"/>
            <p:cNvPicPr>
              <a:picLocks noChangeAspect="1"/>
            </p:cNvPicPr>
            <p:nvPr/>
          </p:nvPicPr>
          <p:blipFill>
            <a:blip r:embed="rId42" cstate="print">
              <a:grayscl/>
              <a:extLst>
                <a:ext uri="{28A0092B-C50C-407E-A947-70E740481C1C}">
                  <a14:useLocalDpi xmlns:a14="http://schemas.microsoft.com/office/drawing/2010/main"/>
                </a:ext>
              </a:extLst>
            </a:blip>
            <a:stretch>
              <a:fillRect/>
            </a:stretch>
          </p:blipFill>
          <p:spPr>
            <a:xfrm>
              <a:off x="1903412" y="3420119"/>
              <a:ext cx="1035783" cy="228600"/>
            </a:xfrm>
            <a:prstGeom prst="rect">
              <a:avLst/>
            </a:prstGeom>
          </p:spPr>
        </p:pic>
        <p:pic>
          <p:nvPicPr>
            <p:cNvPr id="88" name="Picture 87" descr="manage.com-logo.png"/>
            <p:cNvPicPr>
              <a:picLocks noChangeAspect="1"/>
            </p:cNvPicPr>
            <p:nvPr/>
          </p:nvPicPr>
          <p:blipFill>
            <a:blip r:embed="rId43" cstate="print">
              <a:grayscl/>
              <a:extLst>
                <a:ext uri="{28A0092B-C50C-407E-A947-70E740481C1C}">
                  <a14:useLocalDpi xmlns:a14="http://schemas.microsoft.com/office/drawing/2010/main"/>
                </a:ext>
              </a:extLst>
            </a:blip>
            <a:stretch>
              <a:fillRect/>
            </a:stretch>
          </p:blipFill>
          <p:spPr>
            <a:xfrm>
              <a:off x="1370012" y="2505719"/>
              <a:ext cx="1129145" cy="190500"/>
            </a:xfrm>
            <a:prstGeom prst="rect">
              <a:avLst/>
            </a:prstGeom>
          </p:spPr>
        </p:pic>
        <p:pic>
          <p:nvPicPr>
            <p:cNvPr id="89" name="Picture 88" descr="appssavvy-logo.png"/>
            <p:cNvPicPr>
              <a:picLocks noChangeAspect="1"/>
            </p:cNvPicPr>
            <p:nvPr/>
          </p:nvPicPr>
          <p:blipFill>
            <a:blip r:embed="rId44" cstate="print">
              <a:grayscl/>
              <a:extLst>
                <a:ext uri="{28A0092B-C50C-407E-A947-70E740481C1C}">
                  <a14:useLocalDpi xmlns:a14="http://schemas.microsoft.com/office/drawing/2010/main"/>
                </a:ext>
              </a:extLst>
            </a:blip>
            <a:stretch>
              <a:fillRect/>
            </a:stretch>
          </p:blipFill>
          <p:spPr>
            <a:xfrm>
              <a:off x="303212" y="2581919"/>
              <a:ext cx="914400" cy="182880"/>
            </a:xfrm>
            <a:prstGeom prst="rect">
              <a:avLst/>
            </a:prstGeom>
          </p:spPr>
        </p:pic>
        <p:pic>
          <p:nvPicPr>
            <p:cNvPr id="90" name="Picture 89" descr="mobile-theory-logo.png"/>
            <p:cNvPicPr>
              <a:picLocks noChangeAspect="1"/>
            </p:cNvPicPr>
            <p:nvPr/>
          </p:nvPicPr>
          <p:blipFill>
            <a:blip r:embed="rId45" cstate="print">
              <a:grayscl/>
              <a:extLst>
                <a:ext uri="{28A0092B-C50C-407E-A947-70E740481C1C}">
                  <a14:useLocalDpi xmlns:a14="http://schemas.microsoft.com/office/drawing/2010/main"/>
                </a:ext>
              </a:extLst>
            </a:blip>
            <a:stretch>
              <a:fillRect/>
            </a:stretch>
          </p:blipFill>
          <p:spPr>
            <a:xfrm>
              <a:off x="3808412" y="3685411"/>
              <a:ext cx="1037137" cy="285379"/>
            </a:xfrm>
            <a:prstGeom prst="rect">
              <a:avLst/>
            </a:prstGeom>
          </p:spPr>
        </p:pic>
        <p:pic>
          <p:nvPicPr>
            <p:cNvPr id="91" name="Picture 90" descr="run-logo.png"/>
            <p:cNvPicPr>
              <a:picLocks noChangeAspect="1"/>
            </p:cNvPicPr>
            <p:nvPr/>
          </p:nvPicPr>
          <p:blipFill>
            <a:blip r:embed="rId46" cstate="print">
              <a:grayscl/>
              <a:extLst>
                <a:ext uri="{28A0092B-C50C-407E-A947-70E740481C1C}">
                  <a14:useLocalDpi xmlns:a14="http://schemas.microsoft.com/office/drawing/2010/main"/>
                </a:ext>
              </a:extLst>
            </a:blip>
            <a:stretch>
              <a:fillRect/>
            </a:stretch>
          </p:blipFill>
          <p:spPr>
            <a:xfrm>
              <a:off x="1204912" y="3551575"/>
              <a:ext cx="582612" cy="186044"/>
            </a:xfrm>
            <a:prstGeom prst="rect">
              <a:avLst/>
            </a:prstGeom>
          </p:spPr>
        </p:pic>
        <p:pic>
          <p:nvPicPr>
            <p:cNvPr id="92" name="Picture 91" descr="adaptv.png"/>
            <p:cNvPicPr>
              <a:picLocks noChangeAspect="1"/>
            </p:cNvPicPr>
            <p:nvPr/>
          </p:nvPicPr>
          <p:blipFill>
            <a:blip r:embed="rId47" cstate="print">
              <a:grayscl/>
              <a:extLst>
                <a:ext uri="{28A0092B-C50C-407E-A947-70E740481C1C}">
                  <a14:useLocalDpi xmlns:a14="http://schemas.microsoft.com/office/drawing/2010/main"/>
                </a:ext>
              </a:extLst>
            </a:blip>
            <a:stretch>
              <a:fillRect/>
            </a:stretch>
          </p:blipFill>
          <p:spPr>
            <a:xfrm>
              <a:off x="8532812" y="2286001"/>
              <a:ext cx="1143000" cy="381695"/>
            </a:xfrm>
            <a:prstGeom prst="rect">
              <a:avLst/>
            </a:prstGeom>
            <a:noFill/>
            <a:ln>
              <a:noFill/>
            </a:ln>
          </p:spPr>
        </p:pic>
        <p:pic>
          <p:nvPicPr>
            <p:cNvPr id="93" name="Picture 92" descr="admeld-logo.png"/>
            <p:cNvPicPr>
              <a:picLocks noChangeAspect="1"/>
            </p:cNvPicPr>
            <p:nvPr/>
          </p:nvPicPr>
          <p:blipFill>
            <a:blip r:embed="rId48" cstate="print">
              <a:grayscl/>
              <a:extLst>
                <a:ext uri="{28A0092B-C50C-407E-A947-70E740481C1C}">
                  <a14:useLocalDpi xmlns:a14="http://schemas.microsoft.com/office/drawing/2010/main"/>
                </a:ext>
              </a:extLst>
            </a:blip>
            <a:stretch>
              <a:fillRect/>
            </a:stretch>
          </p:blipFill>
          <p:spPr>
            <a:xfrm>
              <a:off x="6627812" y="4495800"/>
              <a:ext cx="838200" cy="178443"/>
            </a:xfrm>
            <a:prstGeom prst="rect">
              <a:avLst/>
            </a:prstGeom>
            <a:noFill/>
            <a:ln>
              <a:noFill/>
            </a:ln>
          </p:spPr>
        </p:pic>
        <p:pic>
          <p:nvPicPr>
            <p:cNvPr id="94" name="Picture 93" descr="AdRoll Logo.png"/>
            <p:cNvPicPr>
              <a:picLocks noChangeAspect="1"/>
            </p:cNvPicPr>
            <p:nvPr/>
          </p:nvPicPr>
          <p:blipFill>
            <a:blip r:embed="rId49" cstate="print">
              <a:grayscl/>
              <a:extLst>
                <a:ext uri="{28A0092B-C50C-407E-A947-70E740481C1C}">
                  <a14:useLocalDpi xmlns:a14="http://schemas.microsoft.com/office/drawing/2010/main"/>
                </a:ext>
              </a:extLst>
            </a:blip>
            <a:stretch>
              <a:fillRect/>
            </a:stretch>
          </p:blipFill>
          <p:spPr>
            <a:xfrm>
              <a:off x="7847012" y="3810000"/>
              <a:ext cx="862245" cy="193040"/>
            </a:xfrm>
            <a:prstGeom prst="rect">
              <a:avLst/>
            </a:prstGeom>
            <a:noFill/>
            <a:ln>
              <a:noFill/>
            </a:ln>
          </p:spPr>
        </p:pic>
        <p:pic>
          <p:nvPicPr>
            <p:cNvPr id="95" name="Picture 94" descr="bazaarvoice-logo.png"/>
            <p:cNvPicPr>
              <a:picLocks noChangeAspect="1"/>
            </p:cNvPicPr>
            <p:nvPr/>
          </p:nvPicPr>
          <p:blipFill>
            <a:blip r:embed="rId50" cstate="print">
              <a:grayscl/>
              <a:extLst>
                <a:ext uri="{28A0092B-C50C-407E-A947-70E740481C1C}">
                  <a14:useLocalDpi xmlns:a14="http://schemas.microsoft.com/office/drawing/2010/main"/>
                </a:ext>
              </a:extLst>
            </a:blip>
            <a:stretch>
              <a:fillRect/>
            </a:stretch>
          </p:blipFill>
          <p:spPr>
            <a:xfrm>
              <a:off x="8197182" y="4572000"/>
              <a:ext cx="1191172" cy="152400"/>
            </a:xfrm>
            <a:prstGeom prst="rect">
              <a:avLst/>
            </a:prstGeom>
            <a:noFill/>
            <a:ln>
              <a:noFill/>
            </a:ln>
          </p:spPr>
        </p:pic>
        <p:pic>
          <p:nvPicPr>
            <p:cNvPr id="96" name="Picture 95" descr="centro_logo.png"/>
            <p:cNvPicPr>
              <a:picLocks noChangeAspect="1"/>
            </p:cNvPicPr>
            <p:nvPr/>
          </p:nvPicPr>
          <p:blipFill>
            <a:blip r:embed="rId51" cstate="print">
              <a:grayscl/>
              <a:extLst>
                <a:ext uri="{28A0092B-C50C-407E-A947-70E740481C1C}">
                  <a14:useLocalDpi xmlns:a14="http://schemas.microsoft.com/office/drawing/2010/main"/>
                </a:ext>
              </a:extLst>
            </a:blip>
            <a:stretch>
              <a:fillRect/>
            </a:stretch>
          </p:blipFill>
          <p:spPr>
            <a:xfrm>
              <a:off x="7770813" y="4227568"/>
              <a:ext cx="838200" cy="144280"/>
            </a:xfrm>
            <a:prstGeom prst="rect">
              <a:avLst/>
            </a:prstGeom>
            <a:noFill/>
            <a:ln>
              <a:noFill/>
            </a:ln>
          </p:spPr>
        </p:pic>
        <p:pic>
          <p:nvPicPr>
            <p:cNvPr id="97" name="Picture 96" descr="dataxu-logo.png"/>
            <p:cNvPicPr>
              <a:picLocks noChangeAspect="1"/>
            </p:cNvPicPr>
            <p:nvPr/>
          </p:nvPicPr>
          <p:blipFill>
            <a:blip r:embed="rId52" cstate="print">
              <a:grayscl/>
              <a:extLst>
                <a:ext uri="{28A0092B-C50C-407E-A947-70E740481C1C}">
                  <a14:useLocalDpi xmlns:a14="http://schemas.microsoft.com/office/drawing/2010/main"/>
                </a:ext>
              </a:extLst>
            </a:blip>
            <a:stretch>
              <a:fillRect/>
            </a:stretch>
          </p:blipFill>
          <p:spPr>
            <a:xfrm>
              <a:off x="7466012" y="3352800"/>
              <a:ext cx="762572" cy="167218"/>
            </a:xfrm>
            <a:prstGeom prst="rect">
              <a:avLst/>
            </a:prstGeom>
            <a:noFill/>
            <a:ln>
              <a:noFill/>
            </a:ln>
          </p:spPr>
        </p:pic>
        <p:pic>
          <p:nvPicPr>
            <p:cNvPr id="98" name="Picture 97" descr="dstillery-logo.png"/>
            <p:cNvPicPr>
              <a:picLocks noChangeAspect="1"/>
            </p:cNvPicPr>
            <p:nvPr/>
          </p:nvPicPr>
          <p:blipFill>
            <a:blip r:embed="rId53" cstate="print">
              <a:grayscl/>
              <a:extLst>
                <a:ext uri="{28A0092B-C50C-407E-A947-70E740481C1C}">
                  <a14:useLocalDpi xmlns:a14="http://schemas.microsoft.com/office/drawing/2010/main"/>
                </a:ext>
              </a:extLst>
            </a:blip>
            <a:stretch>
              <a:fillRect/>
            </a:stretch>
          </p:blipFill>
          <p:spPr>
            <a:xfrm>
              <a:off x="6932612" y="4114800"/>
              <a:ext cx="640144" cy="297380"/>
            </a:xfrm>
            <a:prstGeom prst="rect">
              <a:avLst/>
            </a:prstGeom>
          </p:spPr>
        </p:pic>
        <p:pic>
          <p:nvPicPr>
            <p:cNvPr id="99" name="Picture 98" descr="fox-digital-media-logo.png"/>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6932612" y="3581400"/>
              <a:ext cx="1102932" cy="156017"/>
            </a:xfrm>
            <a:prstGeom prst="rect">
              <a:avLst/>
            </a:prstGeom>
          </p:spPr>
        </p:pic>
        <p:pic>
          <p:nvPicPr>
            <p:cNvPr id="100" name="Picture 99" descr="goodway-group-logo.png"/>
            <p:cNvPicPr>
              <a:picLocks noChangeAspect="1"/>
            </p:cNvPicPr>
            <p:nvPr/>
          </p:nvPicPr>
          <p:blipFill>
            <a:blip r:embed="rId55" cstate="print">
              <a:grayscl/>
              <a:extLst>
                <a:ext uri="{BEBA8EAE-BF5A-486C-A8C5-ECC9F3942E4B}">
                  <a14:imgProps xmlns:a14="http://schemas.microsoft.com/office/drawing/2010/main">
                    <a14:imgLayer r:embed="rId56">
                      <a14:imgEffect>
                        <a14:saturation sat="33000"/>
                      </a14:imgEffect>
                    </a14:imgLayer>
                  </a14:imgProps>
                </a:ext>
                <a:ext uri="{28A0092B-C50C-407E-A947-70E740481C1C}">
                  <a14:useLocalDpi xmlns:a14="http://schemas.microsoft.com/office/drawing/2010/main"/>
                </a:ext>
              </a:extLst>
            </a:blip>
            <a:stretch>
              <a:fillRect/>
            </a:stretch>
          </p:blipFill>
          <p:spPr>
            <a:xfrm>
              <a:off x="9523412" y="5791200"/>
              <a:ext cx="1166940" cy="300692"/>
            </a:xfrm>
            <a:prstGeom prst="rect">
              <a:avLst/>
            </a:prstGeom>
          </p:spPr>
        </p:pic>
        <p:pic>
          <p:nvPicPr>
            <p:cNvPr id="101" name="Picture 100" descr="legolas-logo.png"/>
            <p:cNvPicPr>
              <a:picLocks noChangeAspect="1"/>
            </p:cNvPicPr>
            <p:nvPr/>
          </p:nvPicPr>
          <p:blipFill>
            <a:blip r:embed="rId57" cstate="print">
              <a:grayscl/>
              <a:extLst>
                <a:ext uri="{28A0092B-C50C-407E-A947-70E740481C1C}">
                  <a14:useLocalDpi xmlns:a14="http://schemas.microsoft.com/office/drawing/2010/main"/>
                </a:ext>
              </a:extLst>
            </a:blip>
            <a:stretch>
              <a:fillRect/>
            </a:stretch>
          </p:blipFill>
          <p:spPr>
            <a:xfrm>
              <a:off x="8151812" y="4800600"/>
              <a:ext cx="745300" cy="198245"/>
            </a:xfrm>
            <a:prstGeom prst="rect">
              <a:avLst/>
            </a:prstGeom>
          </p:spPr>
        </p:pic>
        <p:pic>
          <p:nvPicPr>
            <p:cNvPr id="102" name="Picture 101" descr="media-innovation-group-logo.png"/>
            <p:cNvPicPr>
              <a:picLocks noChangeAspect="1"/>
            </p:cNvPicPr>
            <p:nvPr/>
          </p:nvPicPr>
          <p:blipFill>
            <a:blip r:embed="rId58" cstate="print">
              <a:grayscl/>
              <a:extLst>
                <a:ext uri="{28A0092B-C50C-407E-A947-70E740481C1C}">
                  <a14:useLocalDpi xmlns:a14="http://schemas.microsoft.com/office/drawing/2010/main"/>
                </a:ext>
              </a:extLst>
            </a:blip>
            <a:stretch>
              <a:fillRect/>
            </a:stretch>
          </p:blipFill>
          <p:spPr>
            <a:xfrm>
              <a:off x="9904412" y="3200400"/>
              <a:ext cx="743259" cy="282057"/>
            </a:xfrm>
            <a:prstGeom prst="rect">
              <a:avLst/>
            </a:prstGeom>
          </p:spPr>
        </p:pic>
        <p:pic>
          <p:nvPicPr>
            <p:cNvPr id="103" name="Picture 102" descr="netmining-logo.png"/>
            <p:cNvPicPr>
              <a:picLocks noChangeAspect="1"/>
            </p:cNvPicPr>
            <p:nvPr/>
          </p:nvPicPr>
          <p:blipFill>
            <a:blip r:embed="rId59" cstate="print">
              <a:grayscl/>
              <a:extLst>
                <a:ext uri="{28A0092B-C50C-407E-A947-70E740481C1C}">
                  <a14:useLocalDpi xmlns:a14="http://schemas.microsoft.com/office/drawing/2010/main"/>
                </a:ext>
              </a:extLst>
            </a:blip>
            <a:stretch>
              <a:fillRect/>
            </a:stretch>
          </p:blipFill>
          <p:spPr>
            <a:xfrm>
              <a:off x="7999412" y="2667000"/>
              <a:ext cx="1531537" cy="339344"/>
            </a:xfrm>
            <a:prstGeom prst="rect">
              <a:avLst/>
            </a:prstGeom>
          </p:spPr>
        </p:pic>
        <p:pic>
          <p:nvPicPr>
            <p:cNvPr id="104" name="Picture 103" descr="real-media-group-logo.png"/>
            <p:cNvPicPr>
              <a:picLocks noChangeAspect="1"/>
            </p:cNvPicPr>
            <p:nvPr/>
          </p:nvPicPr>
          <p:blipFill>
            <a:blip r:embed="rId60" cstate="print">
              <a:grayscl/>
              <a:extLst>
                <a:ext uri="{28A0092B-C50C-407E-A947-70E740481C1C}">
                  <a14:useLocalDpi xmlns:a14="http://schemas.microsoft.com/office/drawing/2010/main"/>
                </a:ext>
              </a:extLst>
            </a:blip>
            <a:stretch>
              <a:fillRect/>
            </a:stretch>
          </p:blipFill>
          <p:spPr>
            <a:xfrm>
              <a:off x="9675812" y="4267200"/>
              <a:ext cx="768061" cy="351028"/>
            </a:xfrm>
            <a:prstGeom prst="rect">
              <a:avLst/>
            </a:prstGeom>
          </p:spPr>
        </p:pic>
        <p:pic>
          <p:nvPicPr>
            <p:cNvPr id="105" name="Picture 104" descr="rubicon-project-logo.png"/>
            <p:cNvPicPr>
              <a:picLocks noChangeAspect="1"/>
            </p:cNvPicPr>
            <p:nvPr/>
          </p:nvPicPr>
          <p:blipFill>
            <a:blip r:embed="rId61" cstate="print">
              <a:grayscl/>
              <a:extLst>
                <a:ext uri="{28A0092B-C50C-407E-A947-70E740481C1C}">
                  <a14:useLocalDpi xmlns:a14="http://schemas.microsoft.com/office/drawing/2010/main"/>
                </a:ext>
              </a:extLst>
            </a:blip>
            <a:stretch>
              <a:fillRect/>
            </a:stretch>
          </p:blipFill>
          <p:spPr>
            <a:xfrm>
              <a:off x="8990012" y="5029200"/>
              <a:ext cx="838200" cy="239252"/>
            </a:xfrm>
            <a:prstGeom prst="rect">
              <a:avLst/>
            </a:prstGeom>
          </p:spPr>
        </p:pic>
        <p:pic>
          <p:nvPicPr>
            <p:cNvPr id="106" name="Picture 105" descr="the-trade-desk-logo.png"/>
            <p:cNvPicPr>
              <a:picLocks noChangeAspect="1"/>
            </p:cNvPicPr>
            <p:nvPr/>
          </p:nvPicPr>
          <p:blipFill>
            <a:blip r:embed="rId62" cstate="print">
              <a:grayscl/>
              <a:extLst>
                <a:ext uri="{28A0092B-C50C-407E-A947-70E740481C1C}">
                  <a14:useLocalDpi xmlns:a14="http://schemas.microsoft.com/office/drawing/2010/main"/>
                </a:ext>
              </a:extLst>
            </a:blip>
            <a:stretch>
              <a:fillRect/>
            </a:stretch>
          </p:blipFill>
          <p:spPr>
            <a:xfrm>
              <a:off x="7618412" y="5867400"/>
              <a:ext cx="1367092" cy="174836"/>
            </a:xfrm>
            <a:prstGeom prst="rect">
              <a:avLst/>
            </a:prstGeom>
          </p:spPr>
        </p:pic>
        <p:pic>
          <p:nvPicPr>
            <p:cNvPr id="107" name="Picture 106" descr="travora-logo.png"/>
            <p:cNvPicPr>
              <a:picLocks noChangeAspect="1"/>
            </p:cNvPicPr>
            <p:nvPr/>
          </p:nvPicPr>
          <p:blipFill>
            <a:blip r:embed="rId63" cstate="print">
              <a:grayscl/>
              <a:extLst>
                <a:ext uri="{28A0092B-C50C-407E-A947-70E740481C1C}">
                  <a14:useLocalDpi xmlns:a14="http://schemas.microsoft.com/office/drawing/2010/main"/>
                </a:ext>
              </a:extLst>
            </a:blip>
            <a:stretch>
              <a:fillRect/>
            </a:stretch>
          </p:blipFill>
          <p:spPr>
            <a:xfrm>
              <a:off x="9675812" y="5410200"/>
              <a:ext cx="1237221" cy="380279"/>
            </a:xfrm>
            <a:prstGeom prst="rect">
              <a:avLst/>
            </a:prstGeom>
          </p:spPr>
        </p:pic>
        <p:pic>
          <p:nvPicPr>
            <p:cNvPr id="108" name="Picture 107" descr="TubeMogul-logo.png"/>
            <p:cNvPicPr>
              <a:picLocks noChangeAspect="1"/>
            </p:cNvPicPr>
            <p:nvPr/>
          </p:nvPicPr>
          <p:blipFill>
            <a:blip r:embed="rId64" cstate="print">
              <a:grayscl/>
              <a:extLst>
                <a:ext uri="{28A0092B-C50C-407E-A947-70E740481C1C}">
                  <a14:useLocalDpi xmlns:a14="http://schemas.microsoft.com/office/drawing/2010/main"/>
                </a:ext>
              </a:extLst>
            </a:blip>
            <a:stretch>
              <a:fillRect/>
            </a:stretch>
          </p:blipFill>
          <p:spPr>
            <a:xfrm>
              <a:off x="10056812" y="2874992"/>
              <a:ext cx="697722" cy="272068"/>
            </a:xfrm>
            <a:prstGeom prst="rect">
              <a:avLst/>
            </a:prstGeom>
          </p:spPr>
        </p:pic>
        <p:pic>
          <p:nvPicPr>
            <p:cNvPr id="109" name="Picture 108" descr="ValueClick-logo.png"/>
            <p:cNvPicPr>
              <a:picLocks noChangeAspect="1"/>
            </p:cNvPicPr>
            <p:nvPr/>
          </p:nvPicPr>
          <p:blipFill>
            <a:blip r:embed="rId65" cstate="print">
              <a:grayscl/>
              <a:extLst>
                <a:ext uri="{28A0092B-C50C-407E-A947-70E740481C1C}">
                  <a14:useLocalDpi xmlns:a14="http://schemas.microsoft.com/office/drawing/2010/main"/>
                </a:ext>
              </a:extLst>
            </a:blip>
            <a:stretch>
              <a:fillRect/>
            </a:stretch>
          </p:blipFill>
          <p:spPr>
            <a:xfrm>
              <a:off x="7046912" y="3789001"/>
              <a:ext cx="505524" cy="261049"/>
            </a:xfrm>
            <a:prstGeom prst="rect">
              <a:avLst/>
            </a:prstGeom>
          </p:spPr>
        </p:pic>
        <p:pic>
          <p:nvPicPr>
            <p:cNvPr id="110" name="Picture 109" descr="xplus1-logo.png"/>
            <p:cNvPicPr>
              <a:picLocks noChangeAspect="1"/>
            </p:cNvPicPr>
            <p:nvPr/>
          </p:nvPicPr>
          <p:blipFill>
            <a:blip r:embed="rId27" cstate="print">
              <a:grayscl/>
              <a:extLst>
                <a:ext uri="{28A0092B-C50C-407E-A947-70E740481C1C}">
                  <a14:useLocalDpi xmlns:a14="http://schemas.microsoft.com/office/drawing/2010/main"/>
                </a:ext>
              </a:extLst>
            </a:blip>
            <a:stretch>
              <a:fillRect/>
            </a:stretch>
          </p:blipFill>
          <p:spPr>
            <a:xfrm>
              <a:off x="7618412" y="4495800"/>
              <a:ext cx="417512" cy="212324"/>
            </a:xfrm>
            <a:prstGeom prst="rect">
              <a:avLst/>
            </a:prstGeom>
          </p:spPr>
        </p:pic>
        <p:pic>
          <p:nvPicPr>
            <p:cNvPr id="111" name="Picture 110" descr="yume-logo.png"/>
            <p:cNvPicPr>
              <a:picLocks noChangeAspect="1"/>
            </p:cNvPicPr>
            <p:nvPr/>
          </p:nvPicPr>
          <p:blipFill>
            <a:blip r:embed="rId66" cstate="print">
              <a:grayscl/>
              <a:extLst>
                <a:ext uri="{28A0092B-C50C-407E-A947-70E740481C1C}">
                  <a14:useLocalDpi xmlns:a14="http://schemas.microsoft.com/office/drawing/2010/main"/>
                </a:ext>
              </a:extLst>
            </a:blip>
            <a:stretch>
              <a:fillRect/>
            </a:stretch>
          </p:blipFill>
          <p:spPr>
            <a:xfrm>
              <a:off x="8913812" y="4292127"/>
              <a:ext cx="785940" cy="203673"/>
            </a:xfrm>
            <a:prstGeom prst="rect">
              <a:avLst/>
            </a:prstGeom>
          </p:spPr>
        </p:pic>
        <p:pic>
          <p:nvPicPr>
            <p:cNvPr id="112" name="Picture 111" descr="adbuyer-logo.png"/>
            <p:cNvPicPr>
              <a:picLocks noChangeAspect="1"/>
            </p:cNvPicPr>
            <p:nvPr/>
          </p:nvPicPr>
          <p:blipFill>
            <a:blip r:embed="rId67" cstate="print">
              <a:grayscl/>
              <a:extLst>
                <a:ext uri="{28A0092B-C50C-407E-A947-70E740481C1C}">
                  <a14:useLocalDpi xmlns:a14="http://schemas.microsoft.com/office/drawing/2010/main"/>
                </a:ext>
              </a:extLst>
            </a:blip>
            <a:stretch>
              <a:fillRect/>
            </a:stretch>
          </p:blipFill>
          <p:spPr>
            <a:xfrm>
              <a:off x="6932612" y="4776397"/>
              <a:ext cx="1050608" cy="252803"/>
            </a:xfrm>
            <a:prstGeom prst="rect">
              <a:avLst/>
            </a:prstGeom>
          </p:spPr>
        </p:pic>
        <p:pic>
          <p:nvPicPr>
            <p:cNvPr id="113" name="Picture 112" descr="Adobett_logo.png"/>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9599612" y="2667000"/>
              <a:ext cx="1261428" cy="187009"/>
            </a:xfrm>
            <a:prstGeom prst="rect">
              <a:avLst/>
            </a:prstGeom>
          </p:spPr>
        </p:pic>
        <p:pic>
          <p:nvPicPr>
            <p:cNvPr id="114" name="Picture 113" descr="adverplex_logo.png"/>
            <p:cNvPicPr>
              <a:picLocks noChangeAspect="1"/>
            </p:cNvPicPr>
            <p:nvPr/>
          </p:nvPicPr>
          <p:blipFill>
            <a:blip r:embed="rId69" cstate="print">
              <a:grayscl/>
              <a:extLst>
                <a:ext uri="{28A0092B-C50C-407E-A947-70E740481C1C}">
                  <a14:useLocalDpi xmlns:a14="http://schemas.microsoft.com/office/drawing/2010/main"/>
                </a:ext>
              </a:extLst>
            </a:blip>
            <a:stretch>
              <a:fillRect/>
            </a:stretch>
          </p:blipFill>
          <p:spPr>
            <a:xfrm>
              <a:off x="6856412" y="5087512"/>
              <a:ext cx="423228" cy="325757"/>
            </a:xfrm>
            <a:prstGeom prst="rect">
              <a:avLst/>
            </a:prstGeom>
          </p:spPr>
        </p:pic>
        <p:pic>
          <p:nvPicPr>
            <p:cNvPr id="115" name="Picture 114" descr="brandscreen-logo.png"/>
            <p:cNvPicPr>
              <a:picLocks noChangeAspect="1"/>
            </p:cNvPicPr>
            <p:nvPr/>
          </p:nvPicPr>
          <p:blipFill>
            <a:blip r:embed="rId70" cstate="print">
              <a:grayscl/>
              <a:extLst>
                <a:ext uri="{28A0092B-C50C-407E-A947-70E740481C1C}">
                  <a14:useLocalDpi xmlns:a14="http://schemas.microsoft.com/office/drawing/2010/main"/>
                </a:ext>
              </a:extLst>
            </a:blip>
            <a:stretch>
              <a:fillRect/>
            </a:stretch>
          </p:blipFill>
          <p:spPr>
            <a:xfrm>
              <a:off x="9142412" y="2133600"/>
              <a:ext cx="1653913" cy="175768"/>
            </a:xfrm>
            <a:prstGeom prst="rect">
              <a:avLst/>
            </a:prstGeom>
          </p:spPr>
        </p:pic>
        <p:pic>
          <p:nvPicPr>
            <p:cNvPr id="116" name="Picture 115" descr="collective-logo.jpg"/>
            <p:cNvPicPr>
              <a:picLocks noChangeAspect="1"/>
            </p:cNvPicPr>
            <p:nvPr/>
          </p:nvPicPr>
          <p:blipFill>
            <a:blip r:embed="rId71" cstate="print">
              <a:grayscl/>
              <a:extLst>
                <a:ext uri="{28A0092B-C50C-407E-A947-70E740481C1C}">
                  <a14:useLocalDpi xmlns:a14="http://schemas.microsoft.com/office/drawing/2010/main"/>
                </a:ext>
              </a:extLst>
            </a:blip>
            <a:stretch>
              <a:fillRect/>
            </a:stretch>
          </p:blipFill>
          <p:spPr>
            <a:xfrm>
              <a:off x="7313612" y="6019800"/>
              <a:ext cx="1056196" cy="321479"/>
            </a:xfrm>
            <a:prstGeom prst="rect">
              <a:avLst/>
            </a:prstGeom>
          </p:spPr>
        </p:pic>
        <p:pic>
          <p:nvPicPr>
            <p:cNvPr id="117" name="Picture 116" descr="digitas-logo.png"/>
            <p:cNvPicPr>
              <a:picLocks noChangeAspect="1"/>
            </p:cNvPicPr>
            <p:nvPr/>
          </p:nvPicPr>
          <p:blipFill>
            <a:blip r:embed="rId72" cstate="print">
              <a:grayscl/>
              <a:extLst>
                <a:ext uri="{28A0092B-C50C-407E-A947-70E740481C1C}">
                  <a14:useLocalDpi xmlns:a14="http://schemas.microsoft.com/office/drawing/2010/main"/>
                </a:ext>
              </a:extLst>
            </a:blip>
            <a:stretch>
              <a:fillRect/>
            </a:stretch>
          </p:blipFill>
          <p:spPr>
            <a:xfrm>
              <a:off x="10056812" y="1905000"/>
              <a:ext cx="990600" cy="142910"/>
            </a:xfrm>
            <a:prstGeom prst="rect">
              <a:avLst/>
            </a:prstGeom>
          </p:spPr>
        </p:pic>
        <p:pic>
          <p:nvPicPr>
            <p:cNvPr id="118" name="Picture 117" descr="Efficient-Frontier-logo.png"/>
            <p:cNvPicPr>
              <a:picLocks noChangeAspect="1"/>
            </p:cNvPicPr>
            <p:nvPr/>
          </p:nvPicPr>
          <p:blipFill>
            <a:blip r:embed="rId73" cstate="print">
              <a:grayscl/>
              <a:extLst>
                <a:ext uri="{28A0092B-C50C-407E-A947-70E740481C1C}">
                  <a14:useLocalDpi xmlns:a14="http://schemas.microsoft.com/office/drawing/2010/main"/>
                </a:ext>
              </a:extLst>
            </a:blip>
            <a:stretch>
              <a:fillRect/>
            </a:stretch>
          </p:blipFill>
          <p:spPr>
            <a:xfrm>
              <a:off x="8532812" y="2971800"/>
              <a:ext cx="1279398" cy="198628"/>
            </a:xfrm>
            <a:prstGeom prst="rect">
              <a:avLst/>
            </a:prstGeom>
          </p:spPr>
        </p:pic>
        <p:pic>
          <p:nvPicPr>
            <p:cNvPr id="119" name="Picture 118" descr="freewheel-logo.png"/>
            <p:cNvPicPr>
              <a:picLocks noChangeAspect="1"/>
            </p:cNvPicPr>
            <p:nvPr/>
          </p:nvPicPr>
          <p:blipFill>
            <a:blip r:embed="rId74" cstate="print">
              <a:grayscl/>
              <a:extLst>
                <a:ext uri="{28A0092B-C50C-407E-A947-70E740481C1C}">
                  <a14:useLocalDpi xmlns:a14="http://schemas.microsoft.com/office/drawing/2010/main"/>
                </a:ext>
              </a:extLst>
            </a:blip>
            <a:stretch>
              <a:fillRect/>
            </a:stretch>
          </p:blipFill>
          <p:spPr>
            <a:xfrm>
              <a:off x="7466012" y="3048000"/>
              <a:ext cx="990600" cy="160723"/>
            </a:xfrm>
            <a:prstGeom prst="rect">
              <a:avLst/>
            </a:prstGeom>
          </p:spPr>
        </p:pic>
        <p:pic>
          <p:nvPicPr>
            <p:cNvPr id="120" name="Picture 119" descr="invite-media-logo.png"/>
            <p:cNvPicPr>
              <a:picLocks noChangeAspect="1"/>
            </p:cNvPicPr>
            <p:nvPr/>
          </p:nvPicPr>
          <p:blipFill>
            <a:blip r:embed="rId75" cstate="print">
              <a:grayscl/>
              <a:extLst>
                <a:ext uri="{28A0092B-C50C-407E-A947-70E740481C1C}">
                  <a14:useLocalDpi xmlns:a14="http://schemas.microsoft.com/office/drawing/2010/main"/>
                </a:ext>
              </a:extLst>
            </a:blip>
            <a:stretch>
              <a:fillRect/>
            </a:stretch>
          </p:blipFill>
          <p:spPr>
            <a:xfrm>
              <a:off x="8609012" y="3276600"/>
              <a:ext cx="926901" cy="231223"/>
            </a:xfrm>
            <a:prstGeom prst="rect">
              <a:avLst/>
            </a:prstGeom>
          </p:spPr>
        </p:pic>
        <p:pic>
          <p:nvPicPr>
            <p:cNvPr id="121" name="Picture 120" descr="LucidMedia-logo.png"/>
            <p:cNvPicPr>
              <a:picLocks noChangeAspect="1"/>
            </p:cNvPicPr>
            <p:nvPr/>
          </p:nvPicPr>
          <p:blipFill>
            <a:blip r:embed="rId76" cstate="print">
              <a:grayscl/>
              <a:extLst>
                <a:ext uri="{28A0092B-C50C-407E-A947-70E740481C1C}">
                  <a14:useLocalDpi xmlns:a14="http://schemas.microsoft.com/office/drawing/2010/main"/>
                </a:ext>
              </a:extLst>
            </a:blip>
            <a:stretch>
              <a:fillRect/>
            </a:stretch>
          </p:blipFill>
          <p:spPr>
            <a:xfrm>
              <a:off x="9675812" y="4724401"/>
              <a:ext cx="1144080" cy="205062"/>
            </a:xfrm>
            <a:prstGeom prst="rect">
              <a:avLst/>
            </a:prstGeom>
          </p:spPr>
        </p:pic>
        <p:pic>
          <p:nvPicPr>
            <p:cNvPr id="122" name="Picture 121" descr="MediaMath-logo.png"/>
            <p:cNvPicPr>
              <a:picLocks noChangeAspect="1"/>
            </p:cNvPicPr>
            <p:nvPr/>
          </p:nvPicPr>
          <p:blipFill>
            <a:blip r:embed="rId22" cstate="print">
              <a:grayscl/>
              <a:extLst>
                <a:ext uri="{28A0092B-C50C-407E-A947-70E740481C1C}">
                  <a14:useLocalDpi xmlns:a14="http://schemas.microsoft.com/office/drawing/2010/main"/>
                </a:ext>
              </a:extLst>
            </a:blip>
            <a:stretch>
              <a:fillRect/>
            </a:stretch>
          </p:blipFill>
          <p:spPr>
            <a:xfrm>
              <a:off x="7313612" y="5105400"/>
              <a:ext cx="663112" cy="403860"/>
            </a:xfrm>
            <a:prstGeom prst="rect">
              <a:avLst/>
            </a:prstGeom>
          </p:spPr>
        </p:pic>
        <p:pic>
          <p:nvPicPr>
            <p:cNvPr id="123" name="Picture 122" descr="netshelter-logo.png"/>
            <p:cNvPicPr>
              <a:picLocks noChangeAspect="1"/>
            </p:cNvPicPr>
            <p:nvPr/>
          </p:nvPicPr>
          <p:blipFill>
            <a:blip r:embed="rId77" cstate="print">
              <a:grayscl/>
              <a:extLst>
                <a:ext uri="{28A0092B-C50C-407E-A947-70E740481C1C}">
                  <a14:useLocalDpi xmlns:a14="http://schemas.microsoft.com/office/drawing/2010/main"/>
                </a:ext>
              </a:extLst>
            </a:blip>
            <a:stretch>
              <a:fillRect/>
            </a:stretch>
          </p:blipFill>
          <p:spPr>
            <a:xfrm>
              <a:off x="8380412" y="3505200"/>
              <a:ext cx="822747" cy="269240"/>
            </a:xfrm>
            <a:prstGeom prst="rect">
              <a:avLst/>
            </a:prstGeom>
          </p:spPr>
        </p:pic>
        <p:pic>
          <p:nvPicPr>
            <p:cNvPr id="124" name="Picture 123" descr="reuters_logo.png"/>
            <p:cNvPicPr>
              <a:picLocks noChangeAspect="1"/>
            </p:cNvPicPr>
            <p:nvPr/>
          </p:nvPicPr>
          <p:blipFill>
            <a:blip r:embed="rId78" cstate="print">
              <a:grayscl/>
              <a:extLst>
                <a:ext uri="{28A0092B-C50C-407E-A947-70E740481C1C}">
                  <a14:useLocalDpi xmlns:a14="http://schemas.microsoft.com/office/drawing/2010/main"/>
                </a:ext>
              </a:extLst>
            </a:blip>
            <a:stretch>
              <a:fillRect/>
            </a:stretch>
          </p:blipFill>
          <p:spPr>
            <a:xfrm>
              <a:off x="10818812" y="2286000"/>
              <a:ext cx="1072356" cy="392176"/>
            </a:xfrm>
            <a:prstGeom prst="rect">
              <a:avLst/>
            </a:prstGeom>
          </p:spPr>
        </p:pic>
        <p:pic>
          <p:nvPicPr>
            <p:cNvPr id="125" name="Picture 124" descr="tapad-logo.png"/>
            <p:cNvPicPr>
              <a:picLocks noChangeAspect="1"/>
            </p:cNvPicPr>
            <p:nvPr/>
          </p:nvPicPr>
          <p:blipFill>
            <a:blip r:embed="rId37" cstate="print">
              <a:grayscl/>
              <a:extLst>
                <a:ext uri="{28A0092B-C50C-407E-A947-70E740481C1C}">
                  <a14:useLocalDpi xmlns:a14="http://schemas.microsoft.com/office/drawing/2010/main"/>
                </a:ext>
              </a:extLst>
            </a:blip>
            <a:stretch>
              <a:fillRect/>
            </a:stretch>
          </p:blipFill>
          <p:spPr>
            <a:xfrm>
              <a:off x="10824890" y="3429000"/>
              <a:ext cx="699169" cy="228600"/>
            </a:xfrm>
            <a:prstGeom prst="rect">
              <a:avLst/>
            </a:prstGeom>
          </p:spPr>
        </p:pic>
        <p:pic>
          <p:nvPicPr>
            <p:cNvPr id="126" name="Picture 125" descr="tvn-logo.png"/>
            <p:cNvPicPr>
              <a:picLocks noChangeAspect="1"/>
            </p:cNvPicPr>
            <p:nvPr/>
          </p:nvPicPr>
          <p:blipFill>
            <a:blip r:embed="rId79" cstate="print">
              <a:grayscl/>
              <a:extLst>
                <a:ext uri="{28A0092B-C50C-407E-A947-70E740481C1C}">
                  <a14:useLocalDpi xmlns:a14="http://schemas.microsoft.com/office/drawing/2010/main"/>
                </a:ext>
              </a:extLst>
            </a:blip>
            <a:stretch>
              <a:fillRect/>
            </a:stretch>
          </p:blipFill>
          <p:spPr>
            <a:xfrm>
              <a:off x="9980612" y="5105400"/>
              <a:ext cx="745808" cy="264838"/>
            </a:xfrm>
            <a:prstGeom prst="rect">
              <a:avLst/>
            </a:prstGeom>
          </p:spPr>
        </p:pic>
        <p:pic>
          <p:nvPicPr>
            <p:cNvPr id="127" name="Picture 126" descr="tremor-video-logo.png"/>
            <p:cNvPicPr>
              <a:picLocks noChangeAspect="1"/>
            </p:cNvPicPr>
            <p:nvPr/>
          </p:nvPicPr>
          <p:blipFill>
            <a:blip r:embed="rId80" cstate="print">
              <a:grayscl/>
              <a:extLst>
                <a:ext uri="{28A0092B-C50C-407E-A947-70E740481C1C}">
                  <a14:useLocalDpi xmlns:a14="http://schemas.microsoft.com/office/drawing/2010/main"/>
                </a:ext>
              </a:extLst>
            </a:blip>
            <a:stretch>
              <a:fillRect/>
            </a:stretch>
          </p:blipFill>
          <p:spPr>
            <a:xfrm>
              <a:off x="11199812" y="1898964"/>
              <a:ext cx="698056" cy="214255"/>
            </a:xfrm>
            <a:prstGeom prst="rect">
              <a:avLst/>
            </a:prstGeom>
          </p:spPr>
        </p:pic>
        <p:pic>
          <p:nvPicPr>
            <p:cNvPr id="128" name="Picture 127" descr="turn-logo.png"/>
            <p:cNvPicPr>
              <a:picLocks noChangeAspect="1"/>
            </p:cNvPicPr>
            <p:nvPr/>
          </p:nvPicPr>
          <p:blipFill>
            <a:blip r:embed="rId81" cstate="print">
              <a:grayscl/>
              <a:extLst>
                <a:ext uri="{28A0092B-C50C-407E-A947-70E740481C1C}">
                  <a14:useLocalDpi xmlns:a14="http://schemas.microsoft.com/office/drawing/2010/main"/>
                </a:ext>
              </a:extLst>
            </a:blip>
            <a:stretch>
              <a:fillRect/>
            </a:stretch>
          </p:blipFill>
          <p:spPr>
            <a:xfrm>
              <a:off x="9752012" y="6096000"/>
              <a:ext cx="762000" cy="182708"/>
            </a:xfrm>
            <a:prstGeom prst="rect">
              <a:avLst/>
            </a:prstGeom>
          </p:spPr>
        </p:pic>
        <p:pic>
          <p:nvPicPr>
            <p:cNvPr id="129" name="Picture 128" descr="twitter-icon.png"/>
            <p:cNvPicPr>
              <a:picLocks noChangeAspect="1"/>
            </p:cNvPicPr>
            <p:nvPr/>
          </p:nvPicPr>
          <p:blipFill>
            <a:blip r:embed="rId82" cstate="print">
              <a:grayscl/>
              <a:extLst>
                <a:ext uri="{28A0092B-C50C-407E-A947-70E740481C1C}">
                  <a14:useLocalDpi xmlns:a14="http://schemas.microsoft.com/office/drawing/2010/main"/>
                </a:ext>
              </a:extLst>
            </a:blip>
            <a:stretch>
              <a:fillRect/>
            </a:stretch>
          </p:blipFill>
          <p:spPr>
            <a:xfrm>
              <a:off x="6592040" y="4800599"/>
              <a:ext cx="304800" cy="247787"/>
            </a:xfrm>
            <a:prstGeom prst="rect">
              <a:avLst/>
            </a:prstGeom>
          </p:spPr>
        </p:pic>
        <p:pic>
          <p:nvPicPr>
            <p:cNvPr id="130" name="Picture 129" descr="videology-logo.png"/>
            <p:cNvPicPr>
              <a:picLocks noChangeAspect="1"/>
            </p:cNvPicPr>
            <p:nvPr/>
          </p:nvPicPr>
          <p:blipFill>
            <a:blip r:embed="rId83" cstate="print">
              <a:grayscl/>
              <a:extLst>
                <a:ext uri="{28A0092B-C50C-407E-A947-70E740481C1C}">
                  <a14:useLocalDpi xmlns:a14="http://schemas.microsoft.com/office/drawing/2010/main"/>
                </a:ext>
              </a:extLst>
            </a:blip>
            <a:stretch>
              <a:fillRect/>
            </a:stretch>
          </p:blipFill>
          <p:spPr>
            <a:xfrm>
              <a:off x="8075612" y="5029200"/>
              <a:ext cx="855831" cy="204724"/>
            </a:xfrm>
            <a:prstGeom prst="rect">
              <a:avLst/>
            </a:prstGeom>
          </p:spPr>
        </p:pic>
        <p:pic>
          <p:nvPicPr>
            <p:cNvPr id="131" name="Picture 130" descr="yahoo-logo.png"/>
            <p:cNvPicPr>
              <a:picLocks noChangeAspect="1"/>
            </p:cNvPicPr>
            <p:nvPr/>
          </p:nvPicPr>
          <p:blipFill>
            <a:blip r:embed="rId84" cstate="print">
              <a:grayscl/>
              <a:extLst>
                <a:ext uri="{28A0092B-C50C-407E-A947-70E740481C1C}">
                  <a14:useLocalDpi xmlns:a14="http://schemas.microsoft.com/office/drawing/2010/main"/>
                </a:ext>
              </a:extLst>
            </a:blip>
            <a:stretch>
              <a:fillRect/>
            </a:stretch>
          </p:blipFill>
          <p:spPr>
            <a:xfrm>
              <a:off x="10514012" y="4267200"/>
              <a:ext cx="1063625" cy="246868"/>
            </a:xfrm>
            <a:prstGeom prst="rect">
              <a:avLst/>
            </a:prstGeom>
          </p:spPr>
        </p:pic>
        <p:pic>
          <p:nvPicPr>
            <p:cNvPr id="132" name="Picture 131" descr="adconion_logo.eps"/>
            <p:cNvPicPr>
              <a:picLocks noChangeAspect="1"/>
            </p:cNvPicPr>
            <p:nvPr/>
          </p:nvPicPr>
          <p:blipFill>
            <a:blip r:embed="rId85" cstate="print">
              <a:grayscl/>
              <a:extLst>
                <a:ext uri="{28A0092B-C50C-407E-A947-70E740481C1C}">
                  <a14:useLocalDpi xmlns:a14="http://schemas.microsoft.com/office/drawing/2010/main"/>
                </a:ext>
              </a:extLst>
            </a:blip>
            <a:stretch>
              <a:fillRect/>
            </a:stretch>
          </p:blipFill>
          <p:spPr>
            <a:xfrm>
              <a:off x="11047412" y="5715000"/>
              <a:ext cx="816077" cy="228600"/>
            </a:xfrm>
            <a:prstGeom prst="rect">
              <a:avLst/>
            </a:prstGeom>
          </p:spPr>
        </p:pic>
        <p:pic>
          <p:nvPicPr>
            <p:cNvPr id="133" name="Picture 132" descr="adotube-logo.png"/>
            <p:cNvPicPr>
              <a:picLocks noChangeAspect="1"/>
            </p:cNvPicPr>
            <p:nvPr/>
          </p:nvPicPr>
          <p:blipFill>
            <a:blip r:embed="rId86" cstate="print">
              <a:grayscl/>
              <a:extLst>
                <a:ext uri="{28A0092B-C50C-407E-A947-70E740481C1C}">
                  <a14:useLocalDpi xmlns:a14="http://schemas.microsoft.com/office/drawing/2010/main"/>
                </a:ext>
              </a:extLst>
            </a:blip>
            <a:stretch>
              <a:fillRect/>
            </a:stretch>
          </p:blipFill>
          <p:spPr>
            <a:xfrm>
              <a:off x="8609012" y="5334000"/>
              <a:ext cx="971458" cy="180848"/>
            </a:xfrm>
            <a:prstGeom prst="rect">
              <a:avLst/>
            </a:prstGeom>
          </p:spPr>
        </p:pic>
        <p:pic>
          <p:nvPicPr>
            <p:cNvPr id="134" name="Picture 133" descr="appnexus-logo.png"/>
            <p:cNvPicPr>
              <a:picLocks noChangeAspect="1"/>
            </p:cNvPicPr>
            <p:nvPr/>
          </p:nvPicPr>
          <p:blipFill>
            <a:blip r:embed="rId87" cstate="print">
              <a:grayscl/>
              <a:extLst>
                <a:ext uri="{28A0092B-C50C-407E-A947-70E740481C1C}">
                  <a14:useLocalDpi xmlns:a14="http://schemas.microsoft.com/office/drawing/2010/main"/>
                </a:ext>
              </a:extLst>
            </a:blip>
            <a:stretch>
              <a:fillRect/>
            </a:stretch>
          </p:blipFill>
          <p:spPr>
            <a:xfrm>
              <a:off x="7237412" y="5486400"/>
              <a:ext cx="1077388" cy="280416"/>
            </a:xfrm>
            <a:prstGeom prst="rect">
              <a:avLst/>
            </a:prstGeom>
          </p:spPr>
        </p:pic>
        <p:pic>
          <p:nvPicPr>
            <p:cNvPr id="135" name="Picture 134" descr="Brightroll-logo.png"/>
            <p:cNvPicPr>
              <a:picLocks noChangeAspect="1"/>
            </p:cNvPicPr>
            <p:nvPr/>
          </p:nvPicPr>
          <p:blipFill>
            <a:blip r:embed="rId88" cstate="print">
              <a:grayscl/>
              <a:extLst>
                <a:ext uri="{28A0092B-C50C-407E-A947-70E740481C1C}">
                  <a14:useLocalDpi xmlns:a14="http://schemas.microsoft.com/office/drawing/2010/main"/>
                </a:ext>
              </a:extLst>
            </a:blip>
            <a:stretch>
              <a:fillRect/>
            </a:stretch>
          </p:blipFill>
          <p:spPr>
            <a:xfrm>
              <a:off x="10971212" y="5029200"/>
              <a:ext cx="887083" cy="209335"/>
            </a:xfrm>
            <a:prstGeom prst="rect">
              <a:avLst/>
            </a:prstGeom>
          </p:spPr>
        </p:pic>
        <p:pic>
          <p:nvPicPr>
            <p:cNvPr id="136" name="Picture 135" descr="Criteo-logo.png"/>
            <p:cNvPicPr>
              <a:picLocks noChangeAspect="1"/>
            </p:cNvPicPr>
            <p:nvPr/>
          </p:nvPicPr>
          <p:blipFill>
            <a:blip r:embed="rId89" cstate="print">
              <a:grayscl/>
              <a:extLst>
                <a:ext uri="{28A0092B-C50C-407E-A947-70E740481C1C}">
                  <a14:useLocalDpi xmlns:a14="http://schemas.microsoft.com/office/drawing/2010/main"/>
                </a:ext>
              </a:extLst>
            </a:blip>
            <a:stretch>
              <a:fillRect/>
            </a:stretch>
          </p:blipFill>
          <p:spPr>
            <a:xfrm>
              <a:off x="9447212" y="3505200"/>
              <a:ext cx="680784" cy="221162"/>
            </a:xfrm>
            <a:prstGeom prst="rect">
              <a:avLst/>
            </a:prstGeom>
          </p:spPr>
        </p:pic>
        <p:pic>
          <p:nvPicPr>
            <p:cNvPr id="137" name="Picture 136" descr="digilant-logo.png"/>
            <p:cNvPicPr>
              <a:picLocks noChangeAspect="1"/>
            </p:cNvPicPr>
            <p:nvPr/>
          </p:nvPicPr>
          <p:blipFill>
            <a:blip r:embed="rId90" cstate="print">
              <a:grayscl/>
              <a:extLst>
                <a:ext uri="{28A0092B-C50C-407E-A947-70E740481C1C}">
                  <a14:useLocalDpi xmlns:a14="http://schemas.microsoft.com/office/drawing/2010/main"/>
                </a:ext>
              </a:extLst>
            </a:blip>
            <a:stretch>
              <a:fillRect/>
            </a:stretch>
          </p:blipFill>
          <p:spPr>
            <a:xfrm>
              <a:off x="10895012" y="3886200"/>
              <a:ext cx="906526" cy="210820"/>
            </a:xfrm>
            <a:prstGeom prst="rect">
              <a:avLst/>
            </a:prstGeom>
          </p:spPr>
        </p:pic>
        <p:pic>
          <p:nvPicPr>
            <p:cNvPr id="138" name="Picture 137" descr="expedia-logo.png"/>
            <p:cNvPicPr>
              <a:picLocks noChangeAspect="1"/>
            </p:cNvPicPr>
            <p:nvPr/>
          </p:nvPicPr>
          <p:blipFill>
            <a:blip r:embed="rId91" cstate="print">
              <a:grayscl/>
              <a:extLst>
                <a:ext uri="{28A0092B-C50C-407E-A947-70E740481C1C}">
                  <a14:useLocalDpi xmlns:a14="http://schemas.microsoft.com/office/drawing/2010/main"/>
                </a:ext>
              </a:extLst>
            </a:blip>
            <a:stretch>
              <a:fillRect/>
            </a:stretch>
          </p:blipFill>
          <p:spPr>
            <a:xfrm>
              <a:off x="8389355" y="5553656"/>
              <a:ext cx="951030" cy="263652"/>
            </a:xfrm>
            <a:prstGeom prst="rect">
              <a:avLst/>
            </a:prstGeom>
          </p:spPr>
        </p:pic>
        <p:pic>
          <p:nvPicPr>
            <p:cNvPr id="139" name="Picture 138" descr="genome-logo.png"/>
            <p:cNvPicPr>
              <a:picLocks noChangeAspect="1"/>
            </p:cNvPicPr>
            <p:nvPr/>
          </p:nvPicPr>
          <p:blipFill>
            <a:blip r:embed="rId92" cstate="print">
              <a:grayscl/>
              <a:extLst>
                <a:ext uri="{28A0092B-C50C-407E-A947-70E740481C1C}">
                  <a14:useLocalDpi xmlns:a14="http://schemas.microsoft.com/office/drawing/2010/main"/>
                </a:ext>
              </a:extLst>
            </a:blip>
            <a:stretch>
              <a:fillRect/>
            </a:stretch>
          </p:blipFill>
          <p:spPr>
            <a:xfrm>
              <a:off x="10958325" y="5347302"/>
              <a:ext cx="927287" cy="273717"/>
            </a:xfrm>
            <a:prstGeom prst="rect">
              <a:avLst/>
            </a:prstGeom>
          </p:spPr>
        </p:pic>
        <p:pic>
          <p:nvPicPr>
            <p:cNvPr id="140" name="Picture 139" descr="Jumptap_logo_blue.png"/>
            <p:cNvPicPr>
              <a:picLocks noChangeAspect="1"/>
            </p:cNvPicPr>
            <p:nvPr/>
          </p:nvPicPr>
          <p:blipFill>
            <a:blip r:embed="rId93" cstate="print">
              <a:grayscl/>
              <a:extLst>
                <a:ext uri="{28A0092B-C50C-407E-A947-70E740481C1C}">
                  <a14:useLocalDpi xmlns:a14="http://schemas.microsoft.com/office/drawing/2010/main"/>
                </a:ext>
              </a:extLst>
            </a:blip>
            <a:stretch>
              <a:fillRect/>
            </a:stretch>
          </p:blipFill>
          <p:spPr>
            <a:xfrm>
              <a:off x="10818812" y="3200400"/>
              <a:ext cx="917235" cy="187452"/>
            </a:xfrm>
            <a:prstGeom prst="rect">
              <a:avLst/>
            </a:prstGeom>
          </p:spPr>
        </p:pic>
        <p:pic>
          <p:nvPicPr>
            <p:cNvPr id="142" name="Picture 141" descr="Mediaplex-logo.png"/>
            <p:cNvPicPr>
              <a:picLocks noChangeAspect="1"/>
            </p:cNvPicPr>
            <p:nvPr/>
          </p:nvPicPr>
          <p:blipFill>
            <a:blip r:embed="rId94" cstate="print">
              <a:grayscl/>
              <a:extLst>
                <a:ext uri="{28A0092B-C50C-407E-A947-70E740481C1C}">
                  <a14:useLocalDpi xmlns:a14="http://schemas.microsoft.com/office/drawing/2010/main"/>
                </a:ext>
              </a:extLst>
            </a:blip>
            <a:stretch>
              <a:fillRect/>
            </a:stretch>
          </p:blipFill>
          <p:spPr>
            <a:xfrm>
              <a:off x="9752012" y="2438400"/>
              <a:ext cx="956628" cy="103021"/>
            </a:xfrm>
            <a:prstGeom prst="rect">
              <a:avLst/>
            </a:prstGeom>
          </p:spPr>
        </p:pic>
        <p:pic>
          <p:nvPicPr>
            <p:cNvPr id="144" name="Picture 143" descr="rocketfuel-logo.png"/>
            <p:cNvPicPr>
              <a:picLocks noChangeAspect="1"/>
            </p:cNvPicPr>
            <p:nvPr/>
          </p:nvPicPr>
          <p:blipFill>
            <a:blip r:embed="rId35" cstate="print">
              <a:grayscl/>
              <a:extLst>
                <a:ext uri="{28A0092B-C50C-407E-A947-70E740481C1C}">
                  <a14:useLocalDpi xmlns:a14="http://schemas.microsoft.com/office/drawing/2010/main"/>
                </a:ext>
              </a:extLst>
            </a:blip>
            <a:stretch>
              <a:fillRect/>
            </a:stretch>
          </p:blipFill>
          <p:spPr>
            <a:xfrm>
              <a:off x="8456612" y="6172200"/>
              <a:ext cx="1219201" cy="130741"/>
            </a:xfrm>
            <a:prstGeom prst="rect">
              <a:avLst/>
            </a:prstGeom>
          </p:spPr>
        </p:pic>
        <p:pic>
          <p:nvPicPr>
            <p:cNvPr id="145" name="Picture 144" descr="TargetSpotInc-logo.png"/>
            <p:cNvPicPr>
              <a:picLocks noChangeAspect="1"/>
            </p:cNvPicPr>
            <p:nvPr/>
          </p:nvPicPr>
          <p:blipFill>
            <a:blip r:embed="rId95" cstate="print">
              <a:grayscl/>
              <a:extLst>
                <a:ext uri="{28A0092B-C50C-407E-A947-70E740481C1C}">
                  <a14:useLocalDpi xmlns:a14="http://schemas.microsoft.com/office/drawing/2010/main"/>
                </a:ext>
              </a:extLst>
            </a:blip>
            <a:stretch>
              <a:fillRect/>
            </a:stretch>
          </p:blipFill>
          <p:spPr>
            <a:xfrm>
              <a:off x="7618412" y="2438400"/>
              <a:ext cx="897795" cy="163576"/>
            </a:xfrm>
            <a:prstGeom prst="rect">
              <a:avLst/>
            </a:prstGeom>
          </p:spPr>
        </p:pic>
        <p:pic>
          <p:nvPicPr>
            <p:cNvPr id="146" name="Picture 145" descr="TRAFFIQ-logo.png"/>
            <p:cNvPicPr>
              <a:picLocks noChangeAspect="1"/>
            </p:cNvPicPr>
            <p:nvPr/>
          </p:nvPicPr>
          <p:blipFill>
            <a:blip r:embed="rId96" cstate="print">
              <a:grayscl/>
              <a:extLst>
                <a:ext uri="{28A0092B-C50C-407E-A947-70E740481C1C}">
                  <a14:useLocalDpi xmlns:a14="http://schemas.microsoft.com/office/drawing/2010/main"/>
                </a:ext>
              </a:extLst>
            </a:blip>
            <a:stretch>
              <a:fillRect/>
            </a:stretch>
          </p:blipFill>
          <p:spPr>
            <a:xfrm>
              <a:off x="10895012" y="4648200"/>
              <a:ext cx="989450" cy="169164"/>
            </a:xfrm>
            <a:prstGeom prst="rect">
              <a:avLst/>
            </a:prstGeom>
          </p:spPr>
        </p:pic>
        <p:pic>
          <p:nvPicPr>
            <p:cNvPr id="147" name="Picture 146" descr="tribal-fusion-logo.png"/>
            <p:cNvPicPr>
              <a:picLocks noChangeAspect="1"/>
            </p:cNvPicPr>
            <p:nvPr/>
          </p:nvPicPr>
          <p:blipFill>
            <a:blip r:embed="rId17" cstate="print">
              <a:grayscl/>
              <a:extLst>
                <a:ext uri="{28A0092B-C50C-407E-A947-70E740481C1C}">
                  <a14:useLocalDpi xmlns:a14="http://schemas.microsoft.com/office/drawing/2010/main"/>
                </a:ext>
              </a:extLst>
            </a:blip>
            <a:stretch>
              <a:fillRect/>
            </a:stretch>
          </p:blipFill>
          <p:spPr>
            <a:xfrm>
              <a:off x="11199812" y="2667000"/>
              <a:ext cx="685800" cy="437584"/>
            </a:xfrm>
            <a:prstGeom prst="rect">
              <a:avLst/>
            </a:prstGeom>
          </p:spPr>
        </p:pic>
        <p:pic>
          <p:nvPicPr>
            <p:cNvPr id="148" name="Picture 147" descr="undertone-logo.png"/>
            <p:cNvPicPr>
              <a:picLocks noChangeAspect="1"/>
            </p:cNvPicPr>
            <p:nvPr/>
          </p:nvPicPr>
          <p:blipFill>
            <a:blip r:embed="rId97" cstate="print">
              <a:grayscl/>
              <a:extLst>
                <a:ext uri="{28A0092B-C50C-407E-A947-70E740481C1C}">
                  <a14:useLocalDpi xmlns:a14="http://schemas.microsoft.com/office/drawing/2010/main"/>
                </a:ext>
              </a:extLst>
            </a:blip>
            <a:stretch>
              <a:fillRect/>
            </a:stretch>
          </p:blipFill>
          <p:spPr>
            <a:xfrm>
              <a:off x="8178641" y="2093176"/>
              <a:ext cx="844868" cy="132528"/>
            </a:xfrm>
            <a:prstGeom prst="rect">
              <a:avLst/>
            </a:prstGeom>
          </p:spPr>
        </p:pic>
        <p:pic>
          <p:nvPicPr>
            <p:cNvPr id="149" name="Picture 148" descr="wildtangent-logo.png"/>
            <p:cNvPicPr>
              <a:picLocks noChangeAspect="1"/>
            </p:cNvPicPr>
            <p:nvPr/>
          </p:nvPicPr>
          <p:blipFill>
            <a:blip r:embed="rId98" cstate="print">
              <a:grayscl/>
              <a:extLst>
                <a:ext uri="{28A0092B-C50C-407E-A947-70E740481C1C}">
                  <a14:useLocalDpi xmlns:a14="http://schemas.microsoft.com/office/drawing/2010/main"/>
                </a:ext>
              </a:extLst>
            </a:blip>
            <a:stretch>
              <a:fillRect/>
            </a:stretch>
          </p:blipFill>
          <p:spPr>
            <a:xfrm>
              <a:off x="10133012" y="1524000"/>
              <a:ext cx="1216025" cy="238396"/>
            </a:xfrm>
            <a:prstGeom prst="rect">
              <a:avLst/>
            </a:prstGeom>
          </p:spPr>
        </p:pic>
        <p:pic>
          <p:nvPicPr>
            <p:cNvPr id="150" name="Picture 149" descr="Yellow_Media_logo.png"/>
            <p:cNvPicPr>
              <a:picLocks noChangeAspect="1"/>
            </p:cNvPicPr>
            <p:nvPr/>
          </p:nvPicPr>
          <p:blipFill>
            <a:blip r:embed="rId99" cstate="print">
              <a:grayscl/>
              <a:extLst>
                <a:ext uri="{28A0092B-C50C-407E-A947-70E740481C1C}">
                  <a14:useLocalDpi xmlns:a14="http://schemas.microsoft.com/office/drawing/2010/main"/>
                </a:ext>
              </a:extLst>
            </a:blip>
            <a:stretch>
              <a:fillRect/>
            </a:stretch>
          </p:blipFill>
          <p:spPr>
            <a:xfrm>
              <a:off x="10666412" y="6019800"/>
              <a:ext cx="1213104" cy="274320"/>
            </a:xfrm>
            <a:prstGeom prst="rect">
              <a:avLst/>
            </a:prstGeom>
          </p:spPr>
        </p:pic>
        <p:pic>
          <p:nvPicPr>
            <p:cNvPr id="151" name="Picture 150"/>
            <p:cNvPicPr>
              <a:picLocks noChangeAspect="1"/>
            </p:cNvPicPr>
            <p:nvPr/>
          </p:nvPicPr>
          <p:blipFill rotWithShape="1">
            <a:blip r:embed="rId100"/>
            <a:srcRect l="69298" t="15208" r="14678" b="28568"/>
            <a:stretch/>
          </p:blipFill>
          <p:spPr>
            <a:xfrm>
              <a:off x="5270012" y="3278158"/>
              <a:ext cx="1440119" cy="1428481"/>
            </a:xfrm>
            <a:prstGeom prst="rect">
              <a:avLst/>
            </a:prstGeom>
          </p:spPr>
        </p:pic>
      </p:grpSp>
    </p:spTree>
    <p:extLst>
      <p:ext uri="{BB962C8B-B14F-4D97-AF65-F5344CB8AC3E}">
        <p14:creationId xmlns:p14="http://schemas.microsoft.com/office/powerpoint/2010/main" val="18936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7"/>
          <p:cNvSpPr txBox="1">
            <a:spLocks/>
          </p:cNvSpPr>
          <p:nvPr/>
        </p:nvSpPr>
        <p:spPr>
          <a:xfrm>
            <a:off x="304723" y="305614"/>
            <a:ext cx="11122302" cy="66022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tabLst>
                <a:tab pos="3822981" algn="l"/>
              </a:tabLst>
            </a:pPr>
            <a:r>
              <a:rPr lang="en-US" sz="3499" dirty="0"/>
              <a:t>Consider Your Data Dream Team</a:t>
            </a:r>
          </a:p>
        </p:txBody>
      </p:sp>
      <p:grpSp>
        <p:nvGrpSpPr>
          <p:cNvPr id="21" name="Group 20"/>
          <p:cNvGrpSpPr/>
          <p:nvPr/>
        </p:nvGrpSpPr>
        <p:grpSpPr>
          <a:xfrm>
            <a:off x="2403665" y="1521977"/>
            <a:ext cx="4182072" cy="1910718"/>
            <a:chOff x="3433013" y="1779060"/>
            <a:chExt cx="4183161" cy="1911216"/>
          </a:xfrm>
        </p:grpSpPr>
        <p:sp>
          <p:nvSpPr>
            <p:cNvPr id="9" name="Bent-Up Arrow 8"/>
            <p:cNvSpPr/>
            <p:nvPr/>
          </p:nvSpPr>
          <p:spPr>
            <a:xfrm rot="5400000">
              <a:off x="3665526" y="2751908"/>
              <a:ext cx="877609" cy="99912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433013" y="1779060"/>
              <a:ext cx="1477378" cy="1034116"/>
            </a:xfrm>
            <a:custGeom>
              <a:avLst/>
              <a:gdLst>
                <a:gd name="connsiteX0" fmla="*/ 0 w 1477378"/>
                <a:gd name="connsiteY0" fmla="*/ 172387 h 1034116"/>
                <a:gd name="connsiteX1" fmla="*/ 172387 w 1477378"/>
                <a:gd name="connsiteY1" fmla="*/ 0 h 1034116"/>
                <a:gd name="connsiteX2" fmla="*/ 1304991 w 1477378"/>
                <a:gd name="connsiteY2" fmla="*/ 0 h 1034116"/>
                <a:gd name="connsiteX3" fmla="*/ 1477378 w 1477378"/>
                <a:gd name="connsiteY3" fmla="*/ 172387 h 1034116"/>
                <a:gd name="connsiteX4" fmla="*/ 1477378 w 1477378"/>
                <a:gd name="connsiteY4" fmla="*/ 861729 h 1034116"/>
                <a:gd name="connsiteX5" fmla="*/ 1304991 w 1477378"/>
                <a:gd name="connsiteY5" fmla="*/ 1034116 h 1034116"/>
                <a:gd name="connsiteX6" fmla="*/ 172387 w 1477378"/>
                <a:gd name="connsiteY6" fmla="*/ 1034116 h 1034116"/>
                <a:gd name="connsiteX7" fmla="*/ 0 w 1477378"/>
                <a:gd name="connsiteY7" fmla="*/ 861729 h 1034116"/>
                <a:gd name="connsiteX8" fmla="*/ 0 w 1477378"/>
                <a:gd name="connsiteY8" fmla="*/ 172387 h 10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378" h="1034116">
                  <a:moveTo>
                    <a:pt x="0" y="172387"/>
                  </a:moveTo>
                  <a:cubicBezTo>
                    <a:pt x="0" y="77180"/>
                    <a:pt x="77180" y="0"/>
                    <a:pt x="172387" y="0"/>
                  </a:cubicBezTo>
                  <a:lnTo>
                    <a:pt x="1304991" y="0"/>
                  </a:lnTo>
                  <a:cubicBezTo>
                    <a:pt x="1400198" y="0"/>
                    <a:pt x="1477378" y="77180"/>
                    <a:pt x="1477378" y="172387"/>
                  </a:cubicBezTo>
                  <a:lnTo>
                    <a:pt x="1477378" y="861729"/>
                  </a:lnTo>
                  <a:cubicBezTo>
                    <a:pt x="1477378" y="956936"/>
                    <a:pt x="1400198" y="1034116"/>
                    <a:pt x="1304991" y="1034116"/>
                  </a:cubicBezTo>
                  <a:lnTo>
                    <a:pt x="172387" y="1034116"/>
                  </a:lnTo>
                  <a:cubicBezTo>
                    <a:pt x="77180" y="1034116"/>
                    <a:pt x="0" y="956936"/>
                    <a:pt x="0" y="861729"/>
                  </a:cubicBezTo>
                  <a:lnTo>
                    <a:pt x="0" y="1723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5230" tIns="115230" rIns="115230" bIns="115230" numCol="1" spcCol="1270" anchor="ctr" anchorCtr="0">
              <a:noAutofit/>
            </a:bodyPr>
            <a:lstStyle/>
            <a:p>
              <a:pPr algn="ctr" defTabSz="755423">
                <a:lnSpc>
                  <a:spcPct val="90000"/>
                </a:lnSpc>
                <a:spcBef>
                  <a:spcPct val="0"/>
                </a:spcBef>
                <a:spcAft>
                  <a:spcPct val="35000"/>
                </a:spcAft>
              </a:pPr>
              <a:r>
                <a:rPr lang="en-GB" sz="1699" dirty="0"/>
                <a:t>IT Teams</a:t>
              </a:r>
            </a:p>
          </p:txBody>
        </p:sp>
        <p:sp>
          <p:nvSpPr>
            <p:cNvPr id="12" name="Freeform 11"/>
            <p:cNvSpPr/>
            <p:nvPr/>
          </p:nvSpPr>
          <p:spPr>
            <a:xfrm>
              <a:off x="4904943" y="1837266"/>
              <a:ext cx="2711231" cy="835818"/>
            </a:xfrm>
            <a:custGeom>
              <a:avLst/>
              <a:gdLst>
                <a:gd name="connsiteX0" fmla="*/ 0 w 2711231"/>
                <a:gd name="connsiteY0" fmla="*/ 0 h 835818"/>
                <a:gd name="connsiteX1" fmla="*/ 2711231 w 2711231"/>
                <a:gd name="connsiteY1" fmla="*/ 0 h 835818"/>
                <a:gd name="connsiteX2" fmla="*/ 2711231 w 2711231"/>
                <a:gd name="connsiteY2" fmla="*/ 835818 h 835818"/>
                <a:gd name="connsiteX3" fmla="*/ 0 w 2711231"/>
                <a:gd name="connsiteY3" fmla="*/ 835818 h 835818"/>
                <a:gd name="connsiteX4" fmla="*/ 0 w 2711231"/>
                <a:gd name="connsiteY4" fmla="*/ 0 h 83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231" h="835818">
                  <a:moveTo>
                    <a:pt x="0" y="0"/>
                  </a:moveTo>
                  <a:lnTo>
                    <a:pt x="2711231" y="0"/>
                  </a:lnTo>
                  <a:lnTo>
                    <a:pt x="2711231" y="835818"/>
                  </a:lnTo>
                  <a:lnTo>
                    <a:pt x="0" y="835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44" tIns="60944" rIns="60944" bIns="60944" numCol="1" spcCol="1270" anchor="ctr" anchorCtr="0">
              <a:noAutofit/>
            </a:bodyPr>
            <a:lstStyle/>
            <a:p>
              <a:pPr marL="171399" lvl="1" indent="-171399" defTabSz="710987">
                <a:lnSpc>
                  <a:spcPct val="90000"/>
                </a:lnSpc>
                <a:spcBef>
                  <a:spcPct val="0"/>
                </a:spcBef>
                <a:spcAft>
                  <a:spcPct val="15000"/>
                </a:spcAft>
                <a:buChar char="••"/>
              </a:pPr>
              <a:r>
                <a:rPr lang="en-GB" sz="1600" dirty="0"/>
                <a:t>Gatekeepers | Tag implementation</a:t>
              </a:r>
            </a:p>
          </p:txBody>
        </p:sp>
      </p:grpSp>
      <p:grpSp>
        <p:nvGrpSpPr>
          <p:cNvPr id="22" name="Group 21"/>
          <p:cNvGrpSpPr/>
          <p:nvPr/>
        </p:nvGrpSpPr>
        <p:grpSpPr>
          <a:xfrm>
            <a:off x="4020962" y="2683328"/>
            <a:ext cx="3435470" cy="1910718"/>
            <a:chOff x="5050731" y="2940714"/>
            <a:chExt cx="3436365" cy="1911216"/>
          </a:xfrm>
        </p:grpSpPr>
        <p:sp>
          <p:nvSpPr>
            <p:cNvPr id="13" name="Bent-Up Arrow 12"/>
            <p:cNvSpPr/>
            <p:nvPr/>
          </p:nvSpPr>
          <p:spPr>
            <a:xfrm rot="5400000">
              <a:off x="5283244" y="3913562"/>
              <a:ext cx="877609" cy="99912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10525186"/>
                <a:satOff val="-42472"/>
                <a:lumOff val="2573"/>
                <a:alphaOff val="0"/>
              </a:schemeClr>
            </a:fillRef>
            <a:effectRef idx="0">
              <a:schemeClr val="accent1">
                <a:tint val="50000"/>
                <a:hueOff val="10525186"/>
                <a:satOff val="-42472"/>
                <a:lumOff val="2573"/>
                <a:alphaOff val="0"/>
              </a:schemeClr>
            </a:effectRef>
            <a:fontRef idx="minor">
              <a:schemeClr val="lt1">
                <a:hueOff val="0"/>
                <a:satOff val="0"/>
                <a:lumOff val="0"/>
                <a:alphaOff val="0"/>
              </a:schemeClr>
            </a:fontRef>
          </p:style>
        </p:sp>
        <p:sp>
          <p:nvSpPr>
            <p:cNvPr id="14" name="Freeform 13"/>
            <p:cNvSpPr/>
            <p:nvPr/>
          </p:nvSpPr>
          <p:spPr>
            <a:xfrm>
              <a:off x="5050731" y="2940714"/>
              <a:ext cx="1477378" cy="1034116"/>
            </a:xfrm>
            <a:custGeom>
              <a:avLst/>
              <a:gdLst>
                <a:gd name="connsiteX0" fmla="*/ 0 w 1477378"/>
                <a:gd name="connsiteY0" fmla="*/ 172387 h 1034116"/>
                <a:gd name="connsiteX1" fmla="*/ 172387 w 1477378"/>
                <a:gd name="connsiteY1" fmla="*/ 0 h 1034116"/>
                <a:gd name="connsiteX2" fmla="*/ 1304991 w 1477378"/>
                <a:gd name="connsiteY2" fmla="*/ 0 h 1034116"/>
                <a:gd name="connsiteX3" fmla="*/ 1477378 w 1477378"/>
                <a:gd name="connsiteY3" fmla="*/ 172387 h 1034116"/>
                <a:gd name="connsiteX4" fmla="*/ 1477378 w 1477378"/>
                <a:gd name="connsiteY4" fmla="*/ 861729 h 1034116"/>
                <a:gd name="connsiteX5" fmla="*/ 1304991 w 1477378"/>
                <a:gd name="connsiteY5" fmla="*/ 1034116 h 1034116"/>
                <a:gd name="connsiteX6" fmla="*/ 172387 w 1477378"/>
                <a:gd name="connsiteY6" fmla="*/ 1034116 h 1034116"/>
                <a:gd name="connsiteX7" fmla="*/ 0 w 1477378"/>
                <a:gd name="connsiteY7" fmla="*/ 861729 h 1034116"/>
                <a:gd name="connsiteX8" fmla="*/ 0 w 1477378"/>
                <a:gd name="connsiteY8" fmla="*/ 172387 h 10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378" h="1034116">
                  <a:moveTo>
                    <a:pt x="0" y="172387"/>
                  </a:moveTo>
                  <a:cubicBezTo>
                    <a:pt x="0" y="77180"/>
                    <a:pt x="77180" y="0"/>
                    <a:pt x="172387" y="0"/>
                  </a:cubicBezTo>
                  <a:lnTo>
                    <a:pt x="1304991" y="0"/>
                  </a:lnTo>
                  <a:cubicBezTo>
                    <a:pt x="1400198" y="0"/>
                    <a:pt x="1477378" y="77180"/>
                    <a:pt x="1477378" y="172387"/>
                  </a:cubicBezTo>
                  <a:lnTo>
                    <a:pt x="1477378" y="861729"/>
                  </a:lnTo>
                  <a:cubicBezTo>
                    <a:pt x="1477378" y="956936"/>
                    <a:pt x="1400198" y="1034116"/>
                    <a:pt x="1304991" y="1034116"/>
                  </a:cubicBezTo>
                  <a:lnTo>
                    <a:pt x="172387" y="1034116"/>
                  </a:lnTo>
                  <a:cubicBezTo>
                    <a:pt x="77180" y="1034116"/>
                    <a:pt x="0" y="956936"/>
                    <a:pt x="0" y="861729"/>
                  </a:cubicBezTo>
                  <a:lnTo>
                    <a:pt x="0" y="1723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5230" tIns="115230" rIns="115230" bIns="115230" numCol="1" spcCol="1270" anchor="ctr" anchorCtr="0">
              <a:noAutofit/>
            </a:bodyPr>
            <a:lstStyle/>
            <a:p>
              <a:pPr algn="ctr" defTabSz="755423">
                <a:lnSpc>
                  <a:spcPct val="90000"/>
                </a:lnSpc>
                <a:spcBef>
                  <a:spcPct val="0"/>
                </a:spcBef>
                <a:spcAft>
                  <a:spcPct val="35000"/>
                </a:spcAft>
              </a:pPr>
              <a:r>
                <a:rPr lang="en-GB" sz="1699" dirty="0"/>
                <a:t>Audience Insight Analytics</a:t>
              </a:r>
            </a:p>
          </p:txBody>
        </p:sp>
        <p:sp>
          <p:nvSpPr>
            <p:cNvPr id="15" name="Freeform 14"/>
            <p:cNvSpPr/>
            <p:nvPr/>
          </p:nvSpPr>
          <p:spPr>
            <a:xfrm>
              <a:off x="6513609" y="3022599"/>
              <a:ext cx="1973487" cy="835818"/>
            </a:xfrm>
            <a:custGeom>
              <a:avLst/>
              <a:gdLst>
                <a:gd name="connsiteX0" fmla="*/ 0 w 1973487"/>
                <a:gd name="connsiteY0" fmla="*/ 0 h 835818"/>
                <a:gd name="connsiteX1" fmla="*/ 1973487 w 1973487"/>
                <a:gd name="connsiteY1" fmla="*/ 0 h 835818"/>
                <a:gd name="connsiteX2" fmla="*/ 1973487 w 1973487"/>
                <a:gd name="connsiteY2" fmla="*/ 835818 h 835818"/>
                <a:gd name="connsiteX3" fmla="*/ 0 w 1973487"/>
                <a:gd name="connsiteY3" fmla="*/ 835818 h 835818"/>
                <a:gd name="connsiteX4" fmla="*/ 0 w 1973487"/>
                <a:gd name="connsiteY4" fmla="*/ 0 h 83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487" h="835818">
                  <a:moveTo>
                    <a:pt x="0" y="0"/>
                  </a:moveTo>
                  <a:lnTo>
                    <a:pt x="1973487" y="0"/>
                  </a:lnTo>
                  <a:lnTo>
                    <a:pt x="1973487" y="835818"/>
                  </a:lnTo>
                  <a:lnTo>
                    <a:pt x="0" y="835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44" tIns="60944" rIns="60944" bIns="60944" numCol="1" spcCol="1270" anchor="ctr" anchorCtr="0">
              <a:noAutofit/>
            </a:bodyPr>
            <a:lstStyle/>
            <a:p>
              <a:pPr marL="171399" lvl="1" indent="-171399" defTabSz="710987">
                <a:lnSpc>
                  <a:spcPct val="90000"/>
                </a:lnSpc>
                <a:spcBef>
                  <a:spcPct val="0"/>
                </a:spcBef>
                <a:spcAft>
                  <a:spcPct val="15000"/>
                </a:spcAft>
                <a:buChar char="••"/>
              </a:pPr>
              <a:r>
                <a:rPr lang="en-GB" sz="1600" dirty="0"/>
                <a:t>Segmentation| Propensity Models</a:t>
              </a:r>
            </a:p>
          </p:txBody>
        </p:sp>
      </p:grpSp>
      <p:grpSp>
        <p:nvGrpSpPr>
          <p:cNvPr id="23" name="Group 22"/>
          <p:cNvGrpSpPr/>
          <p:nvPr/>
        </p:nvGrpSpPr>
        <p:grpSpPr>
          <a:xfrm>
            <a:off x="5638258" y="3844680"/>
            <a:ext cx="3604080" cy="1910718"/>
            <a:chOff x="6668449" y="4102368"/>
            <a:chExt cx="3605019" cy="1911216"/>
          </a:xfrm>
        </p:grpSpPr>
        <p:sp>
          <p:nvSpPr>
            <p:cNvPr id="16" name="Bent-Up Arrow 15"/>
            <p:cNvSpPr/>
            <p:nvPr/>
          </p:nvSpPr>
          <p:spPr>
            <a:xfrm rot="5400000">
              <a:off x="6900962" y="5075216"/>
              <a:ext cx="877609" cy="99912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21050372"/>
                <a:satOff val="-84945"/>
                <a:lumOff val="5147"/>
                <a:alphaOff val="0"/>
              </a:schemeClr>
            </a:fillRef>
            <a:effectRef idx="0">
              <a:schemeClr val="accent1">
                <a:tint val="50000"/>
                <a:hueOff val="21050372"/>
                <a:satOff val="-84945"/>
                <a:lumOff val="5147"/>
                <a:alphaOff val="0"/>
              </a:schemeClr>
            </a:effectRef>
            <a:fontRef idx="minor">
              <a:schemeClr val="lt1">
                <a:hueOff val="0"/>
                <a:satOff val="0"/>
                <a:lumOff val="0"/>
                <a:alphaOff val="0"/>
              </a:schemeClr>
            </a:fontRef>
          </p:style>
        </p:sp>
        <p:sp>
          <p:nvSpPr>
            <p:cNvPr id="17" name="Freeform 16"/>
            <p:cNvSpPr/>
            <p:nvPr/>
          </p:nvSpPr>
          <p:spPr>
            <a:xfrm>
              <a:off x="6668449" y="4102368"/>
              <a:ext cx="1477378" cy="1034116"/>
            </a:xfrm>
            <a:custGeom>
              <a:avLst/>
              <a:gdLst>
                <a:gd name="connsiteX0" fmla="*/ 0 w 1477378"/>
                <a:gd name="connsiteY0" fmla="*/ 172387 h 1034116"/>
                <a:gd name="connsiteX1" fmla="*/ 172387 w 1477378"/>
                <a:gd name="connsiteY1" fmla="*/ 0 h 1034116"/>
                <a:gd name="connsiteX2" fmla="*/ 1304991 w 1477378"/>
                <a:gd name="connsiteY2" fmla="*/ 0 h 1034116"/>
                <a:gd name="connsiteX3" fmla="*/ 1477378 w 1477378"/>
                <a:gd name="connsiteY3" fmla="*/ 172387 h 1034116"/>
                <a:gd name="connsiteX4" fmla="*/ 1477378 w 1477378"/>
                <a:gd name="connsiteY4" fmla="*/ 861729 h 1034116"/>
                <a:gd name="connsiteX5" fmla="*/ 1304991 w 1477378"/>
                <a:gd name="connsiteY5" fmla="*/ 1034116 h 1034116"/>
                <a:gd name="connsiteX6" fmla="*/ 172387 w 1477378"/>
                <a:gd name="connsiteY6" fmla="*/ 1034116 h 1034116"/>
                <a:gd name="connsiteX7" fmla="*/ 0 w 1477378"/>
                <a:gd name="connsiteY7" fmla="*/ 861729 h 1034116"/>
                <a:gd name="connsiteX8" fmla="*/ 0 w 1477378"/>
                <a:gd name="connsiteY8" fmla="*/ 172387 h 10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378" h="1034116">
                  <a:moveTo>
                    <a:pt x="0" y="172387"/>
                  </a:moveTo>
                  <a:cubicBezTo>
                    <a:pt x="0" y="77180"/>
                    <a:pt x="77180" y="0"/>
                    <a:pt x="172387" y="0"/>
                  </a:cubicBezTo>
                  <a:lnTo>
                    <a:pt x="1304991" y="0"/>
                  </a:lnTo>
                  <a:cubicBezTo>
                    <a:pt x="1400198" y="0"/>
                    <a:pt x="1477378" y="77180"/>
                    <a:pt x="1477378" y="172387"/>
                  </a:cubicBezTo>
                  <a:lnTo>
                    <a:pt x="1477378" y="861729"/>
                  </a:lnTo>
                  <a:cubicBezTo>
                    <a:pt x="1477378" y="956936"/>
                    <a:pt x="1400198" y="1034116"/>
                    <a:pt x="1304991" y="1034116"/>
                  </a:cubicBezTo>
                  <a:lnTo>
                    <a:pt x="172387" y="1034116"/>
                  </a:lnTo>
                  <a:cubicBezTo>
                    <a:pt x="77180" y="1034116"/>
                    <a:pt x="0" y="956936"/>
                    <a:pt x="0" y="861729"/>
                  </a:cubicBezTo>
                  <a:lnTo>
                    <a:pt x="0" y="1723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5230" tIns="115230" rIns="115230" bIns="115230" numCol="1" spcCol="1270" anchor="ctr" anchorCtr="0">
              <a:noAutofit/>
            </a:bodyPr>
            <a:lstStyle/>
            <a:p>
              <a:pPr algn="ctr" defTabSz="755423">
                <a:lnSpc>
                  <a:spcPct val="90000"/>
                </a:lnSpc>
                <a:spcBef>
                  <a:spcPct val="0"/>
                </a:spcBef>
                <a:spcAft>
                  <a:spcPct val="35000"/>
                </a:spcAft>
              </a:pPr>
              <a:r>
                <a:rPr lang="en-GB" sz="1699" dirty="0"/>
                <a:t>Digital Operations Executive</a:t>
              </a:r>
            </a:p>
          </p:txBody>
        </p:sp>
        <p:sp>
          <p:nvSpPr>
            <p:cNvPr id="18" name="Freeform 17"/>
            <p:cNvSpPr/>
            <p:nvPr/>
          </p:nvSpPr>
          <p:spPr>
            <a:xfrm>
              <a:off x="8160381" y="4200995"/>
              <a:ext cx="2113087" cy="835818"/>
            </a:xfrm>
            <a:custGeom>
              <a:avLst/>
              <a:gdLst>
                <a:gd name="connsiteX0" fmla="*/ 0 w 2113087"/>
                <a:gd name="connsiteY0" fmla="*/ 0 h 835818"/>
                <a:gd name="connsiteX1" fmla="*/ 2113087 w 2113087"/>
                <a:gd name="connsiteY1" fmla="*/ 0 h 835818"/>
                <a:gd name="connsiteX2" fmla="*/ 2113087 w 2113087"/>
                <a:gd name="connsiteY2" fmla="*/ 835818 h 835818"/>
                <a:gd name="connsiteX3" fmla="*/ 0 w 2113087"/>
                <a:gd name="connsiteY3" fmla="*/ 835818 h 835818"/>
                <a:gd name="connsiteX4" fmla="*/ 0 w 2113087"/>
                <a:gd name="connsiteY4" fmla="*/ 0 h 83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087" h="835818">
                  <a:moveTo>
                    <a:pt x="0" y="0"/>
                  </a:moveTo>
                  <a:lnTo>
                    <a:pt x="2113087" y="0"/>
                  </a:lnTo>
                  <a:lnTo>
                    <a:pt x="2113087" y="835818"/>
                  </a:lnTo>
                  <a:lnTo>
                    <a:pt x="0" y="835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44" tIns="60944" rIns="60944" bIns="60944" numCol="1" spcCol="1270" anchor="ctr" anchorCtr="0">
              <a:noAutofit/>
            </a:bodyPr>
            <a:lstStyle/>
            <a:p>
              <a:pPr marL="171399" lvl="1" indent="-171399" defTabSz="710987">
                <a:lnSpc>
                  <a:spcPct val="90000"/>
                </a:lnSpc>
                <a:spcBef>
                  <a:spcPct val="0"/>
                </a:spcBef>
                <a:spcAft>
                  <a:spcPct val="15000"/>
                </a:spcAft>
                <a:buChar char="••"/>
              </a:pPr>
              <a:r>
                <a:rPr lang="en-GB" sz="1600" dirty="0"/>
                <a:t>Day-2-Day Management of DMP &amp; Vendor Integrations</a:t>
              </a:r>
            </a:p>
          </p:txBody>
        </p:sp>
      </p:grpSp>
      <p:grpSp>
        <p:nvGrpSpPr>
          <p:cNvPr id="24" name="Group 23"/>
          <p:cNvGrpSpPr/>
          <p:nvPr/>
        </p:nvGrpSpPr>
        <p:grpSpPr>
          <a:xfrm>
            <a:off x="7255555" y="5006032"/>
            <a:ext cx="3481640" cy="1033847"/>
            <a:chOff x="8286167" y="5264023"/>
            <a:chExt cx="3482547" cy="1034116"/>
          </a:xfrm>
        </p:grpSpPr>
        <p:sp>
          <p:nvSpPr>
            <p:cNvPr id="19" name="Freeform 18"/>
            <p:cNvSpPr/>
            <p:nvPr/>
          </p:nvSpPr>
          <p:spPr>
            <a:xfrm>
              <a:off x="8286167" y="5264023"/>
              <a:ext cx="1477378" cy="1034116"/>
            </a:xfrm>
            <a:custGeom>
              <a:avLst/>
              <a:gdLst>
                <a:gd name="connsiteX0" fmla="*/ 0 w 1477378"/>
                <a:gd name="connsiteY0" fmla="*/ 172387 h 1034116"/>
                <a:gd name="connsiteX1" fmla="*/ 172387 w 1477378"/>
                <a:gd name="connsiteY1" fmla="*/ 0 h 1034116"/>
                <a:gd name="connsiteX2" fmla="*/ 1304991 w 1477378"/>
                <a:gd name="connsiteY2" fmla="*/ 0 h 1034116"/>
                <a:gd name="connsiteX3" fmla="*/ 1477378 w 1477378"/>
                <a:gd name="connsiteY3" fmla="*/ 172387 h 1034116"/>
                <a:gd name="connsiteX4" fmla="*/ 1477378 w 1477378"/>
                <a:gd name="connsiteY4" fmla="*/ 861729 h 1034116"/>
                <a:gd name="connsiteX5" fmla="*/ 1304991 w 1477378"/>
                <a:gd name="connsiteY5" fmla="*/ 1034116 h 1034116"/>
                <a:gd name="connsiteX6" fmla="*/ 172387 w 1477378"/>
                <a:gd name="connsiteY6" fmla="*/ 1034116 h 1034116"/>
                <a:gd name="connsiteX7" fmla="*/ 0 w 1477378"/>
                <a:gd name="connsiteY7" fmla="*/ 861729 h 1034116"/>
                <a:gd name="connsiteX8" fmla="*/ 0 w 1477378"/>
                <a:gd name="connsiteY8" fmla="*/ 172387 h 10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378" h="1034116">
                  <a:moveTo>
                    <a:pt x="0" y="172387"/>
                  </a:moveTo>
                  <a:cubicBezTo>
                    <a:pt x="0" y="77180"/>
                    <a:pt x="77180" y="0"/>
                    <a:pt x="172387" y="0"/>
                  </a:cubicBezTo>
                  <a:lnTo>
                    <a:pt x="1304991" y="0"/>
                  </a:lnTo>
                  <a:cubicBezTo>
                    <a:pt x="1400198" y="0"/>
                    <a:pt x="1477378" y="77180"/>
                    <a:pt x="1477378" y="172387"/>
                  </a:cubicBezTo>
                  <a:lnTo>
                    <a:pt x="1477378" y="861729"/>
                  </a:lnTo>
                  <a:cubicBezTo>
                    <a:pt x="1477378" y="956936"/>
                    <a:pt x="1400198" y="1034116"/>
                    <a:pt x="1304991" y="1034116"/>
                  </a:cubicBezTo>
                  <a:lnTo>
                    <a:pt x="172387" y="1034116"/>
                  </a:lnTo>
                  <a:cubicBezTo>
                    <a:pt x="77180" y="1034116"/>
                    <a:pt x="0" y="956936"/>
                    <a:pt x="0" y="861729"/>
                  </a:cubicBezTo>
                  <a:lnTo>
                    <a:pt x="0" y="1723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5230" tIns="115230" rIns="115230" bIns="115230" numCol="1" spcCol="1270" anchor="ctr" anchorCtr="0">
              <a:noAutofit/>
            </a:bodyPr>
            <a:lstStyle/>
            <a:p>
              <a:pPr algn="ctr" defTabSz="755423">
                <a:lnSpc>
                  <a:spcPct val="90000"/>
                </a:lnSpc>
                <a:spcBef>
                  <a:spcPct val="0"/>
                </a:spcBef>
                <a:spcAft>
                  <a:spcPct val="35000"/>
                </a:spcAft>
              </a:pPr>
              <a:r>
                <a:rPr lang="en-GB" sz="1699" dirty="0"/>
                <a:t>Performance Media Managers</a:t>
              </a:r>
            </a:p>
          </p:txBody>
        </p:sp>
        <p:sp>
          <p:nvSpPr>
            <p:cNvPr id="20" name="Freeform 19"/>
            <p:cNvSpPr/>
            <p:nvPr/>
          </p:nvSpPr>
          <p:spPr>
            <a:xfrm>
              <a:off x="9763443" y="5333997"/>
              <a:ext cx="2005271" cy="835818"/>
            </a:xfrm>
            <a:custGeom>
              <a:avLst/>
              <a:gdLst>
                <a:gd name="connsiteX0" fmla="*/ 0 w 2005271"/>
                <a:gd name="connsiteY0" fmla="*/ 0 h 835818"/>
                <a:gd name="connsiteX1" fmla="*/ 2005271 w 2005271"/>
                <a:gd name="connsiteY1" fmla="*/ 0 h 835818"/>
                <a:gd name="connsiteX2" fmla="*/ 2005271 w 2005271"/>
                <a:gd name="connsiteY2" fmla="*/ 835818 h 835818"/>
                <a:gd name="connsiteX3" fmla="*/ 0 w 2005271"/>
                <a:gd name="connsiteY3" fmla="*/ 835818 h 835818"/>
                <a:gd name="connsiteX4" fmla="*/ 0 w 2005271"/>
                <a:gd name="connsiteY4" fmla="*/ 0 h 83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271" h="835818">
                  <a:moveTo>
                    <a:pt x="0" y="0"/>
                  </a:moveTo>
                  <a:lnTo>
                    <a:pt x="2005271" y="0"/>
                  </a:lnTo>
                  <a:lnTo>
                    <a:pt x="2005271" y="835818"/>
                  </a:lnTo>
                  <a:lnTo>
                    <a:pt x="0" y="835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44" tIns="60944" rIns="60944" bIns="60944" numCol="1" spcCol="1270" anchor="ctr" anchorCtr="0">
              <a:noAutofit/>
            </a:bodyPr>
            <a:lstStyle/>
            <a:p>
              <a:pPr marL="171399" lvl="1" indent="-171399" defTabSz="710987">
                <a:lnSpc>
                  <a:spcPct val="90000"/>
                </a:lnSpc>
                <a:spcBef>
                  <a:spcPct val="0"/>
                </a:spcBef>
                <a:spcAft>
                  <a:spcPct val="15000"/>
                </a:spcAft>
                <a:buChar char="••"/>
              </a:pPr>
              <a:r>
                <a:rPr lang="en-GB" sz="1600" dirty="0"/>
                <a:t>Run campaigns fed by audience data into Paid Digital: Search, Display </a:t>
              </a:r>
              <a:r>
                <a:rPr lang="en-GB" sz="1600" dirty="0" err="1"/>
                <a:t>etc</a:t>
              </a:r>
              <a:endParaRPr lang="en-GB" sz="1600" dirty="0"/>
            </a:p>
          </p:txBody>
        </p:sp>
      </p:grpSp>
    </p:spTree>
    <p:extLst>
      <p:ext uri="{BB962C8B-B14F-4D97-AF65-F5344CB8AC3E}">
        <p14:creationId xmlns:p14="http://schemas.microsoft.com/office/powerpoint/2010/main" val="147353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utoShape 11" descr="data:image/jpeg;base64,/9j/4AAQSkZJRgABAQAAAQABAAD/2wCEAAkGBxMSEhMUExIVFRQXGRoXFhYWGBocGBogHR8YHBgXIBgbHCsiGholGxgXITIjJSkrLi4uGB8zODMsNygtLisBCgoKDg0OGhAQFyskHSQsLC8rMi8sNyw0NzItLy0tMC0sLC8wNystKys3NywyKy4rLDcsNywsNSwsNywrNyw3LP/AABEIAF8CEAMBIgACEQEDEQH/xAAcAAACAwEBAQEAAAAAAAAAAAAABwUGCAQDAgH/xABPEAACAQMABgQICwQHBwQDAAABAgMABBEFBgcSITFBUWFxEyIyNXKBkbEIFDNSYnOCkqGysyNCk8EXQ1NUg6LSNERjwtHT4SV0o8MVFiT/xAAaAQEBAQADAQAAAAAAAAAAAAAAAQUCAwQG/8QALBEBAAICAAUCBQMFAAAAAAAAAAECAxEEBSExQRLREyNhscEicaEUMlGR8P/aAAwDAQACEQMRAD8AeNFFcGmdMQWkRluJVjjHS3SfmgDizdgBNB30UoNNbb0BItbUuPnzNuZ7QigkjvIPZUA22rSGeEVoB1bkhPt8L/Kho/qKTGituLZAubMbvS0D8f4b8D9+mhq3rNa38e/bShwPKXk6HqZDxHfyPRmgl6KUcm3CMEj4i/AkfKr0fZq0aga/rpR5kWBovBKjElw2d4sOgDHk0F0ooNKEbc4/7i/8Vf8ATQN6iqds/wBfF0oZwsDReBEZOXDZ3/CdQGMbn41caAooooCil3rhtTSwuntjatIVCneEgAO8AeRXtrw1Z2tpeXUNsLR0MrFQxkBAwrNy3ePk0DLooooCivO4nWNS7sFVRksxwB6zVH0ttLiQlYIjL9Njur6hjJ9YFduLDfL/AGRt05eIx4o3e2l8opTPtMu88I4APRc/jv126P2nuCPDQKR0mMkEfZbOfaK9E8vzxG9fy80cz4eZ1v8AgzKK4dD6Xhuo/CQvvDkRyKnqI6DXdXjmJrOpe6totG4noKKr+tmtC2IjzGZDIWwAcYC4yeR6xUDa7ShI6Itq287BR+0HMkAfu9Zrupw2W9fVWvR0X4vDS3otbqv1FFU7aBr4ui2gDQNL4YSEYcLjc3OsHOd/8K6HoXGilD/TlH/cX/ir/ppu5oP2il9rRtasrUlIs3Ug4HwZAjB6jKeB+yGqj3W229J/Z29sg6m8I59oZfdQPmikbo7bfcgjw9rC46fBs0Z9QbeB7uFNHVHXK10ihMDkOvlxOMSL2kZwV+kCR66Cw0UUrNL7ZY4J5oTZuxikePe8IozuMVzjd4ZxQL/X/WS9GkLuNby5RElZVRJnRQOHDCsKlNi2kZpNKASTyyDwEpxJI78cx8fGJ6zVI1j0mLq6nuApQSuX3SckZ6M9NSGoWsg0dd/GGjMg8G8e6GCnxipzkg/N/GitTUUof6c4/wC4v/FX/TXfoHbAl1cw24s3UyuE3jICBnpxu8aIZ9FFfMkgUFmIAAySTgADmSegUH1RS80/tfsICVh37ph0xYEf8RuBHaoaqfdbcLo/J2kCem7v7tygedFIBdtWkemK0I+rk/71d9ttxuB8pZxP6MjJ71aho8KKp2oOv0elDKqwvE0QVm3irKd7eAwRx/dPMCrgTjnQftFUvTW1LRtvkCfw7D92Ab/+fgn+aqdpDbkc/sLLh1yy4P3UU/moHLRSCl216QJ8WG1A6ikh/Hwor3tNt12PlLW3fr3C8f4kv7qGj2oqi6pbUbO9dYm3reZuCpIRusepZBwJ7DgnoBq9UBRRQTQFFLzWba7ZWzMkIa6kHA+DIEQPUZTz+yGql3W268Pydtbp6Rd/xBX3UD3opBQ7a78eVDasOxZF/HwhqVstubZ/a2Ix1xzcfusn/NQ0dFFcOg9JrdW8NwqlVlRZAGxkBgCAcdPGqLrVtYSyu5rY2jyGMqN8SAA7yK/Ld4eVj1UFJ2u6wXcekpYo7ueONVjISOV0AygJ8kjmaidm2lbiTStkJLieQF2yHldgf2ch5Mx6RUTrtrAL+8kuRGYw4QbpOSN1QOYHZXPqppcWd5BclC4iYtuA4JyrLz6PKz6qK1lRSh/pzj/uL/xV/wBNetrttjd0T4k432Vc+FXhvEDPk9tEMbWPTcVlbyXEx8RByHNieCoM/vE4FZj1q1kn0hOZp26xHGD4ka/NX8MnmcdwF428afMt1HaKfEgAdx1yOOGfRjIx9YaXOidHvczxQJ5crqgPPG8cFsdQGSewUVOam6j3WkmPggEiU4eZ87gPzQBxduwcB0kcMsq22HWwUeEvLhm6SgjRfusrEe2mVobRkdrBHBCu7HGoVR7yT0sTkk9JJrtohMaY2HkAm1u8noSdcZ/xE5fcNL6W2vtEXSMyvBMvktzRx0jI8WRDwyO7ODitUVxaY0TDdRNDcRrJG3NT+BB5qw6COIoMjO2ST1kn202Pg8/L331cP5paVEy4ZgOgkew01/g8/L331cP5paLJ2msbpyFbINY3TkKEHD8Hfy9Iejb++4p0Ul/g7+XpD0bf33FOiiCiiigzftn87T+hF+QVwbL/ADtY+m36cld+2fztP6EX5BXBsv8AO1j6bfpyUVp+viaVUVmYgKoJJPIAcSfZX3VH2qaWMcCQKcGUkt6K44etiPUDXbhxzkvFI8unPljFjm8+FL1w1ne8kIBKwKf2adf0262P4Dh1k8Wr2gZbyTcjGAOLufJUdvWT0Dp9pEVTy1N0OLW1jTGHYb8nXvHo9QwPVW1xGWOGxRFI/b3fPcLhtxeabZJ6efZXl2YQ7vG4lL9YChfu4z+NUjWbVuWycB/GRvIkA4Hsx0N2e+npUfp7RKXUDwv0jxT0qw8lh3H8Mis/Dx+St/1zuGpxHLcVqfLjU+CX1a049nMsi5K8pE6GXpHeOYPX66eVpcrKiyIcqwDKesGs/Xlq0UjxuMOhKsO0fyq97ONZFiimhlPixq0ydw4uo9fEDtNevj+H9dfiV7/h4eW8TOO84r9vtKL2nX/hLwoDwiUJ6z4zH8QPs1+bM9GeFuw5HiwjfPpHgg95+zVYvLlpHeRvKdix7ycn304tn2h/i9opYYkl/aN1jPkr6lx6ya58Rb4HDRSO+te7jwtf6nipvPaJ37LNSW+ER8pYejce+CnTSW+ER8pYejce+CsJ9EUIpk7UtorXTPa2rlbUZV3XnMeRGf7L83dzW1M7ZXs4+N7t3dr/APz84oj/AF30m/4XUP3vR8oqpasak3t/xt4f2fLwsh3IvU2CW+yDiromw653cm8hDfNEbkfeyPdTwjjCgKoAUDAAGAAOQAHIV9UTbKmtmqdzo6RUuFGGyUkQ5R8c8EgEEZGQQDx9dcGhdKy2k8c8LbskZyOojpQ9asOBH88U/Nt9kr6KkcjxopInU9WXWM/5ZDWdqK11oXSSXNvDOnkSorjrG8AcHtHL1UqNObG7ie5uJhdxKJZZJApjYkB2LAE73EjNW7Y1KW0RbZ6DMo7hLIB+FXaiMjad0abW4mt2YMYnKFgMA46QDyrt1O1bfSNz8XSRY23GfeYEjxSoxgH6Veu0LznffXN/Kp/Yb51H1EvvjoqW/oOuf75D/Df/AFVJatbIJ7a7t52uomWKRXKhGBOOgEmnBRRNvC9u0hjeWRgkaKWdjyAHEms37QdfJtJOVBaO1B8SL52OTydbdIXkvDp4m87fdPlUhskON/8AbTY+apxGp7C4Zv8ADFJaiw+oo2ZgqqWZjhVUEsSeQAHEnsFMzV7YxdTKHuZltgePgwPCSdxwwVT62qz7FNT1igW+lXM0wzDn9yM8mH0nHHPzSBwyctKgVP8AQdbY/wBruM90ePZufzqLv9hsgyYb1G6lkiK+11Y/lp1UUQs9kupd3o6a6Nwse7IkYRo33gSpkzzAYeUOYpiaQ+Sk9Bvca6K/CKDK2rGpN/eqhgt23CB+1k8SPlzDNxYeiGpg6M2HOcG4vFXrWGMn2SOR+SnSBRQKz+g+zx/tV1nvix7PBVS9edls9hG08Unh4F4v4u7JGPnEAkMvWRjHVjJGh687iBZEZGGVYFWB6QRgj2Ggx5WkNkOsr3tiPCsWmgbwTsebAAFHPWSpAJ6SpNZuCY4E5xwz3U3/AIPEh379ejdgPrzMKLJ00n9umtbpuWETFd9d+4I5lSSFiz1HDFh0gKORILgrNm2NWGlrne5ERFO7waD8weiQqej7KSeWOGJS0kjBUUdJPuGOJPQATTd0TsPXdBurtt881gUADs33B3u/dXuqhbM9KxWukreWYhY/GQueSF1ZQx6hkgE9AJPRWngc0WSrm2HWuPFu7kH6XgmHsCD31AaS2I3SjMF1DL2OrRH2guCfZT0ooiH1PsHt7G1hkAEkcKI4ByMqoB4jnVA102UT3t7PcpcxIshQhWRiRuoicwfo59dNeigyhrZoBrC5e2d1kZQpLKCAd4A8j314auaIa8uobZXCNKSoYgkDCs3ED0as22fztP6MX5Frg2XedrH03/Tkoq2/0HXP98h/hv8A6q9rLYpcJJG5vISEdWx4NuO6QceV2U7KKJtk/W+8M1/eSHjvTygdysVT/KqirDsXtBJpaEn+rSWQd+7uf/ZVQ0pnw02efhHz945q9bCT/wCqN/7aX88NFaEoooogooooMeXHlv6Te801fg8/L331cP5paVVx5b+k3vNNX4PPy999XD+aWiydprG6chWyDWN05ChBw/B38vSHo2/vuKdFJf4O/l6Q9G399xToogooooM37Z/O0/oRfkFcGy/ztY+m36cld+2fztP6EX5BXBsv87WPpt+nJRWn6Tu065375l/s0RPaN/8A56cVJHX3zhcd6/kStDlsbyz+3syubTrBEfX3Rug7cSXMCEZDSoCOwsM/hmtAUidUCBe22f7Rf/H409q58zn9dY+jhyiPl2n6iiiisxrlptW0LhkukHBsJL3/ALjezxc9i0vQafWsyRNaziY4j3DvHpGOII+kGxjtxSEre5flm+L0z4fN80wxTL6o8rBqRoT43cqGGY08eTqIHJftHh3Z6qd1LnZJfoBNAQA5IkB6WGApH2Tg/aNMas/mF7Wy6ntHZp8sx1rg9Ud57ikt8Ij5Sw9G498FOmkt8Ij5Sw9G498FeFolDitiRRhVCqAAAAAOAAHIAdArHYrYwosv2iiiiKXtj80Xf+D+tFWbK0ntj80Xf+D+tFWbKLDR2xXzRb+nN+rJV5qjbFfNFv6c36slXmiMsbQvOd99c38qn9hvnUfUS++OoDaF5zvvrm/lU/sN86j6iX3x0VoiiiiiM1bX7syaWuQeUYjjXuCK35naqja25ldIwcGRljB6ixCj31ZdqaEaWvc/PQ+2KI1CaBcLdWrHkJ4Se4SITRWtbeFURUUYVQFUdQAwB7K9KKKIKKKKAooqH1q1jh0fbtPMeA8VFHlOxzhFHXwPcASeVBMVXNL696OtiRLeRbw4FEJkcdhSMEj1ikHrdr5eaQLCSQxwnlBGSEx1Mech7+HUBXPqrqVeX/8As8WIwcGVzuxDHMA4JYjqUHHTii6OG62z6OXyVuZfQjA/Uda4ztws+i1uvZF/3aj9H7DRj9vetnqijAx9pyc+wVIf0H2f96u/bD/2qIRbnJJ6yTTb+Dx8rf8AoQe+alI4wSOokU2/g8fK3/oQe+aiyddLHbNqU92i3duheaJd2SNfKePiRujpdSSccyGOMkAFnUURjirXqrtDvrAKkcgkhHKKUFlA6lYEMnYM4HVTo1w2a2d+WkwYJzxMsePGP00PB+/g3bSm1g2UaQtstGi3MY/eh8v1xHj6lLUUxNXtslnNhblXtX6z48X31GR3soA66YdpdJKivG6ujDKujBlI6ww4EVkCSMqxVlKsODKwIYdhB4g99Surest1YSb9tKUyctGeMb+kmcE9ow3URQ01hRVZ1D1yi0nAXUbkqYE0WclSeRB6UODg9hHMGrNRGb9s/naf0YvyLXBsu87WPpv+nJXftn87T+jF+Ra4Nl3nax9N/wBOSitP0UUURk/XCzMN/eRnhuzyEdzMXT/KympTZXpIW+lLViQFctCxP/EBC/8AyeDq17eNXCk6XqL4koEcpHQ6jCMfSQBfsAdIpUgkcQSD0EcCOog9BorY9FLrZ/tOguo0iupFhugApLkKkv0lY8Ax6VPHOcZFMNZARkEEdeeFEfVeVzcJGjPIwRFBZmYgKoHEkk8gBVf1i18sLIHwtwrOP6qIh5D2boPi97EDtpJ63a63emJUt40KRM4WOBTku2fFaRv3iOePJXGeON6gpkzZZiORJI9tNb4PPy999XD+aWlO64JB5gkeymx8Hn5e++rh/NLRZO01jdOQrZNZF03YG3uZ4GGDFI6eoE7p9a4ProQaHwd2/aX4+jbn8Z/+tOqs2bJ9Z47C9zM27DMng3boU5BRz9EHIPVv56K0fBMrqGRgyniGUgg9oI50R6V43l0kSPJIwREBZmY4AA4kk1Eaw632VkpNxcIrdEanekPci8fXy6zSH2g7QptJHcAMNqpyI88WI5NIRwJHMKOA7SAaCM1708t9fTXCKVRsKgPMqoChiOgnGcdGcV07L/O1j6bfpyVA6S0dJAwSVSjlFfdPMBxvLkdBwRw5jpqe2X+drH02/TkorT9JvaXbbl+5/tFRx7Nz3oaclUfalocyQrOoy0WQ+PmHHH7Jx6ixr2cBkimaN+ejP5jinJgnXjqWWjrnwUsUnzHV/ukH+VaERgQCDkHiDWc6bGzjWRZYVt5GAljGEz++g5Y7VHDHUAevHu5lim1YvHjuz+U54racc+ey60UVWNctbEtEKIQ1ww8Vee79NuodQ6e7jWRjx2yW9NY6tvJkrjrNrT0Vrajp/eYWsZ4LhpSOk/up6uZ7SOqqL8SfwXht0+D3/B73RvY3seyvuztpLmZUXLySNzPSTxZifaSe+nJLqxH8RNmvLd4Mfn8w5+1x7uFbVslOErWn+/zLArivxt75PEdvxHuTmiNItbzRzJzQ5x1jky+sEj10+7K6WWNJEOVdQynsP86z3NEUZlYYZSVYHoI4Ee2mRsp01lXtWPFcvH3Hy19ROftHqrjzHD6qfEjvH2c+V5/RecVu0/cw6S3wiPlLD0bj3wU6aS3wiPlLD0bj3wViPoChFbGFY5FbGFFl+0UUURS9sfmi7/wf1oqzZWk9sfmi7/wf1oqzZRYaO2K+aLf05v1ZKvNUbYr5ot/Tm/Vkq80RljaF5zvvrm/lU/sN86j6iX3x1F7VLJotK3YI4OyyqesOqnP3g4+zXFqLp0WN9BcNnwakrJgZO4wKscDnjIbHTu0VqmivK0uUlRZI3V0YBlZSCpB5EEcxXrRCD28aKMd9HOB4k8YBP04+ByfQaP2GlmR247RWpNf9VxpGzeHgJB48LHocZxn6JBKnsbsrMN1bPE7xyKUkQlXVuakcwaK1PqXp1b6yguARvMoEgH7rrwdfvA47CD01N1mXZ5rvJoyVsqZLeTHhYweORwEiZ4b4HDjgEYB5AjQugNY7W9TftpkkHSoOHXsZD4ynvFEStFFeN3dxxKWkkSNRzZ2CgesnFB7Vn3bnpdpdICDPiW6KMfTcB2b7pjHqNOHQ+ulld3LW1vN4V1QyMyA+DABRfL5McuPJz00kds9k0elZmI4SpHIp7AojP4xn2iiwgNTdDi8vra2YkLI/j44HdVWdwD0EqhGejNaptLZIkWONVREAVVUYAA5AAchWT9WtLtZ3UFyo3jE+8V61IKuvYSjMAesitSaB05BeRLNbyB0PPHlKfmsvNWHUaEpGivmRwoJYgAcyTgD10vNcNrNrbApakXU3LxT+xXtaQeV3LnqJXnRGf5fKbvPvptfB4+Vv/Qg981KRjk566aGwC+VLu5iJw0sSsvb4NmyO/EmfsnqosntRRVLuNpllDdzWlwXhaJgvhGGY2yobylyV4H94AdtEXSiuexv4p0DwypIh5MjBl9oNdFBA61ao2ukEKzxjfxhJVwJU7m6uw5B6RWZ9YtDvZ3M1tIQWibG8OAYEBlYDoyrA46M46K1bpG/igjaWaRY41GWZjgD/AM9nTWXNdtOC+vri4UEI7ARg891VCqSOgnd3sdG9iiwm9jmkWh0rAoPizB4nHZus6nHWGQe01pGs57FtEtNpOOQDxLdWkY9GWVo0XvJZj9g1oyiSzftn87T+jF+Ra4Nl/nax+sb9OSpvbpZFNJCTHiywowPWVLKw9QCH7QqlaC0kbW5guFGTFIr46wD4y+tcj10VrmiuLQ+lIrqFJoHDxuMgj8QR0MDwIPEEYrtojl0po6O4ieGZA8cg3WU9Xf0EHiCORANZ3122b3VgzPGrT23MSKMso6pFHLHzgN3u5VpKigxuCD2igKMYxw6uj2Vq7SWqVhcNvTWcDsebGNd4/aAz+NcUezzRanPxGE+ku8PYxIou2adE6LluXEVvE0r/ADUGcdpPJR2kgU+9mWzkaP8A285V7phgY4pEDzCnpY8i3qHDJa9WVlFCoSKNI0HJUUKvsAxXRQY8uPLf0m95pq/B5+Xvvq4fzS0qrjy39Jveaavwefl776uH80tCTupW7W9nr3R+N2i5nAAlj5GQDyWXo8IBwweYA6QAWlRRGOpYyrFWUqynDKwIYHqKniD31+RuVyFJAPPBIz7K1ppbQFrdY+MW0M2ORkRWI7iRkeqoldneiwc/EYfWCR7CcUXbM2j7GSZxHDG0kh/cjUs3eQOQ7Twp07OtlPgGS5vgrSrho4Bgqh6Gc8ncdAHAHjxOMM7R+joYF3IYY4l+bGiqPYorqoM27aZANLT5IHiRcz9AVwbLJAdLWOCD47cj/wAOStOPbIxyUUnrIBNfiWqA5CKD1hRmiPavx1BBBAIPAg8j2V+0UCn1v1FkhZpLZS8R47g4unZjmy9vMdPXVLViDkEgg8xzB/ka0ZUffaEtpjmWCNz84qN773OtPDzGaxq8bZGflVbW9WOdfQl//wBlvN3d+NTY9M5+9z/GuSwsJrh92JGkc8Tjjz6Sx4DvJp0JqjZA5FtH6wSPYTUtbWyRruxoqL1KAB7BXOeY0rHy6dXCOV5LT8zJuP8Av8q7qXqotmpZ8NOwwzDko+YvZ1npqz0UVmZMlslvVaerXx4646xWsdCn2o6H8FOJ1HiS+V2OOftGD3hqqmitINbzRzJ5SNnHWORXuIJHrrQLoDzAPeK+PiyfMX2Cvfi5h6ccUtXfjuzcvLPVlnJW+vPby+LC8SaNJUOUcBge/wDn0UnPhFMA+j8kDxbjn3wU6kUAYAAHUK+JYVbylDY5ZAPvrOnW+jUjeurHImX5w9orZIrx+Jx/2afdH/SveooooooKXtkOND3f+D+tFWaPDL84e0Vsl0BGCAR1HiK8vicf9mn3R/0oKbsUP/pFv6U36slXmvmNAowAAOoDAr6oKHtT1F//ACMayQ4F1ECFzwEi8zGT0HPFSeAJI6SRnq+s5IZDFNG0cg5o4w3fg8x2jga2DXHpLRUFwu7PDHMvVIisP8w4UGVdFadurbPxe5liB4lUchc9e55Oe3FWvUXWq+n0nZJNeTOhkwULkKfFfmowDx66cZ2d6Lzn4jD6gQPYDipTRerdnbHMFrBEfnJGob7wGaKlKpG0LZ3FpEeEQiK6AwJMeK4HJHA5jqbmO0cKu9FEZO1h1aurFitzC0Y6JOcTd0g4eo4PYKio2IIZSQw5MDgjuI4itiOgIIIBB5g8QfVVfu9RdGyElrG3yeZWNVJ7crii7ZrGn7zGPjl1jq+MS49m/UfcTl2Bkcu3QXYs3tY5rT8ez3Ra/wC4wH0l3vzE1M6P0NbwDEFvDF9XGq/lFDZN7C9D3CXsk0lvKkRt3QO6Mqkl4SACwGeCk8OqmHtI1KXScACkJcR5MLnlx8qNscd1sDj0EA8eINvoojImmNEz2khiuImicdDDg3arcnXtBNc9vcPG29G7xty3kYq3dlSDWu76winQpNEkqHmsihl9hGKr77PNFk5+IwjsAIHsBxRds0z3c05CPJNMxPio7vISexSSSe6mFqXsjuLgrJe5t4efg/65+zH9WO/xuwc6deitBWtrn4vbww55mNFUnvIGT66kaGyD2xalC0eO4togtqUWNwo4RsvAMex1wN4/vKcnLDK5tbl4nWSN2R0O8rqcMD1gitgOgYEEAg8CDxBHViq3Ls+0WzbxsYAepV3R91cD8KGy92Ua9Xt1fiC6uPCIYZCoKRqd5ShByqgk7u/VZ2p6AuhpG7m+LSmF3DLIqFkwEQEllBC8QeeKf2itB21qCLe3ihzz8GiqT3kDJ9dSFEY6tLlo23opGRvnRsVb2qQanYddtJIMC+uMdrlj7Wya0tpHQFrcfL2sEvbJGjH2kVEvs70Wf9xhHcCB7AaLtmvSml57g71xPJKRxHhHZgO4E4X1VMaqakXmkGHgYisR5zyAiMDrB5yHsXPaRzrQ9hqbo+Eho7K3Vhybwalh3MRkVOihtB6n6rw6OtxDDxJ8aSQ+VI3Sx6h0AdAqcoooiqbRdTl0nbhAQk8ZLQueQJ8pDjjuNgZ6iFPHGKzfpjRM9pIYriJonHQw4N2q3J17QTWu6576ximUpNEkqHmsihl9jDFBkzRmlri2JaCeWInn4N2UHvAOG9dT2jNcdIS3Nssl7OVM8II3yAQZFBB3cZBHQaesmzzRZOfiMI9EFR7AQK79G6qWNuQ0NnAjDkyxrvfexn8aKmaKKKIKKKKAooooMeXHlv6Te801fg8/L331cP5paqU+zrShZiLM4JJH7WDr+tpibFdWLuzlu2uYTEHSMLl42yVMhPkOceUOdFNeiiiiCiiigKKKKAooooCiiigKKKKAooooCiiigKKKKAooooCiiigKKKKAooooCiiigKKKKAooooCiiigKKKKAooooCiiigKKKKAooooCiiigKKKKAooooCiiigKKKKAooooCiiig//9k="/>
          <p:cNvSpPr>
            <a:spLocks noChangeAspect="1" noChangeArrowheads="1"/>
          </p:cNvSpPr>
          <p:nvPr/>
        </p:nvSpPr>
        <p:spPr bwMode="auto">
          <a:xfrm>
            <a:off x="1809000" y="-38457"/>
            <a:ext cx="295758" cy="2957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28" tIns="44363" rIns="88728" bIns="44363" numCol="1" anchor="t" anchorCtr="0" compatLnSpc="1">
            <a:prstTxWarp prst="textNoShape">
              <a:avLst/>
            </a:prstTxWarp>
          </a:bodyPr>
          <a:lstStyle/>
          <a:p>
            <a:endParaRPr lang="en-GB" sz="1746"/>
          </a:p>
        </p:txBody>
      </p:sp>
      <p:sp>
        <p:nvSpPr>
          <p:cNvPr id="48" name="AutoShape 13" descr="data:image/jpeg;base64,/9j/4AAQSkZJRgABAQAAAQABAAD/2wCEAAkGBxMSEhMUExIVFRQXGRoXFhYWGBocGBogHR8YHBgXIBgbHCsiGholGxgXITIjJSkrLi4uGB8zODMsNygtLisBCgoKDg0OGhAQFyskHSQsLC8rMi8sNyw0NzItLy0tMC0sLC8wNystKys3NywyKy4rLDcsNywsNSwsNywrNyw3LP/AABEIAF8CEAMBIgACEQEDEQH/xAAcAAACAwEBAQEAAAAAAAAAAAAABwUGCAQDAgH/xABPEAACAQMABgQICwQHBwQDAAABAgMABBEFBgcSITFBUWFxEyIyNXKBkbEIFDNSYnOCkqGysyNCk8EXQ1NUg6LSNERjwtHT4SV0o8MVFiT/xAAaAQEBAQADAQAAAAAAAAAAAAAAAQUCAwQG/8QALBEBAAICAAUCBQMFAAAAAAAAAAECAxEEBSExQRLREyNhscEicaEUMlGR8P/aAAwDAQACEQMRAD8AeNFFcGmdMQWkRluJVjjHS3SfmgDizdgBNB30UoNNbb0BItbUuPnzNuZ7QigkjvIPZUA22rSGeEVoB1bkhPt8L/Kho/qKTGituLZAubMbvS0D8f4b8D9+mhq3rNa38e/bShwPKXk6HqZDxHfyPRmgl6KUcm3CMEj4i/AkfKr0fZq0aga/rpR5kWBovBKjElw2d4sOgDHk0F0ooNKEbc4/7i/8Vf8ATQN6iqds/wBfF0oZwsDReBEZOXDZ3/CdQGMbn41caAooooCil3rhtTSwuntjatIVCneEgAO8AeRXtrw1Z2tpeXUNsLR0MrFQxkBAwrNy3ePk0DLooooCivO4nWNS7sFVRksxwB6zVH0ttLiQlYIjL9Njur6hjJ9YFduLDfL/AGRt05eIx4o3e2l8opTPtMu88I4APRc/jv126P2nuCPDQKR0mMkEfZbOfaK9E8vzxG9fy80cz4eZ1v8AgzKK4dD6Xhuo/CQvvDkRyKnqI6DXdXjmJrOpe6totG4noKKr+tmtC2IjzGZDIWwAcYC4yeR6xUDa7ShI6Itq287BR+0HMkAfu9Zrupw2W9fVWvR0X4vDS3otbqv1FFU7aBr4ui2gDQNL4YSEYcLjc3OsHOd/8K6HoXGilD/TlH/cX/ir/ppu5oP2il9rRtasrUlIs3Ug4HwZAjB6jKeB+yGqj3W229J/Z29sg6m8I59oZfdQPmikbo7bfcgjw9rC46fBs0Z9QbeB7uFNHVHXK10ihMDkOvlxOMSL2kZwV+kCR66Cw0UUrNL7ZY4J5oTZuxikePe8IozuMVzjd4ZxQL/X/WS9GkLuNby5RElZVRJnRQOHDCsKlNi2kZpNKASTyyDwEpxJI78cx8fGJ6zVI1j0mLq6nuApQSuX3SckZ6M9NSGoWsg0dd/GGjMg8G8e6GCnxipzkg/N/GitTUUof6c4/wC4v/FX/TXfoHbAl1cw24s3UyuE3jICBnpxu8aIZ9FFfMkgUFmIAAySTgADmSegUH1RS80/tfsICVh37ph0xYEf8RuBHaoaqfdbcLo/J2kCem7v7tygedFIBdtWkemK0I+rk/71d9ttxuB8pZxP6MjJ71aho8KKp2oOv0elDKqwvE0QVm3irKd7eAwRx/dPMCrgTjnQftFUvTW1LRtvkCfw7D92Ab/+fgn+aqdpDbkc/sLLh1yy4P3UU/moHLRSCl216QJ8WG1A6ikh/Hwor3tNt12PlLW3fr3C8f4kv7qGj2oqi6pbUbO9dYm3reZuCpIRusepZBwJ7DgnoBq9UBRRQTQFFLzWba7ZWzMkIa6kHA+DIEQPUZTz+yGql3W268Pydtbp6Rd/xBX3UD3opBQ7a78eVDasOxZF/HwhqVstubZ/a2Ix1xzcfusn/NQ0dFFcOg9JrdW8NwqlVlRZAGxkBgCAcdPGqLrVtYSyu5rY2jyGMqN8SAA7yK/Ld4eVj1UFJ2u6wXcekpYo7ueONVjISOV0AygJ8kjmaidm2lbiTStkJLieQF2yHldgf2ch5Mx6RUTrtrAL+8kuRGYw4QbpOSN1QOYHZXPqppcWd5BclC4iYtuA4JyrLz6PKz6qK1lRSh/pzj/uL/xV/wBNetrttjd0T4k432Vc+FXhvEDPk9tEMbWPTcVlbyXEx8RByHNieCoM/vE4FZj1q1kn0hOZp26xHGD4ka/NX8MnmcdwF428afMt1HaKfEgAdx1yOOGfRjIx9YaXOidHvczxQJ5crqgPPG8cFsdQGSewUVOam6j3WkmPggEiU4eZ87gPzQBxduwcB0kcMsq22HWwUeEvLhm6SgjRfusrEe2mVobRkdrBHBCu7HGoVR7yT0sTkk9JJrtohMaY2HkAm1u8noSdcZ/xE5fcNL6W2vtEXSMyvBMvktzRx0jI8WRDwyO7ODitUVxaY0TDdRNDcRrJG3NT+BB5qw6COIoMjO2ST1kn202Pg8/L331cP5paVEy4ZgOgkew01/g8/L331cP5paLJ2msbpyFbINY3TkKEHD8Hfy9Iejb++4p0Ul/g7+XpD0bf33FOiiCiiigzftn87T+hF+QVwbL/ADtY+m36cld+2fztP6EX5BXBsv8AO1j6bfpyUVp+viaVUVmYgKoJJPIAcSfZX3VH2qaWMcCQKcGUkt6K44etiPUDXbhxzkvFI8unPljFjm8+FL1w1ne8kIBKwKf2adf0262P4Dh1k8Wr2gZbyTcjGAOLufJUdvWT0Dp9pEVTy1N0OLW1jTGHYb8nXvHo9QwPVW1xGWOGxRFI/b3fPcLhtxeabZJ6efZXl2YQ7vG4lL9YChfu4z+NUjWbVuWycB/GRvIkA4Hsx0N2e+npUfp7RKXUDwv0jxT0qw8lh3H8Mis/Dx+St/1zuGpxHLcVqfLjU+CX1a049nMsi5K8pE6GXpHeOYPX66eVpcrKiyIcqwDKesGs/Xlq0UjxuMOhKsO0fyq97ONZFiimhlPixq0ydw4uo9fEDtNevj+H9dfiV7/h4eW8TOO84r9vtKL2nX/hLwoDwiUJ6z4zH8QPs1+bM9GeFuw5HiwjfPpHgg95+zVYvLlpHeRvKdix7ycn304tn2h/i9opYYkl/aN1jPkr6lx6ya58Rb4HDRSO+te7jwtf6nipvPaJ37LNSW+ER8pYejce+CnTSW+ER8pYejce+CsJ9EUIpk7UtorXTPa2rlbUZV3XnMeRGf7L83dzW1M7ZXs4+N7t3dr/APz84oj/AF30m/4XUP3vR8oqpasak3t/xt4f2fLwsh3IvU2CW+yDiromw653cm8hDfNEbkfeyPdTwjjCgKoAUDAAGAAOQAHIV9UTbKmtmqdzo6RUuFGGyUkQ5R8c8EgEEZGQQDx9dcGhdKy2k8c8LbskZyOojpQ9asOBH88U/Nt9kr6KkcjxopInU9WXWM/5ZDWdqK11oXSSXNvDOnkSorjrG8AcHtHL1UqNObG7ie5uJhdxKJZZJApjYkB2LAE73EjNW7Y1KW0RbZ6DMo7hLIB+FXaiMjad0abW4mt2YMYnKFgMA46QDyrt1O1bfSNz8XSRY23GfeYEjxSoxgH6Veu0LznffXN/Kp/Yb51H1EvvjoqW/oOuf75D/Df/AFVJatbIJ7a7t52uomWKRXKhGBOOgEmnBRRNvC9u0hjeWRgkaKWdjyAHEms37QdfJtJOVBaO1B8SL52OTydbdIXkvDp4m87fdPlUhskON/8AbTY+apxGp7C4Zv8ADFJaiw+oo2ZgqqWZjhVUEsSeQAHEnsFMzV7YxdTKHuZltgePgwPCSdxwwVT62qz7FNT1igW+lXM0wzDn9yM8mH0nHHPzSBwyctKgVP8AQdbY/wBruM90ePZufzqLv9hsgyYb1G6lkiK+11Y/lp1UUQs9kupd3o6a6Nwse7IkYRo33gSpkzzAYeUOYpiaQ+Sk9Bvca6K/CKDK2rGpN/eqhgt23CB+1k8SPlzDNxYeiGpg6M2HOcG4vFXrWGMn2SOR+SnSBRQKz+g+zx/tV1nvix7PBVS9edls9hG08Unh4F4v4u7JGPnEAkMvWRjHVjJGh687iBZEZGGVYFWB6QRgj2Ggx5WkNkOsr3tiPCsWmgbwTsebAAFHPWSpAJ6SpNZuCY4E5xwz3U3/AIPEh379ejdgPrzMKLJ00n9umtbpuWETFd9d+4I5lSSFiz1HDFh0gKORILgrNm2NWGlrne5ERFO7waD8weiQqej7KSeWOGJS0kjBUUdJPuGOJPQATTd0TsPXdBurtt881gUADs33B3u/dXuqhbM9KxWukreWYhY/GQueSF1ZQx6hkgE9AJPRWngc0WSrm2HWuPFu7kH6XgmHsCD31AaS2I3SjMF1DL2OrRH2guCfZT0ooiH1PsHt7G1hkAEkcKI4ByMqoB4jnVA102UT3t7PcpcxIshQhWRiRuoicwfo59dNeigyhrZoBrC5e2d1kZQpLKCAd4A8j314auaIa8uobZXCNKSoYgkDCs3ED0as22fztP6MX5Frg2XedrH03/Tkoq2/0HXP98h/hv8A6q9rLYpcJJG5vISEdWx4NuO6QceV2U7KKJtk/W+8M1/eSHjvTygdysVT/KqirDsXtBJpaEn+rSWQd+7uf/ZVQ0pnw02efhHz945q9bCT/wCqN/7aX88NFaEoooogooooMeXHlv6Te801fg8/L331cP5paVVx5b+k3vNNX4PPy999XD+aWiydprG6chWyDWN05ChBw/B38vSHo2/vuKdFJf4O/l6Q9G399xToogooooM37Z/O0/oRfkFcGy/ztY+m36cld+2fztP6EX5BXBsv87WPpt+nJRWn6Tu065375l/s0RPaN/8A56cVJHX3zhcd6/kStDlsbyz+3syubTrBEfX3Rug7cSXMCEZDSoCOwsM/hmtAUidUCBe22f7Rf/H409q58zn9dY+jhyiPl2n6iiiisxrlptW0LhkukHBsJL3/ALjezxc9i0vQafWsyRNaziY4j3DvHpGOII+kGxjtxSEre5flm+L0z4fN80wxTL6o8rBqRoT43cqGGY08eTqIHJftHh3Z6qd1LnZJfoBNAQA5IkB6WGApH2Tg/aNMas/mF7Wy6ntHZp8sx1rg9Ud57ikt8Ij5Sw9G498FOmkt8Ij5Sw9G498FeFolDitiRRhVCqAAAAAOAAHIAdArHYrYwosv2iiiiKXtj80Xf+D+tFWbK0ntj80Xf+D+tFWbKLDR2xXzRb+nN+rJV5qjbFfNFv6c36slXmiMsbQvOd99c38qn9hvnUfUS++OoDaF5zvvrm/lU/sN86j6iX3x0VoiiiiiM1bX7syaWuQeUYjjXuCK35naqja25ldIwcGRljB6ixCj31ZdqaEaWvc/PQ+2KI1CaBcLdWrHkJ4Se4SITRWtbeFURUUYVQFUdQAwB7K9KKKIKKKKAooqH1q1jh0fbtPMeA8VFHlOxzhFHXwPcASeVBMVXNL696OtiRLeRbw4FEJkcdhSMEj1ikHrdr5eaQLCSQxwnlBGSEx1Mech7+HUBXPqrqVeX/8As8WIwcGVzuxDHMA4JYjqUHHTii6OG62z6OXyVuZfQjA/Uda4ztws+i1uvZF/3aj9H7DRj9vetnqijAx9pyc+wVIf0H2f96u/bD/2qIRbnJJ6yTTb+Dx8rf8AoQe+alI4wSOokU2/g8fK3/oQe+aiyddLHbNqU92i3duheaJd2SNfKePiRujpdSSccyGOMkAFnUURjirXqrtDvrAKkcgkhHKKUFlA6lYEMnYM4HVTo1w2a2d+WkwYJzxMsePGP00PB+/g3bSm1g2UaQtstGi3MY/eh8v1xHj6lLUUxNXtslnNhblXtX6z48X31GR3soA66YdpdJKivG6ujDKujBlI6ww4EVkCSMqxVlKsODKwIYdhB4g99Surest1YSb9tKUyctGeMb+kmcE9ow3URQ01hRVZ1D1yi0nAXUbkqYE0WclSeRB6UODg9hHMGrNRGb9s/naf0YvyLXBsu87WPpv+nJXftn87T+jF+Ra4Nl3nax9N/wBOSitP0UUURk/XCzMN/eRnhuzyEdzMXT/KympTZXpIW+lLViQFctCxP/EBC/8AyeDq17eNXCk6XqL4koEcpHQ6jCMfSQBfsAdIpUgkcQSD0EcCOog9BorY9FLrZ/tOguo0iupFhugApLkKkv0lY8Ax6VPHOcZFMNZARkEEdeeFEfVeVzcJGjPIwRFBZmYgKoHEkk8gBVf1i18sLIHwtwrOP6qIh5D2boPi97EDtpJ63a63emJUt40KRM4WOBTku2fFaRv3iOePJXGeON6gpkzZZiORJI9tNb4PPy999XD+aWlO64JB5gkeymx8Hn5e++rh/NLRZO01jdOQrZNZF03YG3uZ4GGDFI6eoE7p9a4ProQaHwd2/aX4+jbn8Z/+tOqs2bJ9Z47C9zM27DMng3boU5BRz9EHIPVv56K0fBMrqGRgyniGUgg9oI50R6V43l0kSPJIwREBZmY4AA4kk1Eaw632VkpNxcIrdEanekPci8fXy6zSH2g7QptJHcAMNqpyI88WI5NIRwJHMKOA7SAaCM1708t9fTXCKVRsKgPMqoChiOgnGcdGcV07L/O1j6bfpyVA6S0dJAwSVSjlFfdPMBxvLkdBwRw5jpqe2X+drH02/TkorT9JvaXbbl+5/tFRx7Nz3oaclUfalocyQrOoy0WQ+PmHHH7Jx6ixr2cBkimaN+ejP5jinJgnXjqWWjrnwUsUnzHV/ukH+VaERgQCDkHiDWc6bGzjWRZYVt5GAljGEz++g5Y7VHDHUAevHu5lim1YvHjuz+U54racc+ey60UVWNctbEtEKIQ1ww8Vee79NuodQ6e7jWRjx2yW9NY6tvJkrjrNrT0Vrajp/eYWsZ4LhpSOk/up6uZ7SOqqL8SfwXht0+D3/B73RvY3seyvuztpLmZUXLySNzPSTxZifaSe+nJLqxH8RNmvLd4Mfn8w5+1x7uFbVslOErWn+/zLArivxt75PEdvxHuTmiNItbzRzJzQ5x1jky+sEj10+7K6WWNJEOVdQynsP86z3NEUZlYYZSVYHoI4Ee2mRsp01lXtWPFcvH3Hy19ROftHqrjzHD6qfEjvH2c+V5/RecVu0/cw6S3wiPlLD0bj3wU6aS3wiPlLD0bj3wViPoChFbGFY5FbGFFl+0UUURS9sfmi7/wf1oqzZWk9sfmi7/wf1oqzZRYaO2K+aLf05v1ZKvNUbYr5ot/Tm/Vkq80RljaF5zvvrm/lU/sN86j6iX3x1F7VLJotK3YI4OyyqesOqnP3g4+zXFqLp0WN9BcNnwakrJgZO4wKscDnjIbHTu0VqmivK0uUlRZI3V0YBlZSCpB5EEcxXrRCD28aKMd9HOB4k8YBP04+ByfQaP2GlmR247RWpNf9VxpGzeHgJB48LHocZxn6JBKnsbsrMN1bPE7xyKUkQlXVuakcwaK1PqXp1b6yguARvMoEgH7rrwdfvA47CD01N1mXZ5rvJoyVsqZLeTHhYweORwEiZ4b4HDjgEYB5AjQugNY7W9TftpkkHSoOHXsZD4ynvFEStFFeN3dxxKWkkSNRzZ2CgesnFB7Vn3bnpdpdICDPiW6KMfTcB2b7pjHqNOHQ+ulld3LW1vN4V1QyMyA+DABRfL5McuPJz00kds9k0elZmI4SpHIp7AojP4xn2iiwgNTdDi8vra2YkLI/j44HdVWdwD0EqhGejNaptLZIkWONVREAVVUYAA5AAchWT9WtLtZ3UFyo3jE+8V61IKuvYSjMAesitSaB05BeRLNbyB0PPHlKfmsvNWHUaEpGivmRwoJYgAcyTgD10vNcNrNrbApakXU3LxT+xXtaQeV3LnqJXnRGf5fKbvPvptfB4+Vv/Qg981KRjk566aGwC+VLu5iJw0sSsvb4NmyO/EmfsnqosntRRVLuNpllDdzWlwXhaJgvhGGY2yobylyV4H94AdtEXSiuexv4p0DwypIh5MjBl9oNdFBA61ao2ukEKzxjfxhJVwJU7m6uw5B6RWZ9YtDvZ3M1tIQWibG8OAYEBlYDoyrA46M46K1bpG/igjaWaRY41GWZjgD/AM9nTWXNdtOC+vri4UEI7ARg891VCqSOgnd3sdG9iiwm9jmkWh0rAoPizB4nHZus6nHWGQe01pGs57FtEtNpOOQDxLdWkY9GWVo0XvJZj9g1oyiSzftn87T+jF+Ra4Nl/nax+sb9OSpvbpZFNJCTHiywowPWVLKw9QCH7QqlaC0kbW5guFGTFIr46wD4y+tcj10VrmiuLQ+lIrqFJoHDxuMgj8QR0MDwIPEEYrtojl0po6O4ieGZA8cg3WU9Xf0EHiCORANZ3122b3VgzPGrT23MSKMso6pFHLHzgN3u5VpKigxuCD2igKMYxw6uj2Vq7SWqVhcNvTWcDsebGNd4/aAz+NcUezzRanPxGE+ku8PYxIou2adE6LluXEVvE0r/ADUGcdpPJR2kgU+9mWzkaP8A285V7phgY4pEDzCnpY8i3qHDJa9WVlFCoSKNI0HJUUKvsAxXRQY8uPLf0m95pq/B5+Xvvq4fzS0qrjy39Jveaavwefl776uH80tCTupW7W9nr3R+N2i5nAAlj5GQDyWXo8IBwweYA6QAWlRRGOpYyrFWUqynDKwIYHqKniD31+RuVyFJAPPBIz7K1ppbQFrdY+MW0M2ORkRWI7iRkeqoldneiwc/EYfWCR7CcUXbM2j7GSZxHDG0kh/cjUs3eQOQ7Twp07OtlPgGS5vgrSrho4Bgqh6Gc8ncdAHAHjxOMM7R+joYF3IYY4l+bGiqPYorqoM27aZANLT5IHiRcz9AVwbLJAdLWOCD47cj/wAOStOPbIxyUUnrIBNfiWqA5CKD1hRmiPavx1BBBAIPAg8j2V+0UCn1v1FkhZpLZS8R47g4unZjmy9vMdPXVLViDkEgg8xzB/ka0ZUffaEtpjmWCNz84qN773OtPDzGaxq8bZGflVbW9WOdfQl//wBlvN3d+NTY9M5+9z/GuSwsJrh92JGkc8Tjjz6Sx4DvJp0JqjZA5FtH6wSPYTUtbWyRruxoqL1KAB7BXOeY0rHy6dXCOV5LT8zJuP8Av8q7qXqotmpZ8NOwwzDko+YvZ1npqz0UVmZMlslvVaerXx4646xWsdCn2o6H8FOJ1HiS+V2OOftGD3hqqmitINbzRzJ5SNnHWORXuIJHrrQLoDzAPeK+PiyfMX2Cvfi5h6ccUtXfjuzcvLPVlnJW+vPby+LC8SaNJUOUcBge/wDn0UnPhFMA+j8kDxbjn3wU6kUAYAAHUK+JYVbylDY5ZAPvrOnW+jUjeurHImX5w9orZIrx+Jx/2afdH/SveooooooKXtkOND3f+D+tFWaPDL84e0Vsl0BGCAR1HiK8vicf9mn3R/0oKbsUP/pFv6U36slXmvmNAowAAOoDAr6oKHtT1F//ACMayQ4F1ECFzwEi8zGT0HPFSeAJI6SRnq+s5IZDFNG0cg5o4w3fg8x2jga2DXHpLRUFwu7PDHMvVIisP8w4UGVdFadurbPxe5liB4lUchc9e55Oe3FWvUXWq+n0nZJNeTOhkwULkKfFfmowDx66cZ2d6Lzn4jD6gQPYDipTRerdnbHMFrBEfnJGob7wGaKlKpG0LZ3FpEeEQiK6AwJMeK4HJHA5jqbmO0cKu9FEZO1h1aurFitzC0Y6JOcTd0g4eo4PYKio2IIZSQw5MDgjuI4itiOgIIIBB5g8QfVVfu9RdGyElrG3yeZWNVJ7crii7ZrGn7zGPjl1jq+MS49m/UfcTl2Bkcu3QXYs3tY5rT8ez3Ra/wC4wH0l3vzE1M6P0NbwDEFvDF9XGq/lFDZN7C9D3CXsk0lvKkRt3QO6Mqkl4SACwGeCk8OqmHtI1KXScACkJcR5MLnlx8qNscd1sDj0EA8eINvoojImmNEz2khiuImicdDDg3arcnXtBNc9vcPG29G7xty3kYq3dlSDWu76winQpNEkqHmsihl9hGKr77PNFk5+IwjsAIHsBxRds0z3c05CPJNMxPio7vISexSSSe6mFqXsjuLgrJe5t4efg/65+zH9WO/xuwc6deitBWtrn4vbww55mNFUnvIGT66kaGyD2xalC0eO4togtqUWNwo4RsvAMex1wN4/vKcnLDK5tbl4nWSN2R0O8rqcMD1gitgOgYEEAg8CDxBHViq3Ls+0WzbxsYAepV3R91cD8KGy92Ua9Xt1fiC6uPCIYZCoKRqd5ShByqgk7u/VZ2p6AuhpG7m+LSmF3DLIqFkwEQEllBC8QeeKf2itB21qCLe3ihzz8GiqT3kDJ9dSFEY6tLlo23opGRvnRsVb2qQanYddtJIMC+uMdrlj7Wya0tpHQFrcfL2sEvbJGjH2kVEvs70Wf9xhHcCB7AaLtmvSml57g71xPJKRxHhHZgO4E4X1VMaqakXmkGHgYisR5zyAiMDrB5yHsXPaRzrQ9hqbo+Eho7K3Vhybwalh3MRkVOihtB6n6rw6OtxDDxJ8aSQ+VI3Sx6h0AdAqcoooiqbRdTl0nbhAQk8ZLQueQJ8pDjjuNgZ6iFPHGKzfpjRM9pIYriJonHQw4N2q3J17QTWu6576ximUpNEkqHmsihl9jDFBkzRmlri2JaCeWInn4N2UHvAOG9dT2jNcdIS3Nssl7OVM8II3yAQZFBB3cZBHQaesmzzRZOfiMI9EFR7AQK79G6qWNuQ0NnAjDkyxrvfexn8aKmaKKKIKKKKAooooMeXHlv6Te801fg8/L331cP5paqU+zrShZiLM4JJH7WDr+tpibFdWLuzlu2uYTEHSMLl42yVMhPkOceUOdFNeiiiiCiiigKKKKAooooCiiigKKKKAooooCiiigKKKKAooooCiiigKKKKAooooCiiigKKKKAooooCiiigKKKKAooooCiiigKKKKAooooCiiigKKKKAooooCiiigKKKKAooooCiiig//9k="/>
          <p:cNvSpPr>
            <a:spLocks noChangeAspect="1" noChangeArrowheads="1"/>
          </p:cNvSpPr>
          <p:nvPr/>
        </p:nvSpPr>
        <p:spPr bwMode="auto">
          <a:xfrm>
            <a:off x="1956879" y="109422"/>
            <a:ext cx="295758" cy="2957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28" tIns="44363" rIns="88728" bIns="44363" numCol="1" anchor="t" anchorCtr="0" compatLnSpc="1">
            <a:prstTxWarp prst="textNoShape">
              <a:avLst/>
            </a:prstTxWarp>
          </a:bodyPr>
          <a:lstStyle/>
          <a:p>
            <a:endParaRPr lang="en-GB" sz="1746"/>
          </a:p>
        </p:txBody>
      </p:sp>
      <p:sp>
        <p:nvSpPr>
          <p:cNvPr id="2" name="AutoShape 2" descr="data:image/jpeg;base64,/9j/4AAQSkZJRgABAQAAAQABAAD/2wCEAAkGBhQREBUUEhQWEhUWFxYWFRcWFRUWGBYXGxoVFRgbGRkbGyYgHhkkGRwVIi8gJCcpLCwuGh49NTAqNiYrLCkBCQoKDgwOGg8PGiwgHiI0MCowMy8sKSksNSwsNjQsNC8sKywsNTQ1LywsLSwsKS8sLC4sLDApLCksLCwvLCwsLP/AABEIAJYAnQMBIgACEQEDEQH/xAAcAAEAAgMBAQEAAAAAAAAAAAAABQYDBAcCAQj/xABEEAABAwIEAgcFBQQIBwEAAAABAAIDBBEFBhIhMUETIjJRYXGBBxRCkaFSYnKCwSOywtEWM0OSoqOx8CREc4Oz0uEV/8QAGQEAAwEBAQAAAAAAAAAAAAAAAAMEAgUB/8QALxEAAgECAwUHBAMBAAAAAAAAAAECAxESITEEIkFRgTJhcZGh0fATFEKxI1LB4f/aAAwDAQACEQMRAD8A7iiIgAiIgAiIgAiIgAiIgAiIgAiIgAiIgAiIgAiIgAiIgAiIgAi+OcALnYDck8lTMZzk+R/Q0QLnHbWBcn8I5D7xTKdKVR2QupUjTV2WTFMdhpx+0eAeTRu4+iq8+fpZXaaWAuPeQXu+Tdh6lYYstQwDpq+XU476Lk3Pj8Tz5bLHVZ60DRSwtjYOBcP4Bt8yVZTox/FYu/REk6svyeHu1Zse64pNxd0Q7tTW/RoJX3+idaeNUR/3JVXKnMVRJ2pn+TTpH+Gy1GdI/cdK/wAR0jvqFSqU+cV4IndWHe/Flu/o5iDOzUavOR/8QK8nFsSp95I+laOJ0h31ZuPkqpFXSsPVkkaRy1uFvMXUrR5zqY+LxIO54v8AUWK8lRnxUX0sexqw4Nrrcs+F+0GKTaVpiPC99Tfna49QrPDM17Q5pDmngQbg+qowxmjrdqmPoJDtrB2v+O37wWGbDqnDj0kD+lh4na4t3uaP3gpZ0It2W6+T06MpjWkld7y5rXqjoSKIy/mSOrbt1XgdZhO/mO8eKl1HKLi7MrjJSV0ERFk0EREAEREAERVXPOOmNggj7cmxtxDTsAPFx2+aZTg6klFGKk1CLkyOx7GpK2b3am3Z8TuTrcST9gfVeqquiwyMxQASTuHXceXi7w7mfNHubhdLYWNTN628fwtv6lUx7ySSSSSbkniT3ldOnTU1Zdhevec2pUcHd9p+ncSVPhtRWufI0GVzdnOJA8Q0enLhutGnpXyPDGNc5520gb+N+4DvKmMp4+aaUMNuikcA/wACbNDgflfw8lbsrwNglngIGtr+kDvikjfctJPOx1N9FupWlSvllwMU6Uals/E0sAyG1ln1FpHcmDsN8/tH6K2sYALAAAcANgvpK5xQ40+fEGdNI5sZkc3QHFrRs4NaQONza9+JXPSntF5N6F7cKFopalhzNhEVYCInx+8N4DU27gOLXW39eSq1Pkmqdq1MEYaCd3A6iBsBY8+9YMxYcKatLYNraHxgcWudwA9foV1SEnSL8bC/nzT5VJUIRwu6fMRGEa03iVmuRxVTGAZmkpSG9uLmw8h9w8vLgVlznhPQVTiB1Jeu3wPxj57/AJlBK/dqwz0ZFvUp5aotuK4QC0VtAdh1nNbxBHaLRyI31M/2bNljMTauPewkb22j6OHgVQsuY8aWW/GNx/aN/iHiPqFLYzTGiqGVcG8UhvYdnrC5H4XDcePoo6lK/wDHLX8X/jK6dS2/HTiv9R0FFhoqtssbZGG7XAEf771mXMatkdJO4REXgBERAHmSQNaXE2ABJPcBuVQsuD3qslqpNmR9YX4A2On+60X9VYs61vR0b7cX2YPXj9Lquy/8NhAA2dOd/wA+5/wABW0Y7jtrJ29yOtLfV9Iq/sV7GcUNTO6U8DswdzB2f5+q0kRdZJRVkcttt3YIV0o8VL4Iav46Y9FUfeiNru9Bpf6OVLU1lPERHPok/qpx0TweG+zb+pt6pVaOKN+Xx+g2jK0rc/i9TqTXXFxuDuFXsRyLBNKZLvYXG7gxwAJ79wbHyXrBMQEEUkM7w33Y21OPaiO8bvHbq+Jaq3juepJSWwfso/tfG7/1H18lzKVKrjag7d50atSnhWNdC2yUtJTvEj+jY8Add7hrNhbi43JstuixeGY2ilY8jk1wJ+S487ckm5J4k7k+pXqOcxua8O0OabtdcCx9VU9ius5Zky2yzyjkdOzlhPT0rtIu+Prt8bdoerb+tly+6t0ftdp2x/tQDIBuGOBaT/qPLf1VArM1QF7nC4BJIa0Gzbm9gTZb2VTgnGZ5tCVRqUCRVuyrMKmmko5OTdUfeBe+34XWPquZHNodtHE558/0aCVmwnM1b7wPdIbzNv1RE95AIsdQJ2HnbeybWSlG3HVeJijTnGV2stOh1PIOIFpkppNiwki/gbPHz39Vc1+d800+JgGetifE2Rw6w6MDXbbZjiWnbnZXb2IV8kgqWySPkDeiLdb3PtfXe1ybcAoNopJ3qJl1FuKwM6kiIoSkIiIApftLl6kLO8vPyAaP3lp5+dpFNEODWOPy0tH6qi5tz7U1VYYg2JojnfBFZriSelEYLiXW3LW8ALb8VZqzIOK1bg6prIWOAIAY0kAcbCwbtddOFqShidrX9SGdOU3O3G3oQ1lhlrY29qRjfNwWHLOQnVclUKqodEykcWSOadRJALiQXAgN0i97c1uZhyHQ09HDWwTTSwmWEP1Fp6SJ0jWv0gMaQdN7W/8Aqpe0RvhFLZHa7ZHS5ggb8d/IErWdmlhNmMkeeVhv6cSr5IMMp8NFfDQMe0kBrXga936Llzr891rYDiXueBvroIoxPNPK/rtLmjVO6No2IOlrAAACOCV9y2rpcbdRi2SHFlUx72gTVLo70vRyBoZv0hfLv1eppb8V7AX3JWy3LOMSMLvd+jAFwCYmuPkC4m/nZXTOLQ/FcGJA1F8pJt3RtfbyvuofNntEnoMUqWsaJmlkLWNe8hsZ06nEADcm42uOCXGrJpKC4X9bDXRhduRAZaybU4hTunNW2CNrnMdr1AgttquAQB6r5mH2ZPp5aVonbMKqURB1uySNV+JuNIP071LYfIXZVrXc3yTmw73St4eqseZRaXBGd07D8onLMqk8Tz5+iGKnG2SNCi9mOFipdSOfUSztiErrvLQGk6Qbsa1t78t1pezOmonTyUb6YSzxOncZ5GscCxkoYxt+N9JbyA2KuVDgkwxuoqXMtC6nijY/U3rOBJcNN7i3iFRvZQL4zWHuFQP88fyS8TlGV3fJPqask0SOAZh96x5sTYY4WUzKprdFjrsY26ndUW8h3qQyadNVjUo7QncAefVZcfUlVn2ajVmCoPcyr/8ANEFY8kxOlbjAZu99VM1oJ5mNoG/mvaiSulyX7PU7lAxj2jS1mGx0krNb7sfJO54u4tdrFmBoA5DjyVp9hDuvVjwgP1m/koTNWRIcPwyB8l/fXuY146QlvBxfpbsLWA3spj2Du/a1g+5Tn6z/AMk2phdGWDT/AKKV8audfREXMKAiIgD8yRDVibfvV7frUg/quzzG+Y2fdoXD5yX/AEXGcvdfEqY99XC7/Oa5dor6ujp8RdWzVsLD0AhEWtmrZxcSBfUT4ALpbRql3MRS0IfKcbnsxwMBc508zWgcS7orADxuVHZuoX0+WqWGVpY9vQNe02uHA3IKj8s58hp6bEna3Rz1E88tONJcRqY0Rk7WHW7+5aWa8/MrMOgpz0j5mdG6WRwaA5zQQ7h3nwWVCWNZZXXojUpKzJjGNsqQeJhPzkupbA6GCTL1OyplMEReCXi179M5zW7g8TYcOaoFfnN8+Gw0DYLNiEd5A4uc4s37IbYA+ZXj/wDZrpKSOkDAIIy0ttGWu1NdraS9zt+t4Bb+lJq3fcx9SKefI6XmsgY7gzb7AVVr/wDSsPnZfMWyJA6sq6zENHQ6Wui/avZpDWWcXgW58BcrnGJR11W9slRLdzL6CXAFlyD1dA23A+S3MKye+snbHUVb+t2S4vk6w3A67tudl79CUYp3tZWfncz9eDdiw5OzdDRYEHF0RlMsjhA97dZa6exsy+q4Zdw8hyWLN+bqWTFMPqY6jpIYSTIxrSRGbO6w23cbgEb9keKr9RkpkMjmSOeXMcWnst4cOXMWPqssWAwN/swfxEn9U1bOm8XO/qKe1JZE2Pa6xlfUTWmmgeyJsEfVaGuA65IcRa58yqplfNM9FUTTwQiR02rZweQ0OeX/AA2v3clNR0rG9ljR5NCzXW1s8UrCntbfAr+C1VdT1ElRA0RySh4cXNbYB7hI4AOO3WA717pKCsa972zmJ8pJeWPILiTfcN24lTik8s0HTVcbeQOt34W7/wCukeq1KEYpyZhV5yaSIjHvZ0+KSIT1T55JOZuSBcCwL3E2ueHgumZOyJBhuswuke6UMD3SOaezqIsGtAG7nKImd71i4aN2xbf3Os4/3zZXxc2vOSjGL4q7LqO9KT4XsERFGUhERAH52xH2W4hTixg6dtrF0Lg8H8ps7fyKyZbyZDJJG2pdLAHHS4BgYWuvYA6xwJ2vbmF+hVX844B7zDqYLyR3LbcXDm3+XiuhT2pyeGeV+JLUpNK8OBzLHshQ0k+jS97SNTC9x3HAg2sLg8fRa0WGxN7MbB+UH/VXzD524jTGCU6Z4xdjjxNtg79HBVGqpXxPLJBpc3Yj9R3g96toyvuy7S+XIKt+0nk/ljEBbht5bIURPJwvTJC0hzTYggg9xBuPqvKIAsmaWCeKKsZ8YDJR3PFwL+N7j5KtqxZUmbK2WjkNmzAlnhIBfbx2B/KoCaFzHFrhZzSWkeI2SaW7eHLTw+ZDam9afPXx+ZnhEROFBXHBGChon1LxaSUARtPGx7At49o+CjcrZe6d3Sy7QM3JOweRy/COZ9FuTyOxOrDGXEEfPh1ebvN3ADu9VLWkpvBwWb9imlFxWLi8l7krkDCy2N07+1IbAn7N7k+rr/IK2rxDEGNDWiwaAAByA2C9rk1Z/Uk5HUpwwRUQiIljAiIgAiIgCnZpy09r/eqW7XtOpzW8b/aaOfiOa14qiDE2Bkloqlo6pHPy7297eIV5VYzDktsx6SE9HLx7muPft2XeIVlOsnZTdmtH79xJUotXcVdPVe3eUbFMHlpnaZW2HwuG7XeR/Q7rSVuizJNB+xrojI3hcgarcPwvHjxX3+j1HVb0s3Ru+wd7fld1h6GyvVZxX8i6rNELoqXYfR5MqCKwVORalvZDJB91wB+TrLRdlmqH/Lyemg/xJqq03pJeYt05x1i/I0aecse17TZzSHA+I3WfFcQNRM6UtDC61w3hsAL+ZstuHKdW7+wc38TmN/iUnTZBfa88rIm87bn5mwWZVaUXdtX8zUaVSSsk7eX7KsrJguUS4dLVHoYhvZx0ucPvfZb9StxuIUNF/Uj3iUfFe9j+I9UflC8R4fV4k4OlPRQ3uBaw/K3i4/eKVOrJr+q5vXohkKcU/wCz5LTqzziGJPrXClpG6YRYEgaQQOZ7mDu5q5YJgzKWIMZueLnc3Hv8u4L3hWER0zNEYt3k7lx7yVurnVaqawQyX78ToUqTTxSzfzQIiKceEREAEREAEREAEREAYaqkZK3TI0PaeRF1Wq/2eQuN4nOjPIdoD57/AFVrRMhVnDssXOnCfaRRTlmvh/qp9Q/GR9HAj6p0eLDbc+N6f+avSJv3L4xT6Cvt1wk11KL7lir+Lyz80Q/dBXpmQ5pTeonv4Auf+9t9FeER9zJdlJeCD7aP5NvxZC4ZlGngsQzW4fE/rfIcB8lNIiRKcpO8ncfGKirJWCIiyaCIiACIiACIiACIiACIiACIiACIiACIiACIiACIiACIiACIiAP/2Q=="/>
          <p:cNvSpPr>
            <a:spLocks noChangeAspect="1" noChangeArrowheads="1"/>
          </p:cNvSpPr>
          <p:nvPr/>
        </p:nvSpPr>
        <p:spPr bwMode="auto">
          <a:xfrm>
            <a:off x="2104759" y="257301"/>
            <a:ext cx="295758" cy="2957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28" tIns="44363" rIns="88728" bIns="44363" numCol="1" anchor="t" anchorCtr="0" compatLnSpc="1">
            <a:prstTxWarp prst="textNoShape">
              <a:avLst/>
            </a:prstTxWarp>
          </a:bodyPr>
          <a:lstStyle/>
          <a:p>
            <a:endParaRPr lang="en-GB" sz="1746"/>
          </a:p>
        </p:txBody>
      </p:sp>
      <p:sp>
        <p:nvSpPr>
          <p:cNvPr id="4" name="AutoShape 4" descr="data:image/jpeg;base64,/9j/4AAQSkZJRgABAQAAAQABAAD/2wCEAAkGBhQREBUUEhQWEhUWFxYWFRcWFRUWGBYXGxoVFRgbGRkbGyYgHhkkGRwVIi8gJCcpLCwuGh49NTAqNiYrLCkBCQoKDgwOGg8PGiwgHiI0MCowMy8sKSksNSwsNjQsNC8sKywsNTQ1LywsLSwsKS8sLC4sLDApLCksLCwvLCwsLP/AABEIAJYAnQMBIgACEQEDEQH/xAAcAAEAAgMBAQEAAAAAAAAAAAAABQYDBAcCAQj/xABEEAABAwIEAgcFBQQIBwEAAAABAAIDBBEFBhIhMUETIjJRYXGBBxRCkaFSYnKCwSOywtEWM0OSoqOx8CREc4Oz0uEV/8QAGQEAAwEBAQAAAAAAAAAAAAAAAAMEAgUB/8QALxEAAgECAwUHBAMBAAAAAAAAAAECAxESITEEIkFRgTJhcZGh0fATFEKxI1LB4f/aAAwDAQACEQMRAD8A7iiIgAiIgAiIgAiIgAiIgAiIgAiIgAiIgAiIgAiIgAiIgAiIgAi+OcALnYDck8lTMZzk+R/Q0QLnHbWBcn8I5D7xTKdKVR2QupUjTV2WTFMdhpx+0eAeTRu4+iq8+fpZXaaWAuPeQXu+Tdh6lYYstQwDpq+XU476Lk3Pj8Tz5bLHVZ60DRSwtjYOBcP4Bt8yVZTox/FYu/REk6svyeHu1Zse64pNxd0Q7tTW/RoJX3+idaeNUR/3JVXKnMVRJ2pn+TTpH+Gy1GdI/cdK/wAR0jvqFSqU+cV4IndWHe/Flu/o5iDOzUavOR/8QK8nFsSp95I+laOJ0h31ZuPkqpFXSsPVkkaRy1uFvMXUrR5zqY+LxIO54v8AUWK8lRnxUX0sexqw4Nrrcs+F+0GKTaVpiPC99Tfna49QrPDM17Q5pDmngQbg+qowxmjrdqmPoJDtrB2v+O37wWGbDqnDj0kD+lh4na4t3uaP3gpZ0It2W6+T06MpjWkld7y5rXqjoSKIy/mSOrbt1XgdZhO/mO8eKl1HKLi7MrjJSV0ERFk0EREAEREAERVXPOOmNggj7cmxtxDTsAPFx2+aZTg6klFGKk1CLkyOx7GpK2b3am3Z8TuTrcST9gfVeqquiwyMxQASTuHXceXi7w7mfNHubhdLYWNTN628fwtv6lUx7ySSSSSbkniT3ldOnTU1Zdhevec2pUcHd9p+ncSVPhtRWufI0GVzdnOJA8Q0enLhutGnpXyPDGNc5520gb+N+4DvKmMp4+aaUMNuikcA/wACbNDgflfw8lbsrwNglngIGtr+kDvikjfctJPOx1N9FupWlSvllwMU6Uals/E0sAyG1ln1FpHcmDsN8/tH6K2sYALAAAcANgvpK5xQ40+fEGdNI5sZkc3QHFrRs4NaQONza9+JXPSntF5N6F7cKFopalhzNhEVYCInx+8N4DU27gOLXW39eSq1Pkmqdq1MEYaCd3A6iBsBY8+9YMxYcKatLYNraHxgcWudwA9foV1SEnSL8bC/nzT5VJUIRwu6fMRGEa03iVmuRxVTGAZmkpSG9uLmw8h9w8vLgVlznhPQVTiB1Jeu3wPxj57/AJlBK/dqwz0ZFvUp5aotuK4QC0VtAdh1nNbxBHaLRyI31M/2bNljMTauPewkb22j6OHgVQsuY8aWW/GNx/aN/iHiPqFLYzTGiqGVcG8UhvYdnrC5H4XDcePoo6lK/wDHLX8X/jK6dS2/HTiv9R0FFhoqtssbZGG7XAEf771mXMatkdJO4REXgBERAHmSQNaXE2ABJPcBuVQsuD3qslqpNmR9YX4A2On+60X9VYs61vR0b7cX2YPXj9Lquy/8NhAA2dOd/wA+5/wABW0Y7jtrJ29yOtLfV9Iq/sV7GcUNTO6U8DswdzB2f5+q0kRdZJRVkcttt3YIV0o8VL4Iav46Y9FUfeiNru9Bpf6OVLU1lPERHPok/qpx0TweG+zb+pt6pVaOKN+Xx+g2jK0rc/i9TqTXXFxuDuFXsRyLBNKZLvYXG7gxwAJ79wbHyXrBMQEEUkM7w33Y21OPaiO8bvHbq+Jaq3juepJSWwfso/tfG7/1H18lzKVKrjag7d50atSnhWNdC2yUtJTvEj+jY8Add7hrNhbi43JstuixeGY2ilY8jk1wJ+S487ckm5J4k7k+pXqOcxua8O0OabtdcCx9VU9ius5Zky2yzyjkdOzlhPT0rtIu+Prt8bdoerb+tly+6t0ftdp2x/tQDIBuGOBaT/qPLf1VArM1QF7nC4BJIa0Gzbm9gTZb2VTgnGZ5tCVRqUCRVuyrMKmmko5OTdUfeBe+34XWPquZHNodtHE558/0aCVmwnM1b7wPdIbzNv1RE95AIsdQJ2HnbeybWSlG3HVeJijTnGV2stOh1PIOIFpkppNiwki/gbPHz39Vc1+d800+JgGetifE2Rw6w6MDXbbZjiWnbnZXb2IV8kgqWySPkDeiLdb3PtfXe1ybcAoNopJ3qJl1FuKwM6kiIoSkIiIApftLl6kLO8vPyAaP3lp5+dpFNEODWOPy0tH6qi5tz7U1VYYg2JojnfBFZriSelEYLiXW3LW8ALb8VZqzIOK1bg6prIWOAIAY0kAcbCwbtddOFqShidrX9SGdOU3O3G3oQ1lhlrY29qRjfNwWHLOQnVclUKqodEykcWSOadRJALiQXAgN0i97c1uZhyHQ09HDWwTTSwmWEP1Fp6SJ0jWv0gMaQdN7W/8Aqpe0RvhFLZHa7ZHS5ggb8d/IErWdmlhNmMkeeVhv6cSr5IMMp8NFfDQMe0kBrXga936Llzr891rYDiXueBvroIoxPNPK/rtLmjVO6No2IOlrAAACOCV9y2rpcbdRi2SHFlUx72gTVLo70vRyBoZv0hfLv1eppb8V7AX3JWy3LOMSMLvd+jAFwCYmuPkC4m/nZXTOLQ/FcGJA1F8pJt3RtfbyvuofNntEnoMUqWsaJmlkLWNe8hsZ06nEADcm42uOCXGrJpKC4X9bDXRhduRAZaybU4hTunNW2CNrnMdr1AgttquAQB6r5mH2ZPp5aVonbMKqURB1uySNV+JuNIP071LYfIXZVrXc3yTmw73St4eqseZRaXBGd07D8onLMqk8Tz5+iGKnG2SNCi9mOFipdSOfUSztiErrvLQGk6Qbsa1t78t1pezOmonTyUb6YSzxOncZ5GscCxkoYxt+N9JbyA2KuVDgkwxuoqXMtC6nijY/U3rOBJcNN7i3iFRvZQL4zWHuFQP88fyS8TlGV3fJPqask0SOAZh96x5sTYY4WUzKprdFjrsY26ndUW8h3qQyadNVjUo7QncAefVZcfUlVn2ajVmCoPcyr/8ANEFY8kxOlbjAZu99VM1oJ5mNoG/mvaiSulyX7PU7lAxj2jS1mGx0krNb7sfJO54u4tdrFmBoA5DjyVp9hDuvVjwgP1m/koTNWRIcPwyB8l/fXuY146QlvBxfpbsLWA3spj2Du/a1g+5Tn6z/AMk2phdGWDT/AKKV8audfREXMKAiIgD8yRDVibfvV7frUg/quzzG+Y2fdoXD5yX/AEXGcvdfEqY99XC7/Oa5dor6ujp8RdWzVsLD0AhEWtmrZxcSBfUT4ALpbRql3MRS0IfKcbnsxwMBc508zWgcS7orADxuVHZuoX0+WqWGVpY9vQNe02uHA3IKj8s58hp6bEna3Rz1E88tONJcRqY0Rk7WHW7+5aWa8/MrMOgpz0j5mdG6WRwaA5zQQ7h3nwWVCWNZZXXojUpKzJjGNsqQeJhPzkupbA6GCTL1OyplMEReCXi179M5zW7g8TYcOaoFfnN8+Gw0DYLNiEd5A4uc4s37IbYA+ZXj/wDZrpKSOkDAIIy0ttGWu1NdraS9zt+t4Bb+lJq3fcx9SKefI6XmsgY7gzb7AVVr/wDSsPnZfMWyJA6sq6zENHQ6Wui/avZpDWWcXgW58BcrnGJR11W9slRLdzL6CXAFlyD1dA23A+S3MKye+snbHUVb+t2S4vk6w3A67tudl79CUYp3tZWfncz9eDdiw5OzdDRYEHF0RlMsjhA97dZa6exsy+q4Zdw8hyWLN+bqWTFMPqY6jpIYSTIxrSRGbO6w23cbgEb9keKr9RkpkMjmSOeXMcWnst4cOXMWPqssWAwN/swfxEn9U1bOm8XO/qKe1JZE2Pa6xlfUTWmmgeyJsEfVaGuA65IcRa58yqplfNM9FUTTwQiR02rZweQ0OeX/AA2v3clNR0rG9ljR5NCzXW1s8UrCntbfAr+C1VdT1ElRA0RySh4cXNbYB7hI4AOO3WA717pKCsa972zmJ8pJeWPILiTfcN24lTik8s0HTVcbeQOt34W7/wCukeq1KEYpyZhV5yaSIjHvZ0+KSIT1T55JOZuSBcCwL3E2ueHgumZOyJBhuswuke6UMD3SOaezqIsGtAG7nKImd71i4aN2xbf3Os4/3zZXxc2vOSjGL4q7LqO9KT4XsERFGUhERAH52xH2W4hTixg6dtrF0Lg8H8ps7fyKyZbyZDJJG2pdLAHHS4BgYWuvYA6xwJ2vbmF+hVX844B7zDqYLyR3LbcXDm3+XiuhT2pyeGeV+JLUpNK8OBzLHshQ0k+jS97SNTC9x3HAg2sLg8fRa0WGxN7MbB+UH/VXzD524jTGCU6Z4xdjjxNtg79HBVGqpXxPLJBpc3Yj9R3g96toyvuy7S+XIKt+0nk/ljEBbht5bIURPJwvTJC0hzTYggg9xBuPqvKIAsmaWCeKKsZ8YDJR3PFwL+N7j5KtqxZUmbK2WjkNmzAlnhIBfbx2B/KoCaFzHFrhZzSWkeI2SaW7eHLTw+ZDam9afPXx+ZnhEROFBXHBGChon1LxaSUARtPGx7At49o+CjcrZe6d3Sy7QM3JOweRy/COZ9FuTyOxOrDGXEEfPh1ebvN3ADu9VLWkpvBwWb9imlFxWLi8l7krkDCy2N07+1IbAn7N7k+rr/IK2rxDEGNDWiwaAAByA2C9rk1Z/Uk5HUpwwRUQiIljAiIgAiIgCnZpy09r/eqW7XtOpzW8b/aaOfiOa14qiDE2Bkloqlo6pHPy7297eIV5VYzDktsx6SE9HLx7muPft2XeIVlOsnZTdmtH79xJUotXcVdPVe3eUbFMHlpnaZW2HwuG7XeR/Q7rSVuizJNB+xrojI3hcgarcPwvHjxX3+j1HVb0s3Ru+wd7fld1h6GyvVZxX8i6rNELoqXYfR5MqCKwVORalvZDJB91wB+TrLRdlmqH/Lyemg/xJqq03pJeYt05x1i/I0aecse17TZzSHA+I3WfFcQNRM6UtDC61w3hsAL+ZstuHKdW7+wc38TmN/iUnTZBfa88rIm87bn5mwWZVaUXdtX8zUaVSSsk7eX7KsrJguUS4dLVHoYhvZx0ucPvfZb9StxuIUNF/Uj3iUfFe9j+I9UflC8R4fV4k4OlPRQ3uBaw/K3i4/eKVOrJr+q5vXohkKcU/wCz5LTqzziGJPrXClpG6YRYEgaQQOZ7mDu5q5YJgzKWIMZueLnc3Hv8u4L3hWER0zNEYt3k7lx7yVurnVaqawQyX78ToUqTTxSzfzQIiKceEREAEREAEREAEREAYaqkZK3TI0PaeRF1Wq/2eQuN4nOjPIdoD57/AFVrRMhVnDssXOnCfaRRTlmvh/qp9Q/GR9HAj6p0eLDbc+N6f+avSJv3L4xT6Cvt1wk11KL7lir+Lyz80Q/dBXpmQ5pTeonv4Auf+9t9FeER9zJdlJeCD7aP5NvxZC4ZlGngsQzW4fE/rfIcB8lNIiRKcpO8ncfGKirJWCIiyaCIiACIiACIiACIiACIiACIiACIiACIiACIiACIiACIiACIiAP/2Q=="/>
          <p:cNvSpPr>
            <a:spLocks noChangeAspect="1" noChangeArrowheads="1"/>
          </p:cNvSpPr>
          <p:nvPr/>
        </p:nvSpPr>
        <p:spPr bwMode="auto">
          <a:xfrm>
            <a:off x="2252637" y="405181"/>
            <a:ext cx="295758" cy="2957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28" tIns="44363" rIns="88728" bIns="44363" numCol="1" anchor="t" anchorCtr="0" compatLnSpc="1">
            <a:prstTxWarp prst="textNoShape">
              <a:avLst/>
            </a:prstTxWarp>
          </a:bodyPr>
          <a:lstStyle/>
          <a:p>
            <a:endParaRPr lang="en-GB" sz="1746"/>
          </a:p>
        </p:txBody>
      </p:sp>
      <p:pic>
        <p:nvPicPr>
          <p:cNvPr id="37" name="Picture 36"/>
          <p:cNvPicPr>
            <a:picLocks noChangeAspect="1"/>
          </p:cNvPicPr>
          <p:nvPr/>
        </p:nvPicPr>
        <p:blipFill>
          <a:blip r:embed="rId3" cstate="print"/>
          <a:stretch>
            <a:fillRect/>
          </a:stretch>
        </p:blipFill>
        <p:spPr>
          <a:xfrm>
            <a:off x="1734680" y="1162033"/>
            <a:ext cx="8749364" cy="4984614"/>
          </a:xfrm>
          <a:prstGeom prst="rect">
            <a:avLst/>
          </a:prstGeom>
        </p:spPr>
      </p:pic>
      <p:sp>
        <p:nvSpPr>
          <p:cNvPr id="38" name="Title 7"/>
          <p:cNvSpPr txBox="1">
            <a:spLocks/>
          </p:cNvSpPr>
          <p:nvPr/>
        </p:nvSpPr>
        <p:spPr>
          <a:xfrm>
            <a:off x="304723" y="305614"/>
            <a:ext cx="11122302" cy="66022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tabLst>
                <a:tab pos="3822981" algn="l"/>
              </a:tabLst>
            </a:pPr>
            <a:r>
              <a:rPr lang="en-US" sz="3499" dirty="0" smtClean="0"/>
              <a:t>Test </a:t>
            </a:r>
            <a:r>
              <a:rPr lang="en-US" sz="3499" dirty="0"/>
              <a:t>And Learn</a:t>
            </a:r>
            <a:endParaRPr lang="en-US" sz="3499"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152" y="333297"/>
            <a:ext cx="1626150" cy="921485"/>
          </a:xfrm>
          <a:prstGeom prst="rect">
            <a:avLst/>
          </a:prstGeom>
        </p:spPr>
      </p:pic>
      <p:pic>
        <p:nvPicPr>
          <p:cNvPr id="10" name="Picture 9"/>
          <p:cNvPicPr>
            <a:picLocks noChangeAspect="1"/>
          </p:cNvPicPr>
          <p:nvPr/>
        </p:nvPicPr>
        <p:blipFill>
          <a:blip r:embed="rId5" cstate="print"/>
          <a:stretch>
            <a:fillRect/>
          </a:stretch>
        </p:blipFill>
        <p:spPr>
          <a:xfrm>
            <a:off x="1721154" y="1761724"/>
            <a:ext cx="8387418" cy="3940834"/>
          </a:xfrm>
          <a:prstGeom prst="rect">
            <a:avLst/>
          </a:prstGeom>
        </p:spPr>
      </p:pic>
    </p:spTree>
    <p:extLst>
      <p:ext uri="{BB962C8B-B14F-4D97-AF65-F5344CB8AC3E}">
        <p14:creationId xmlns:p14="http://schemas.microsoft.com/office/powerpoint/2010/main" val="4292737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 Brave</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4846" y="1217896"/>
            <a:ext cx="3428392" cy="5037638"/>
          </a:xfrm>
        </p:spPr>
      </p:pic>
      <p:sp>
        <p:nvSpPr>
          <p:cNvPr id="4" name="Footer Placeholder 3"/>
          <p:cNvSpPr>
            <a:spLocks noGrp="1"/>
          </p:cNvSpPr>
          <p:nvPr>
            <p:ph type="ftr" sz="quarter" idx="4294967295"/>
          </p:nvPr>
        </p:nvSpPr>
        <p:spPr>
          <a:xfrm>
            <a:off x="8777289" y="6555434"/>
            <a:ext cx="2498723" cy="182832"/>
          </a:xfrm>
          <a:prstGeom prst="rect">
            <a:avLst/>
          </a:prstGeom>
        </p:spPr>
        <p:txBody>
          <a:bodyPr/>
          <a:lstStyle/>
          <a:p>
            <a:r>
              <a:rPr lang="en-GB" smtClean="0">
                <a:solidFill>
                  <a:srgbClr val="5F5F5F">
                    <a:lumMod val="60000"/>
                    <a:lumOff val="40000"/>
                  </a:srgbClr>
                </a:solidFill>
              </a:rPr>
              <a:t>Oracle Confidential – Internal/Restricted/Highly Restricted</a:t>
            </a:r>
            <a:endParaRPr lang="en-GB" dirty="0">
              <a:solidFill>
                <a:srgbClr val="5F5F5F">
                  <a:lumMod val="60000"/>
                  <a:lumOff val="40000"/>
                </a:srgbClr>
              </a:solidFill>
            </a:endParaRPr>
          </a:p>
        </p:txBody>
      </p:sp>
      <p:sp>
        <p:nvSpPr>
          <p:cNvPr id="5" name="Slide Number Placeholder 4"/>
          <p:cNvSpPr>
            <a:spLocks noGrp="1"/>
          </p:cNvSpPr>
          <p:nvPr>
            <p:ph type="sldNum" sz="quarter" idx="12"/>
          </p:nvPr>
        </p:nvSpPr>
        <p:spPr/>
        <p:txBody>
          <a:bodyPr/>
          <a:lstStyle/>
          <a:p>
            <a:fld id="{C51EAA63-D034-42AE-91FA-B13B9518C7BE}" type="slidenum">
              <a:rPr lang="en-GB" smtClean="0">
                <a:solidFill>
                  <a:srgbClr val="5F5F5F">
                    <a:lumMod val="60000"/>
                    <a:lumOff val="40000"/>
                  </a:srgbClr>
                </a:solidFill>
              </a:rPr>
              <a:pPr/>
              <a:t>18</a:t>
            </a:fld>
            <a:endParaRPr lang="en-GB" dirty="0">
              <a:solidFill>
                <a:srgbClr val="5F5F5F">
                  <a:lumMod val="60000"/>
                  <a:lumOff val="40000"/>
                </a:srgbClr>
              </a:solidFill>
            </a:endParaRPr>
          </a:p>
        </p:txBody>
      </p:sp>
      <p:sp>
        <p:nvSpPr>
          <p:cNvPr id="7" name="Rectangle 6"/>
          <p:cNvSpPr/>
          <p:nvPr/>
        </p:nvSpPr>
        <p:spPr>
          <a:xfrm>
            <a:off x="6566514" y="2378082"/>
            <a:ext cx="5515389" cy="1538482"/>
          </a:xfrm>
          <a:prstGeom prst="rect">
            <a:avLst/>
          </a:prstGeom>
        </p:spPr>
        <p:txBody>
          <a:bodyPr wrap="square">
            <a:spAutoFit/>
          </a:bodyPr>
          <a:lstStyle/>
          <a:p>
            <a:pPr>
              <a:spcBef>
                <a:spcPts val="200"/>
              </a:spcBef>
            </a:pPr>
            <a:r>
              <a:rPr lang="en-GB" sz="1999" dirty="0"/>
              <a:t>Early Adopters See Success</a:t>
            </a:r>
          </a:p>
          <a:p>
            <a:pPr marL="285664" indent="-285664">
              <a:spcBef>
                <a:spcPts val="200"/>
              </a:spcBef>
              <a:buFont typeface="Arial" panose="020B0604020202020204" pitchFamily="34" charset="0"/>
              <a:buChar char="•"/>
            </a:pPr>
            <a:endParaRPr lang="en-GB" sz="900" dirty="0">
              <a:latin typeface="Calibri" panose="020F0502020204030204" pitchFamily="34" charset="0"/>
            </a:endParaRPr>
          </a:p>
          <a:p>
            <a:pPr marL="285664" indent="-285664">
              <a:spcBef>
                <a:spcPts val="200"/>
              </a:spcBef>
              <a:buFont typeface="Arial" panose="020B0604020202020204" pitchFamily="34" charset="0"/>
              <a:buChar char="•"/>
            </a:pPr>
            <a:r>
              <a:rPr lang="en-GB" sz="1999" dirty="0">
                <a:latin typeface="Calibri" panose="020F0502020204030204" pitchFamily="34" charset="0"/>
              </a:rPr>
              <a:t>90% Report  their DMP implementation to have been a success </a:t>
            </a:r>
          </a:p>
          <a:p>
            <a:pPr marL="285664" indent="-285664">
              <a:spcBef>
                <a:spcPts val="200"/>
              </a:spcBef>
              <a:buFont typeface="Arial" panose="020B0604020202020204" pitchFamily="34" charset="0"/>
              <a:buChar char="•"/>
            </a:pPr>
            <a:r>
              <a:rPr lang="en-GB" sz="1999" dirty="0">
                <a:latin typeface="Calibri" panose="020F0502020204030204" pitchFamily="34" charset="0"/>
              </a:rPr>
              <a:t>91% report seeing positive ROI at 12+ months </a:t>
            </a:r>
          </a:p>
        </p:txBody>
      </p:sp>
    </p:spTree>
    <p:extLst>
      <p:ext uri="{BB962C8B-B14F-4D97-AF65-F5344CB8AC3E}">
        <p14:creationId xmlns:p14="http://schemas.microsoft.com/office/powerpoint/2010/main" val="5700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732" dirty="0">
                <a:solidFill>
                  <a:schemeClr val="tx2">
                    <a:lumMod val="10000"/>
                  </a:schemeClr>
                </a:solidFill>
                <a:latin typeface="Century Gothic"/>
                <a:cs typeface="Century Gothic"/>
              </a:rPr>
              <a:t>A Day in the Life of your Customer: Jaxon’s</a:t>
            </a:r>
            <a:br>
              <a:rPr lang="en-US" sz="3732" dirty="0">
                <a:solidFill>
                  <a:schemeClr val="tx2">
                    <a:lumMod val="10000"/>
                  </a:schemeClr>
                </a:solidFill>
                <a:latin typeface="Century Gothic"/>
                <a:cs typeface="Century Gothic"/>
              </a:rPr>
            </a:br>
            <a:endParaRPr lang="de-DE" dirty="0"/>
          </a:p>
        </p:txBody>
      </p:sp>
      <p:pic>
        <p:nvPicPr>
          <p:cNvPr id="10" name="Picture 1" descr="Jaxon_Sto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93" y="1443424"/>
            <a:ext cx="4785839" cy="4785839"/>
          </a:xfrm>
          <a:prstGeom prst="rect">
            <a:avLst/>
          </a:prstGeom>
        </p:spPr>
      </p:pic>
      <p:pic>
        <p:nvPicPr>
          <p:cNvPr id="12" name="Picture 1" descr="ipa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8593" y="2072893"/>
            <a:ext cx="3548754" cy="449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rotWithShape="1">
          <a:blip r:embed="rId5">
            <a:extLst>
              <a:ext uri="{28A0092B-C50C-407E-A947-70E740481C1C}">
                <a14:useLocalDpi xmlns:a14="http://schemas.microsoft.com/office/drawing/2010/main" val="0"/>
              </a:ext>
            </a:extLst>
          </a:blip>
          <a:srcRect r="85633"/>
          <a:stretch/>
        </p:blipFill>
        <p:spPr bwMode="auto">
          <a:xfrm>
            <a:off x="9219548" y="2229454"/>
            <a:ext cx="811073" cy="354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GB"/>
          </a:p>
        </p:txBody>
      </p:sp>
      <p:grpSp>
        <p:nvGrpSpPr>
          <p:cNvPr id="7" name="Group 6"/>
          <p:cNvGrpSpPr/>
          <p:nvPr/>
        </p:nvGrpSpPr>
        <p:grpSpPr>
          <a:xfrm>
            <a:off x="215794" y="987655"/>
            <a:ext cx="3276643" cy="5059340"/>
            <a:chOff x="215794" y="987655"/>
            <a:chExt cx="3276643" cy="5059340"/>
          </a:xfrm>
        </p:grpSpPr>
        <p:grpSp>
          <p:nvGrpSpPr>
            <p:cNvPr id="6" name="Group 5"/>
            <p:cNvGrpSpPr/>
            <p:nvPr/>
          </p:nvGrpSpPr>
          <p:grpSpPr>
            <a:xfrm>
              <a:off x="215794" y="987655"/>
              <a:ext cx="3276643" cy="5059340"/>
              <a:chOff x="215794" y="987655"/>
              <a:chExt cx="3276643" cy="5059340"/>
            </a:xfrm>
          </p:grpSpPr>
          <p:grpSp>
            <p:nvGrpSpPr>
              <p:cNvPr id="4" name="Group 30"/>
              <p:cNvGrpSpPr>
                <a:grpSpLocks/>
              </p:cNvGrpSpPr>
              <p:nvPr/>
            </p:nvGrpSpPr>
            <p:grpSpPr bwMode="auto">
              <a:xfrm>
                <a:off x="307535" y="1134266"/>
                <a:ext cx="3184902" cy="4912729"/>
                <a:chOff x="381818" y="4508428"/>
                <a:chExt cx="11439424" cy="1744048"/>
              </a:xfrm>
            </p:grpSpPr>
            <p:sp>
              <p:nvSpPr>
                <p:cNvPr id="46141" name="Shape 65"/>
                <p:cNvSpPr>
                  <a:spLocks noChangeArrowheads="1"/>
                </p:cNvSpPr>
                <p:nvPr/>
              </p:nvSpPr>
              <p:spPr bwMode="auto">
                <a:xfrm>
                  <a:off x="381818" y="4508428"/>
                  <a:ext cx="11439424" cy="1744048"/>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endParaRPr lang="en-US" altLang="en-US" sz="1600" b="1">
                    <a:solidFill>
                      <a:srgbClr val="6EAFB5"/>
                    </a:solidFill>
                    <a:latin typeface="Calibri" panose="020F0502020204030204" pitchFamily="34" charset="0"/>
                    <a:sym typeface="Calibri" panose="020F0502020204030204" pitchFamily="34" charset="0"/>
                  </a:endParaRPr>
                </a:p>
              </p:txBody>
            </p:sp>
            <p:sp>
              <p:nvSpPr>
                <p:cNvPr id="46142" name="TextBox 90"/>
                <p:cNvSpPr txBox="1">
                  <a:spLocks noChangeArrowheads="1"/>
                </p:cNvSpPr>
                <p:nvPr/>
              </p:nvSpPr>
              <p:spPr bwMode="auto">
                <a:xfrm>
                  <a:off x="2925734" y="4508428"/>
                  <a:ext cx="8604866" cy="24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en-US" sz="2800" b="1" dirty="0" smtClean="0">
                      <a:solidFill>
                        <a:srgbClr val="FFFFFF"/>
                      </a:solidFill>
                      <a:sym typeface="Calibri" panose="020F0502020204030204" pitchFamily="34" charset="0"/>
                    </a:rPr>
                    <a:t>DATA SILOES</a:t>
                  </a:r>
                  <a:endParaRPr lang="en-US" altLang="en-US" sz="2800" b="1" dirty="0">
                    <a:solidFill>
                      <a:srgbClr val="FFFFFF"/>
                    </a:solidFill>
                    <a:sym typeface="Calibri" panose="020F0502020204030204" pitchFamily="34" charset="0"/>
                  </a:endParaRPr>
                </a:p>
              </p:txBody>
            </p:sp>
          </p:grpSp>
          <p:sp>
            <p:nvSpPr>
              <p:cNvPr id="61" name="Oval 60"/>
              <p:cNvSpPr/>
              <p:nvPr/>
            </p:nvSpPr>
            <p:spPr>
              <a:xfrm>
                <a:off x="215794" y="987655"/>
                <a:ext cx="800004" cy="800004"/>
              </a:xfrm>
              <a:prstGeom prst="ellipse">
                <a:avLst/>
              </a:prstGeom>
              <a:solidFill>
                <a:srgbClr val="FF0000"/>
              </a:solidFill>
              <a:ln w="190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3500" b="1" dirty="0" smtClean="0">
                    <a:cs typeface="Miriam" panose="020B0502050101010101" pitchFamily="34" charset="-79"/>
                  </a:rPr>
                  <a:t>1</a:t>
                </a:r>
                <a:endParaRPr lang="en-GB" sz="3500" b="1" dirty="0">
                  <a:cs typeface="Miriam" panose="020B0502050101010101" pitchFamily="34" charset="-79"/>
                </a:endParaRPr>
              </a:p>
            </p:txBody>
          </p:sp>
        </p:grpSp>
        <p:sp>
          <p:nvSpPr>
            <p:cNvPr id="46100" name="Shape 76"/>
            <p:cNvSpPr>
              <a:spLocks noChangeArrowheads="1"/>
            </p:cNvSpPr>
            <p:nvPr/>
          </p:nvSpPr>
          <p:spPr bwMode="auto">
            <a:xfrm>
              <a:off x="371755" y="1815983"/>
              <a:ext cx="3039762" cy="4115259"/>
            </a:xfrm>
            <a:prstGeom prst="rect">
              <a:avLst/>
            </a:prstGeom>
            <a:solidFill>
              <a:schemeClr val="bg1"/>
            </a:solidFill>
            <a:ln>
              <a:noFill/>
            </a:ln>
            <a:extLst/>
          </p:spPr>
          <p:txBody>
            <a:bodyPr lIns="0" tIns="0" rIns="0" bIns="0" anchor="ctr"/>
            <a:lstStyle/>
            <a:p>
              <a:endParaRPr lang="en-US" altLang="en-US" sz="3199">
                <a:solidFill>
                  <a:srgbClr val="FFFFFF"/>
                </a:solidFill>
                <a:latin typeface="Calibri" panose="020F0502020204030204" pitchFamily="34" charset="0"/>
              </a:endParaRPr>
            </a:p>
          </p:txBody>
        </p:sp>
      </p:grpSp>
      <p:grpSp>
        <p:nvGrpSpPr>
          <p:cNvPr id="5" name="Group 4"/>
          <p:cNvGrpSpPr/>
          <p:nvPr/>
        </p:nvGrpSpPr>
        <p:grpSpPr>
          <a:xfrm>
            <a:off x="1477384" y="2848313"/>
            <a:ext cx="1883496" cy="3016376"/>
            <a:chOff x="1477384" y="2848313"/>
            <a:chExt cx="1883496" cy="3016376"/>
          </a:xfrm>
        </p:grpSpPr>
        <p:pic>
          <p:nvPicPr>
            <p:cNvPr id="70" name="Picture 69" descr="5_ValuableDataFailstoInformMarketingCampaigns-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900" y="2848313"/>
              <a:ext cx="1764980" cy="3016376"/>
            </a:xfrm>
            <a:prstGeom prst="rect">
              <a:avLst/>
            </a:prstGeom>
          </p:spPr>
        </p:pic>
        <p:grpSp>
          <p:nvGrpSpPr>
            <p:cNvPr id="27" name="Group 26"/>
            <p:cNvGrpSpPr/>
            <p:nvPr/>
          </p:nvGrpSpPr>
          <p:grpSpPr>
            <a:xfrm>
              <a:off x="1477384" y="3352800"/>
              <a:ext cx="807028" cy="974291"/>
              <a:chOff x="7632921" y="5283202"/>
              <a:chExt cx="736380" cy="889000"/>
            </a:xfrm>
          </p:grpSpPr>
          <p:pic>
            <p:nvPicPr>
              <p:cNvPr id="31" name="Picture 30" descr="7_examplesofWhereROI-canbeAdded-07.png"/>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2197" t="17657" r="26612" b="20542"/>
              <a:stretch/>
            </p:blipFill>
            <p:spPr>
              <a:xfrm>
                <a:off x="7632921" y="5283202"/>
                <a:ext cx="736380" cy="889000"/>
              </a:xfrm>
              <a:prstGeom prst="rect">
                <a:avLst/>
              </a:prstGeom>
            </p:spPr>
          </p:pic>
          <p:sp>
            <p:nvSpPr>
              <p:cNvPr id="32" name="Oval 31"/>
              <p:cNvSpPr/>
              <p:nvPr/>
            </p:nvSpPr>
            <p:spPr>
              <a:xfrm>
                <a:off x="7773042" y="5638800"/>
                <a:ext cx="457200" cy="457199"/>
              </a:xfrm>
              <a:prstGeom prst="ellipse">
                <a:avLst/>
              </a:prstGeom>
              <a:solidFill>
                <a:srgbClr val="ED1F24"/>
              </a:solidFill>
              <a:ln w="19050">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800" dirty="0" smtClean="0">
                    <a:solidFill>
                      <a:srgbClr val="FFFFFF"/>
                    </a:solidFill>
                    <a:latin typeface="Calibri"/>
                  </a:rPr>
                  <a:t>2</a:t>
                </a:r>
                <a:endParaRPr lang="en-US" sz="1800" dirty="0">
                  <a:solidFill>
                    <a:srgbClr val="FFFFFF"/>
                  </a:solidFill>
                  <a:latin typeface="Calibri"/>
                </a:endParaRPr>
              </a:p>
            </p:txBody>
          </p:sp>
        </p:grpSp>
      </p:grpSp>
      <p:grpSp>
        <p:nvGrpSpPr>
          <p:cNvPr id="3" name="Group 2"/>
          <p:cNvGrpSpPr/>
          <p:nvPr/>
        </p:nvGrpSpPr>
        <p:grpSpPr>
          <a:xfrm>
            <a:off x="370018" y="1828800"/>
            <a:ext cx="1990594" cy="3401953"/>
            <a:chOff x="370018" y="1828800"/>
            <a:chExt cx="1990594" cy="3401953"/>
          </a:xfrm>
        </p:grpSpPr>
        <p:pic>
          <p:nvPicPr>
            <p:cNvPr id="69" name="Picture 68" descr="5_ValuableDataFailstoInformMarketingCampaigns-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18" y="1828800"/>
              <a:ext cx="1990594" cy="3401953"/>
            </a:xfrm>
            <a:prstGeom prst="rect">
              <a:avLst/>
            </a:prstGeom>
          </p:spPr>
        </p:pic>
        <p:grpSp>
          <p:nvGrpSpPr>
            <p:cNvPr id="28" name="Group 27"/>
            <p:cNvGrpSpPr/>
            <p:nvPr/>
          </p:nvGrpSpPr>
          <p:grpSpPr>
            <a:xfrm>
              <a:off x="529681" y="2108444"/>
              <a:ext cx="870042" cy="1039173"/>
              <a:chOff x="6489700" y="5270500"/>
              <a:chExt cx="800320" cy="955896"/>
            </a:xfrm>
          </p:grpSpPr>
          <p:pic>
            <p:nvPicPr>
              <p:cNvPr id="29" name="Picture 28" descr="7_examplesofWhereROI-canbeAdded-07.png"/>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2182" t="16775" r="22182" b="16775"/>
              <a:stretch/>
            </p:blipFill>
            <p:spPr>
              <a:xfrm>
                <a:off x="6489700" y="5270500"/>
                <a:ext cx="800320" cy="955896"/>
              </a:xfrm>
              <a:prstGeom prst="rect">
                <a:avLst/>
              </a:prstGeom>
            </p:spPr>
          </p:pic>
          <p:sp>
            <p:nvSpPr>
              <p:cNvPr id="30" name="Oval 29"/>
              <p:cNvSpPr/>
              <p:nvPr/>
            </p:nvSpPr>
            <p:spPr>
              <a:xfrm>
                <a:off x="6610783" y="5638800"/>
                <a:ext cx="457200" cy="457199"/>
              </a:xfrm>
              <a:prstGeom prst="ellipse">
                <a:avLst/>
              </a:prstGeom>
              <a:solidFill>
                <a:srgbClr val="8A173C"/>
              </a:solidFill>
              <a:ln w="19050">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800" dirty="0" smtClean="0">
                    <a:solidFill>
                      <a:srgbClr val="FFFFFF"/>
                    </a:solidFill>
                    <a:latin typeface="Calibri"/>
                  </a:rPr>
                  <a:t>1</a:t>
                </a:r>
                <a:endParaRPr lang="en-US" sz="1800" dirty="0">
                  <a:solidFill>
                    <a:srgbClr val="FFFFFF"/>
                  </a:solidFill>
                  <a:latin typeface="Calibri"/>
                </a:endParaRPr>
              </a:p>
            </p:txBody>
          </p:sp>
        </p:grpSp>
      </p:grpSp>
      <p:sp>
        <p:nvSpPr>
          <p:cNvPr id="67" name="Title 1"/>
          <p:cNvSpPr txBox="1">
            <a:spLocks/>
          </p:cNvSpPr>
          <p:nvPr/>
        </p:nvSpPr>
        <p:spPr>
          <a:xfrm>
            <a:off x="379416" y="-75287"/>
            <a:ext cx="11658600" cy="88876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GB" dirty="0" smtClean="0"/>
              <a:t>Core Challenges</a:t>
            </a:r>
            <a:endParaRPr lang="en-GB" dirty="0"/>
          </a:p>
        </p:txBody>
      </p:sp>
      <p:sp>
        <p:nvSpPr>
          <p:cNvPr id="68" name="TextBox 67"/>
          <p:cNvSpPr txBox="1"/>
          <p:nvPr/>
        </p:nvSpPr>
        <p:spPr>
          <a:xfrm>
            <a:off x="6049639" y="6586253"/>
            <a:ext cx="5226373" cy="143535"/>
          </a:xfrm>
          <a:prstGeom prst="rect">
            <a:avLst/>
          </a:prstGeom>
          <a:noFill/>
        </p:spPr>
        <p:txBody>
          <a:bodyPr wrap="none" lIns="0" tIns="0" rIns="0" bIns="0" rtlCol="0">
            <a:noAutofit/>
          </a:bodyPr>
          <a:lstStyle/>
          <a:p>
            <a:pPr>
              <a:lnSpc>
                <a:spcPct val="90000"/>
              </a:lnSpc>
            </a:pPr>
            <a:r>
              <a:rPr lang="en-GB" sz="800" dirty="0" smtClean="0">
                <a:solidFill>
                  <a:schemeClr val="tx1">
                    <a:lumMod val="60000"/>
                    <a:lumOff val="40000"/>
                  </a:schemeClr>
                </a:solidFill>
              </a:rPr>
              <a:t>Copyright © 2016 Oracle and/or its affiliates. All rights reserved.  | Oracle Confidential – Internal/Restricted/Highly Restricted</a:t>
            </a:r>
            <a:endParaRPr lang="en-GB" sz="800" dirty="0">
              <a:solidFill>
                <a:schemeClr val="tx1">
                  <a:lumMod val="60000"/>
                  <a:lumOff val="40000"/>
                </a:schemeClr>
              </a:solidFill>
            </a:endParaRPr>
          </a:p>
        </p:txBody>
      </p:sp>
      <p:grpSp>
        <p:nvGrpSpPr>
          <p:cNvPr id="26" name="Group 25"/>
          <p:cNvGrpSpPr/>
          <p:nvPr/>
        </p:nvGrpSpPr>
        <p:grpSpPr>
          <a:xfrm>
            <a:off x="2477594" y="4583924"/>
            <a:ext cx="754842" cy="937324"/>
            <a:chOff x="5664420" y="5245100"/>
            <a:chExt cx="736380" cy="914400"/>
          </a:xfrm>
        </p:grpSpPr>
        <p:pic>
          <p:nvPicPr>
            <p:cNvPr id="33" name="Picture 32" descr="7_examplesofWhereROI-canbeAdded-07.png"/>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23080" t="15009" r="25729" b="21425"/>
            <a:stretch/>
          </p:blipFill>
          <p:spPr>
            <a:xfrm>
              <a:off x="5664420" y="5245100"/>
              <a:ext cx="736380" cy="914400"/>
            </a:xfrm>
            <a:prstGeom prst="rect">
              <a:avLst/>
            </a:prstGeom>
          </p:spPr>
        </p:pic>
        <p:sp>
          <p:nvSpPr>
            <p:cNvPr id="34" name="Oval 33"/>
            <p:cNvSpPr/>
            <p:nvPr/>
          </p:nvSpPr>
          <p:spPr>
            <a:xfrm>
              <a:off x="5772582" y="5638801"/>
              <a:ext cx="457200" cy="457200"/>
            </a:xfrm>
            <a:prstGeom prst="ellipse">
              <a:avLst/>
            </a:prstGeom>
            <a:solidFill>
              <a:srgbClr val="F47721"/>
            </a:solidFill>
            <a:ln w="19050">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800" dirty="0" smtClean="0">
                  <a:solidFill>
                    <a:srgbClr val="FFFFFF"/>
                  </a:solidFill>
                  <a:latin typeface="Calibri"/>
                </a:rPr>
                <a:t>3</a:t>
              </a:r>
              <a:endParaRPr lang="en-US" sz="1800" dirty="0">
                <a:solidFill>
                  <a:srgbClr val="FFFFFF"/>
                </a:solidFill>
                <a:latin typeface="Calibri"/>
              </a:endParaRPr>
            </a:p>
          </p:txBody>
        </p:sp>
      </p:grpSp>
      <p:grpSp>
        <p:nvGrpSpPr>
          <p:cNvPr id="2" name="Group 1"/>
          <p:cNvGrpSpPr/>
          <p:nvPr/>
        </p:nvGrpSpPr>
        <p:grpSpPr>
          <a:xfrm>
            <a:off x="4715378" y="1412180"/>
            <a:ext cx="6374003" cy="3921820"/>
            <a:chOff x="4715378" y="1412180"/>
            <a:chExt cx="6374003" cy="3921820"/>
          </a:xfrm>
        </p:grpSpPr>
        <p:grpSp>
          <p:nvGrpSpPr>
            <p:cNvPr id="12" name="Group 11"/>
            <p:cNvGrpSpPr/>
            <p:nvPr/>
          </p:nvGrpSpPr>
          <p:grpSpPr>
            <a:xfrm>
              <a:off x="4760199" y="1752878"/>
              <a:ext cx="6329182" cy="3581122"/>
              <a:chOff x="4760199" y="1524278"/>
              <a:chExt cx="6329182" cy="3581122"/>
            </a:xfrm>
          </p:grpSpPr>
          <p:sp>
            <p:nvSpPr>
              <p:cNvPr id="79" name="TextBox 78"/>
              <p:cNvSpPr txBox="1"/>
              <p:nvPr/>
            </p:nvSpPr>
            <p:spPr>
              <a:xfrm>
                <a:off x="4760199" y="3379311"/>
                <a:ext cx="6329182" cy="583089"/>
              </a:xfrm>
              <a:prstGeom prst="rect">
                <a:avLst/>
              </a:prstGeom>
              <a:noFill/>
            </p:spPr>
            <p:txBody>
              <a:bodyPr wrap="square" lIns="0" tIns="0" rIns="0" bIns="0" rtlCol="0">
                <a:noAutofit/>
              </a:bodyPr>
              <a:lstStyle/>
              <a:p>
                <a:pPr algn="ctr">
                  <a:lnSpc>
                    <a:spcPct val="90000"/>
                  </a:lnSpc>
                  <a:spcAft>
                    <a:spcPts val="200"/>
                  </a:spcAft>
                </a:pPr>
                <a:r>
                  <a:rPr lang="en-US" sz="3200" dirty="0" smtClean="0">
                    <a:solidFill>
                      <a:srgbClr val="5F5F5F"/>
                    </a:solidFill>
                  </a:rPr>
                  <a:t>Marketers have </a:t>
                </a:r>
                <a:r>
                  <a:rPr lang="en-US" sz="3200" dirty="0" err="1" smtClean="0">
                    <a:solidFill>
                      <a:srgbClr val="5F5F5F"/>
                    </a:solidFill>
                  </a:rPr>
                  <a:t>centralised</a:t>
                </a:r>
                <a:r>
                  <a:rPr lang="en-US" sz="3200" dirty="0" smtClean="0">
                    <a:solidFill>
                      <a:srgbClr val="5F5F5F"/>
                    </a:solidFill>
                  </a:rPr>
                  <a:t> view of customer interactions</a:t>
                </a:r>
                <a:endParaRPr lang="en-US" sz="3200" dirty="0">
                  <a:solidFill>
                    <a:srgbClr val="5F5F5F"/>
                  </a:solidFill>
                </a:endParaRPr>
              </a:p>
            </p:txBody>
          </p:sp>
          <p:sp>
            <p:nvSpPr>
              <p:cNvPr id="80" name="TextBox 79"/>
              <p:cNvSpPr txBox="1"/>
              <p:nvPr/>
            </p:nvSpPr>
            <p:spPr>
              <a:xfrm>
                <a:off x="6206091" y="1524278"/>
                <a:ext cx="3437399" cy="1066522"/>
              </a:xfrm>
              <a:prstGeom prst="rect">
                <a:avLst/>
              </a:prstGeom>
              <a:noFill/>
            </p:spPr>
            <p:txBody>
              <a:bodyPr wrap="square" lIns="0" tIns="0" rIns="0" bIns="0" rtlCol="0">
                <a:noAutofit/>
              </a:bodyPr>
              <a:lstStyle/>
              <a:p>
                <a:pPr algn="ctr">
                  <a:lnSpc>
                    <a:spcPct val="90000"/>
                  </a:lnSpc>
                </a:pPr>
                <a:r>
                  <a:rPr lang="en-US" sz="15000" b="1" dirty="0" smtClean="0">
                    <a:solidFill>
                      <a:srgbClr val="FF0000"/>
                    </a:solidFill>
                  </a:rPr>
                  <a:t>18%</a:t>
                </a:r>
                <a:endParaRPr lang="en-US" sz="15000" b="1" dirty="0">
                  <a:solidFill>
                    <a:srgbClr val="FF0000"/>
                  </a:solidFill>
                </a:endParaRP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600" y="4450011"/>
                <a:ext cx="2299612" cy="655389"/>
              </a:xfrm>
              <a:prstGeom prst="rect">
                <a:avLst/>
              </a:prstGeom>
            </p:spPr>
          </p:pic>
        </p:grpSp>
        <p:sp>
          <p:nvSpPr>
            <p:cNvPr id="35" name="TextBox 34"/>
            <p:cNvSpPr txBox="1"/>
            <p:nvPr/>
          </p:nvSpPr>
          <p:spPr>
            <a:xfrm>
              <a:off x="4715378" y="1412180"/>
              <a:ext cx="6329182" cy="583089"/>
            </a:xfrm>
            <a:prstGeom prst="rect">
              <a:avLst/>
            </a:prstGeom>
            <a:noFill/>
          </p:spPr>
          <p:txBody>
            <a:bodyPr wrap="square" lIns="0" tIns="0" rIns="0" bIns="0" rtlCol="0">
              <a:noAutofit/>
            </a:bodyPr>
            <a:lstStyle/>
            <a:p>
              <a:pPr algn="ctr">
                <a:lnSpc>
                  <a:spcPct val="90000"/>
                </a:lnSpc>
                <a:spcAft>
                  <a:spcPts val="200"/>
                </a:spcAft>
              </a:pPr>
              <a:r>
                <a:rPr lang="en-US" sz="3200" dirty="0" smtClean="0">
                  <a:solidFill>
                    <a:srgbClr val="5F5F5F"/>
                  </a:solidFill>
                </a:rPr>
                <a:t>Only</a:t>
              </a:r>
              <a:endParaRPr lang="en-US" sz="3200" dirty="0">
                <a:solidFill>
                  <a:srgbClr val="5F5F5F"/>
                </a:solidFill>
              </a:endParaRPr>
            </a:p>
          </p:txBody>
        </p:sp>
      </p:grpSp>
      <p:pic>
        <p:nvPicPr>
          <p:cNvPr id="36" name="Picture 35" descr="1.5X red tab for PP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233344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596" y="363785"/>
            <a:ext cx="11125199" cy="888768"/>
          </a:xfrm>
        </p:spPr>
        <p:txBody>
          <a:bodyPr anchor="t"/>
          <a:lstStyle/>
          <a:p>
            <a:r>
              <a:rPr lang="en-US" sz="3732" dirty="0">
                <a:cs typeface="Century Gothic"/>
              </a:rPr>
              <a:t>Meet The Customer:</a:t>
            </a:r>
          </a:p>
        </p:txBody>
      </p:sp>
      <p:grpSp>
        <p:nvGrpSpPr>
          <p:cNvPr id="17" name="Group 16"/>
          <p:cNvGrpSpPr/>
          <p:nvPr/>
        </p:nvGrpSpPr>
        <p:grpSpPr>
          <a:xfrm>
            <a:off x="695725" y="596484"/>
            <a:ext cx="10357323" cy="5918909"/>
            <a:chOff x="5178793" y="970937"/>
            <a:chExt cx="3594622" cy="3948157"/>
          </a:xfrm>
        </p:grpSpPr>
        <p:sp>
          <p:nvSpPr>
            <p:cNvPr id="11" name="Content Placeholder 4"/>
            <p:cNvSpPr txBox="1">
              <a:spLocks/>
            </p:cNvSpPr>
            <p:nvPr/>
          </p:nvSpPr>
          <p:spPr>
            <a:xfrm>
              <a:off x="6854614" y="970937"/>
              <a:ext cx="1918801" cy="3948157"/>
            </a:xfrm>
            <a:prstGeom prst="rect">
              <a:avLst/>
            </a:prstGeom>
          </p:spPr>
          <p:txBody>
            <a:bodyPr vert="horz" lIns="0" tIns="0" rIns="0" bIns="0" rtlCol="0" anchor="ctr">
              <a:noAutofit/>
            </a:bodyPr>
            <a:lstStyle>
              <a:lvl1pPr marL="171466" indent="-171466" algn="l" defTabSz="685862" rtl="0" eaLnBrk="1" latinLnBrk="0" hangingPunct="1">
                <a:lnSpc>
                  <a:spcPct val="90000"/>
                </a:lnSpc>
                <a:spcBef>
                  <a:spcPts val="900"/>
                </a:spcBef>
                <a:buClr>
                  <a:schemeClr val="tx1">
                    <a:lumMod val="60000"/>
                    <a:lumOff val="40000"/>
                  </a:schemeClr>
                </a:buClr>
                <a:buFont typeface="Arial" panose="020B0604020202020204" pitchFamily="34" charset="0"/>
                <a:buChar char="•"/>
                <a:defRPr sz="2100" kern="1200">
                  <a:solidFill>
                    <a:schemeClr val="tx1"/>
                  </a:solidFill>
                  <a:latin typeface="+mn-lt"/>
                  <a:ea typeface="+mn-ea"/>
                  <a:cs typeface="+mn-cs"/>
                </a:defRPr>
              </a:lvl1pPr>
              <a:lvl2pPr marL="377225" indent="-171466" algn="l" defTabSz="685862"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548690"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500" kern="1200">
                  <a:solidFill>
                    <a:schemeClr val="tx1"/>
                  </a:solidFill>
                  <a:latin typeface="+mn-lt"/>
                  <a:ea typeface="+mn-ea"/>
                  <a:cs typeface="+mn-cs"/>
                </a:defRPr>
              </a:lvl3pPr>
              <a:lvl4pPr marL="720156"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891622"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1063087"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200" kern="1200">
                  <a:solidFill>
                    <a:schemeClr val="tx1"/>
                  </a:solidFill>
                  <a:latin typeface="+mn-lt"/>
                  <a:ea typeface="+mn-ea"/>
                  <a:cs typeface="+mn-cs"/>
                </a:defRPr>
              </a:lvl6pPr>
              <a:lvl7pPr marL="1234554"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200" kern="1200">
                  <a:solidFill>
                    <a:schemeClr val="tx1"/>
                  </a:solidFill>
                  <a:latin typeface="+mn-lt"/>
                  <a:ea typeface="+mn-ea"/>
                  <a:cs typeface="+mn-cs"/>
                </a:defRPr>
              </a:lvl7pPr>
              <a:lvl8pPr marL="1406018"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200" kern="1200">
                  <a:solidFill>
                    <a:schemeClr val="tx1"/>
                  </a:solidFill>
                  <a:latin typeface="+mn-lt"/>
                  <a:ea typeface="+mn-ea"/>
                  <a:cs typeface="+mn-cs"/>
                </a:defRPr>
              </a:lvl8pPr>
              <a:lvl9pPr marL="1577484" indent="-137172" algn="l" defTabSz="685862" rtl="0" eaLnBrk="1" latinLnBrk="0" hangingPunct="1">
                <a:lnSpc>
                  <a:spcPct val="90000"/>
                </a:lnSpc>
                <a:spcBef>
                  <a:spcPts val="450"/>
                </a:spcBef>
                <a:buClr>
                  <a:schemeClr val="tx1">
                    <a:lumMod val="60000"/>
                    <a:lumOff val="40000"/>
                  </a:schemeClr>
                </a:buClr>
                <a:buFont typeface="Arial" panose="020B0604020202020204" pitchFamily="34" charset="0"/>
                <a:buChar char="•"/>
                <a:defRPr sz="1200" kern="1200">
                  <a:solidFill>
                    <a:schemeClr val="tx1"/>
                  </a:solidFill>
                  <a:latin typeface="+mn-lt"/>
                  <a:ea typeface="+mn-ea"/>
                  <a:cs typeface="+mn-cs"/>
                </a:defRPr>
              </a:lvl9pPr>
            </a:lstStyle>
            <a:p>
              <a:pPr>
                <a:lnSpc>
                  <a:spcPct val="50000"/>
                </a:lnSpc>
              </a:pPr>
              <a:r>
                <a:rPr lang="en-US" sz="3199" dirty="0">
                  <a:latin typeface="+mj-lt"/>
                  <a:cs typeface="Century Gothic"/>
                </a:rPr>
                <a:t>35-years-old</a:t>
              </a:r>
            </a:p>
            <a:p>
              <a:pPr>
                <a:lnSpc>
                  <a:spcPct val="50000"/>
                </a:lnSpc>
              </a:pPr>
              <a:endParaRPr lang="en-US" sz="3199" dirty="0">
                <a:latin typeface="+mj-lt"/>
                <a:cs typeface="Century Gothic"/>
              </a:endParaRPr>
            </a:p>
            <a:p>
              <a:pPr>
                <a:lnSpc>
                  <a:spcPct val="50000"/>
                </a:lnSpc>
              </a:pPr>
              <a:r>
                <a:rPr lang="en-US" sz="3199" dirty="0">
                  <a:latin typeface="+mj-lt"/>
                  <a:cs typeface="Century Gothic"/>
                </a:rPr>
                <a:t>Lives in </a:t>
              </a:r>
              <a:r>
                <a:rPr lang="en-US" sz="3199" dirty="0" smtClean="0">
                  <a:latin typeface="+mj-lt"/>
                  <a:cs typeface="Century Gothic"/>
                </a:rPr>
                <a:t>Bern</a:t>
              </a:r>
              <a:endParaRPr lang="en-US" sz="3199" dirty="0">
                <a:latin typeface="+mj-lt"/>
                <a:cs typeface="Century Gothic"/>
              </a:endParaRPr>
            </a:p>
            <a:p>
              <a:pPr>
                <a:lnSpc>
                  <a:spcPct val="50000"/>
                </a:lnSpc>
              </a:pPr>
              <a:endParaRPr lang="en-US" sz="3199" dirty="0">
                <a:latin typeface="+mj-lt"/>
                <a:cs typeface="Century Gothic"/>
              </a:endParaRPr>
            </a:p>
            <a:p>
              <a:pPr>
                <a:lnSpc>
                  <a:spcPct val="50000"/>
                </a:lnSpc>
              </a:pPr>
              <a:r>
                <a:rPr lang="en-US" sz="3199" dirty="0">
                  <a:latin typeface="+mj-lt"/>
                  <a:cs typeface="Century Gothic"/>
                </a:rPr>
                <a:t>€</a:t>
              </a:r>
              <a:r>
                <a:rPr lang="en-US" sz="3199" dirty="0" smtClean="0">
                  <a:latin typeface="+mj-lt"/>
                  <a:cs typeface="Century Gothic"/>
                </a:rPr>
                <a:t>40-60 CHF </a:t>
              </a:r>
              <a:r>
                <a:rPr lang="en-US" sz="3199" dirty="0">
                  <a:latin typeface="+mj-lt"/>
                  <a:cs typeface="Century Gothic"/>
                </a:rPr>
                <a:t>annual income</a:t>
              </a:r>
            </a:p>
            <a:p>
              <a:pPr>
                <a:lnSpc>
                  <a:spcPct val="50000"/>
                </a:lnSpc>
              </a:pPr>
              <a:endParaRPr lang="en-US" sz="3199" dirty="0">
                <a:latin typeface="+mj-lt"/>
                <a:cs typeface="Century Gothic"/>
              </a:endParaRPr>
            </a:p>
            <a:p>
              <a:pPr>
                <a:lnSpc>
                  <a:spcPct val="50000"/>
                </a:lnSpc>
              </a:pPr>
              <a:r>
                <a:rPr lang="en-US" sz="3199" dirty="0">
                  <a:latin typeface="+mj-lt"/>
                  <a:cs typeface="Century Gothic"/>
                </a:rPr>
                <a:t>In market for running jackets</a:t>
              </a:r>
            </a:p>
            <a:p>
              <a:pPr>
                <a:lnSpc>
                  <a:spcPct val="50000"/>
                </a:lnSpc>
              </a:pPr>
              <a:endParaRPr lang="en-US" sz="3199" dirty="0">
                <a:latin typeface="+mj-lt"/>
                <a:cs typeface="Century Gothic"/>
              </a:endParaRPr>
            </a:p>
            <a:p>
              <a:pPr>
                <a:lnSpc>
                  <a:spcPct val="50000"/>
                </a:lnSpc>
              </a:pPr>
              <a:r>
                <a:rPr lang="en-US" sz="3199" dirty="0">
                  <a:latin typeface="+mj-lt"/>
                  <a:cs typeface="Century Gothic"/>
                </a:rPr>
                <a:t>Trains for Marathon</a:t>
              </a:r>
            </a:p>
          </p:txBody>
        </p:sp>
        <p:sp>
          <p:nvSpPr>
            <p:cNvPr id="13" name="TextBox 12"/>
            <p:cNvSpPr txBox="1"/>
            <p:nvPr/>
          </p:nvSpPr>
          <p:spPr>
            <a:xfrm>
              <a:off x="5178793" y="1477979"/>
              <a:ext cx="1257991" cy="331010"/>
            </a:xfrm>
            <a:prstGeom prst="rect">
              <a:avLst/>
            </a:prstGeom>
            <a:noFill/>
          </p:spPr>
          <p:txBody>
            <a:bodyPr wrap="square" lIns="0" tIns="0" rIns="0" bIns="0" rtlCol="0" anchor="ctr">
              <a:noAutofit/>
            </a:bodyPr>
            <a:lstStyle/>
            <a:p>
              <a:pPr algn="ctr">
                <a:lnSpc>
                  <a:spcPct val="90000"/>
                </a:lnSpc>
              </a:pPr>
              <a:r>
                <a:rPr lang="en-US" sz="3199" b="1" dirty="0">
                  <a:latin typeface="+mj-lt"/>
                  <a:cs typeface="Century Gothic"/>
                </a:rPr>
                <a:t>Sabine</a:t>
              </a:r>
            </a:p>
          </p:txBody>
        </p:sp>
      </p:grpSp>
      <p:sp>
        <p:nvSpPr>
          <p:cNvPr id="8" name="TextBox 7"/>
          <p:cNvSpPr txBox="1"/>
          <p:nvPr/>
        </p:nvSpPr>
        <p:spPr>
          <a:xfrm>
            <a:off x="785476" y="1089957"/>
            <a:ext cx="3624698" cy="744354"/>
          </a:xfrm>
          <a:prstGeom prst="rect">
            <a:avLst/>
          </a:prstGeom>
          <a:solidFill>
            <a:schemeClr val="bg1"/>
          </a:solidFill>
        </p:spPr>
        <p:txBody>
          <a:bodyPr wrap="square" lIns="0" tIns="0" rIns="0" bIns="0" rtlCol="0" anchor="ctr">
            <a:noAutofit/>
          </a:bodyPr>
          <a:lstStyle/>
          <a:p>
            <a:pPr algn="ctr">
              <a:lnSpc>
                <a:spcPct val="90000"/>
              </a:lnSpc>
            </a:pPr>
            <a:r>
              <a:rPr lang="en-US" sz="2666" b="1" dirty="0">
                <a:latin typeface="+mj-lt"/>
                <a:cs typeface="Century Gothic"/>
              </a:rPr>
              <a:t>User XYZ</a:t>
            </a:r>
          </a:p>
          <a:p>
            <a:pPr algn="ctr">
              <a:lnSpc>
                <a:spcPct val="90000"/>
              </a:lnSpc>
            </a:pPr>
            <a:r>
              <a:rPr lang="en-US" sz="2666" b="1" dirty="0">
                <a:latin typeface="+mj-lt"/>
                <a:cs typeface="Century Gothic"/>
              </a:rPr>
              <a:t>Persona Group: </a:t>
            </a:r>
            <a:br>
              <a:rPr lang="en-US" sz="2666" b="1" dirty="0">
                <a:latin typeface="+mj-lt"/>
                <a:cs typeface="Century Gothic"/>
              </a:rPr>
            </a:br>
            <a:r>
              <a:rPr lang="en-US" sz="2666" b="1" dirty="0">
                <a:latin typeface="+mj-lt"/>
                <a:cs typeface="Century Gothic"/>
              </a:rPr>
              <a:t>Running Enthusiasts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366" t="3932" r="3293" b="4158"/>
          <a:stretch/>
        </p:blipFill>
        <p:spPr bwMode="auto">
          <a:xfrm>
            <a:off x="1518080" y="2041682"/>
            <a:ext cx="2162013" cy="18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srcRect/>
          <a:stretch>
            <a:fillRect/>
          </a:stretch>
        </p:blipFill>
        <p:spPr bwMode="auto">
          <a:xfrm>
            <a:off x="1515559" y="1978724"/>
            <a:ext cx="2259646" cy="1988778"/>
          </a:xfrm>
          <a:prstGeom prst="rect">
            <a:avLst/>
          </a:prstGeom>
          <a:noFill/>
          <a:ln w="9525">
            <a:noFill/>
            <a:miter lim="800000"/>
            <a:headEnd/>
            <a:tailEnd/>
          </a:ln>
        </p:spPr>
      </p:pic>
    </p:spTree>
    <p:extLst>
      <p:ext uri="{BB962C8B-B14F-4D97-AF65-F5344CB8AC3E}">
        <p14:creationId xmlns:p14="http://schemas.microsoft.com/office/powerpoint/2010/main" val="182563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21</a:t>
            </a:fld>
            <a:endParaRPr lang="en-US" dirty="0">
              <a:solidFill>
                <a:srgbClr val="5F5F5F">
                  <a:lumMod val="60000"/>
                  <a:lumOff val="40000"/>
                </a:srgbClr>
              </a:solidFill>
              <a:latin typeface="Calibri"/>
            </a:endParaRPr>
          </a:p>
        </p:txBody>
      </p:sp>
      <p:pic>
        <p:nvPicPr>
          <p:cNvPr id="4" name="Grafik 3"/>
          <p:cNvPicPr>
            <a:picLocks noChangeAspect="1"/>
          </p:cNvPicPr>
          <p:nvPr/>
        </p:nvPicPr>
        <p:blipFill>
          <a:blip r:embed="rId2"/>
          <a:stretch>
            <a:fillRect/>
          </a:stretch>
        </p:blipFill>
        <p:spPr>
          <a:xfrm>
            <a:off x="781865" y="665078"/>
            <a:ext cx="9775231" cy="875962"/>
          </a:xfrm>
          <a:prstGeom prst="rect">
            <a:avLst/>
          </a:prstGeom>
        </p:spPr>
      </p:pic>
      <p:pic>
        <p:nvPicPr>
          <p:cNvPr id="7" name="Grafik 6"/>
          <p:cNvPicPr>
            <a:picLocks noChangeAspect="1"/>
          </p:cNvPicPr>
          <p:nvPr/>
        </p:nvPicPr>
        <p:blipFill>
          <a:blip r:embed="rId3"/>
          <a:stretch>
            <a:fillRect/>
          </a:stretch>
        </p:blipFill>
        <p:spPr>
          <a:xfrm>
            <a:off x="2127519" y="1541040"/>
            <a:ext cx="5554798" cy="5489447"/>
          </a:xfrm>
          <a:prstGeom prst="rect">
            <a:avLst/>
          </a:prstGeom>
        </p:spPr>
      </p:pic>
      <p:sp>
        <p:nvSpPr>
          <p:cNvPr id="5" name="Rectangle 4"/>
          <p:cNvSpPr/>
          <p:nvPr/>
        </p:nvSpPr>
        <p:spPr>
          <a:xfrm>
            <a:off x="1973041" y="4608381"/>
            <a:ext cx="5623489" cy="882898"/>
          </a:xfrm>
          <a:prstGeom prst="rect">
            <a:avLst/>
          </a:prstGeom>
          <a:noFill/>
          <a:ln w="762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endParaRPr lang="en-US" sz="2533"/>
          </a:p>
        </p:txBody>
      </p:sp>
    </p:spTree>
    <p:extLst>
      <p:ext uri="{BB962C8B-B14F-4D97-AF65-F5344CB8AC3E}">
        <p14:creationId xmlns:p14="http://schemas.microsoft.com/office/powerpoint/2010/main" val="359881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22</a:t>
            </a:fld>
            <a:endParaRPr lang="en-US" dirty="0">
              <a:solidFill>
                <a:srgbClr val="5F5F5F">
                  <a:lumMod val="60000"/>
                  <a:lumOff val="40000"/>
                </a:srgbClr>
              </a:solidFill>
              <a:latin typeface="Calibri"/>
            </a:endParaRPr>
          </a:p>
        </p:txBody>
      </p:sp>
      <p:pic>
        <p:nvPicPr>
          <p:cNvPr id="7" name="Picture 7" descr="TargetedEmail.jpg"/>
          <p:cNvPicPr>
            <a:picLocks noChangeAspect="1"/>
          </p:cNvPicPr>
          <p:nvPr/>
        </p:nvPicPr>
        <p:blipFill rotWithShape="1">
          <a:blip r:embed="rId3">
            <a:extLst>
              <a:ext uri="{28A0092B-C50C-407E-A947-70E740481C1C}">
                <a14:useLocalDpi xmlns:a14="http://schemas.microsoft.com/office/drawing/2010/main" val="0"/>
              </a:ext>
            </a:extLst>
          </a:blip>
          <a:srcRect t="1" b="17213"/>
          <a:stretch/>
        </p:blipFill>
        <p:spPr>
          <a:xfrm>
            <a:off x="940371" y="299327"/>
            <a:ext cx="8877782" cy="5980142"/>
          </a:xfrm>
          <a:prstGeom prst="rect">
            <a:avLst/>
          </a:prstGeom>
        </p:spPr>
      </p:pic>
      <p:sp>
        <p:nvSpPr>
          <p:cNvPr id="8" name="Right Arrow 6"/>
          <p:cNvSpPr/>
          <p:nvPr/>
        </p:nvSpPr>
        <p:spPr>
          <a:xfrm rot="21449704">
            <a:off x="2968193" y="2538059"/>
            <a:ext cx="569137" cy="211006"/>
          </a:xfrm>
          <a:prstGeom prst="rightArrow">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endParaRPr lang="en-US" sz="2533"/>
          </a:p>
        </p:txBody>
      </p:sp>
    </p:spTree>
    <p:extLst>
      <p:ext uri="{BB962C8B-B14F-4D97-AF65-F5344CB8AC3E}">
        <p14:creationId xmlns:p14="http://schemas.microsoft.com/office/powerpoint/2010/main" val="1859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23</a:t>
            </a:fld>
            <a:endParaRPr lang="en-US" dirty="0">
              <a:solidFill>
                <a:srgbClr val="5F5F5F">
                  <a:lumMod val="60000"/>
                  <a:lumOff val="40000"/>
                </a:srgbClr>
              </a:solidFill>
              <a:latin typeface="Calibri"/>
            </a:endParaRPr>
          </a:p>
        </p:txBody>
      </p:sp>
      <p:pic>
        <p:nvPicPr>
          <p:cNvPr id="2" name="Grafik 1"/>
          <p:cNvPicPr>
            <a:picLocks noChangeAspect="1"/>
          </p:cNvPicPr>
          <p:nvPr/>
        </p:nvPicPr>
        <p:blipFill>
          <a:blip r:embed="rId3"/>
          <a:stretch>
            <a:fillRect/>
          </a:stretch>
        </p:blipFill>
        <p:spPr>
          <a:xfrm>
            <a:off x="481299" y="346494"/>
            <a:ext cx="11254650" cy="5649154"/>
          </a:xfrm>
          <a:prstGeom prst="rect">
            <a:avLst/>
          </a:prstGeom>
        </p:spPr>
      </p:pic>
    </p:spTree>
    <p:extLst>
      <p:ext uri="{BB962C8B-B14F-4D97-AF65-F5344CB8AC3E}">
        <p14:creationId xmlns:p14="http://schemas.microsoft.com/office/powerpoint/2010/main" val="253986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24</a:t>
            </a:fld>
            <a:endParaRPr lang="en-US" dirty="0">
              <a:solidFill>
                <a:srgbClr val="5F5F5F">
                  <a:lumMod val="60000"/>
                  <a:lumOff val="40000"/>
                </a:srgbClr>
              </a:solidFill>
              <a:latin typeface="Calibri"/>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11" y="582049"/>
            <a:ext cx="7018716" cy="5822727"/>
          </a:xfrm>
          <a:prstGeom prst="rect">
            <a:avLst/>
          </a:prstGeom>
        </p:spPr>
      </p:pic>
      <p:pic>
        <p:nvPicPr>
          <p:cNvPr id="7"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845" y="2008037"/>
            <a:ext cx="4400167" cy="2761806"/>
          </a:xfrm>
          <a:prstGeom prst="rect">
            <a:avLst/>
          </a:prstGeom>
        </p:spPr>
      </p:pic>
      <p:pic>
        <p:nvPicPr>
          <p:cNvPr id="3" name="Grafik 2"/>
          <p:cNvPicPr>
            <a:picLocks noChangeAspect="1"/>
          </p:cNvPicPr>
          <p:nvPr/>
        </p:nvPicPr>
        <p:blipFill>
          <a:blip r:embed="rId5"/>
          <a:stretch>
            <a:fillRect/>
          </a:stretch>
        </p:blipFill>
        <p:spPr>
          <a:xfrm>
            <a:off x="1534843" y="1834808"/>
            <a:ext cx="533902" cy="560842"/>
          </a:xfrm>
          <a:prstGeom prst="rect">
            <a:avLst/>
          </a:prstGeom>
        </p:spPr>
      </p:pic>
    </p:spTree>
    <p:extLst>
      <p:ext uri="{BB962C8B-B14F-4D97-AF65-F5344CB8AC3E}">
        <p14:creationId xmlns:p14="http://schemas.microsoft.com/office/powerpoint/2010/main" val="95703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srcRect t="5687" b="16171"/>
          <a:stretch/>
        </p:blipFill>
        <p:spPr bwMode="auto">
          <a:xfrm>
            <a:off x="442523" y="783661"/>
            <a:ext cx="11450287" cy="5032085"/>
          </a:xfrm>
          <a:prstGeom prst="rect">
            <a:avLst/>
          </a:prstGeom>
          <a:noFill/>
          <a:ln w="9525">
            <a:noFill/>
            <a:miter lim="800000"/>
            <a:headEnd/>
            <a:tailEnd/>
          </a:ln>
        </p:spPr>
      </p:pic>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25</a:t>
            </a:fld>
            <a:endParaRPr lang="en-US" dirty="0">
              <a:solidFill>
                <a:srgbClr val="5F5F5F">
                  <a:lumMod val="60000"/>
                  <a:lumOff val="40000"/>
                </a:srgbClr>
              </a:solidFill>
              <a:latin typeface="Calibri"/>
            </a:endParaRPr>
          </a:p>
        </p:txBody>
      </p:sp>
      <p:pic>
        <p:nvPicPr>
          <p:cNvPr id="8" name="Picture 2"/>
          <p:cNvPicPr>
            <a:picLocks noChangeAspect="1" noChangeArrowheads="1"/>
          </p:cNvPicPr>
          <p:nvPr/>
        </p:nvPicPr>
        <p:blipFill>
          <a:blip r:embed="rId4"/>
          <a:srcRect/>
          <a:stretch>
            <a:fillRect/>
          </a:stretch>
        </p:blipFill>
        <p:spPr bwMode="auto">
          <a:xfrm>
            <a:off x="9777179" y="1502231"/>
            <a:ext cx="1731220" cy="1545867"/>
          </a:xfrm>
          <a:prstGeom prst="rect">
            <a:avLst/>
          </a:prstGeom>
          <a:noFill/>
          <a:ln w="9525">
            <a:noFill/>
            <a:miter lim="800000"/>
            <a:headEnd/>
            <a:tailEnd/>
          </a:ln>
        </p:spPr>
      </p:pic>
    </p:spTree>
    <p:extLst>
      <p:ext uri="{BB962C8B-B14F-4D97-AF65-F5344CB8AC3E}">
        <p14:creationId xmlns:p14="http://schemas.microsoft.com/office/powerpoint/2010/main" val="229368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srcRect t="5687" b="16171"/>
          <a:stretch/>
        </p:blipFill>
        <p:spPr bwMode="auto">
          <a:xfrm>
            <a:off x="442523" y="783661"/>
            <a:ext cx="11450287" cy="5032085"/>
          </a:xfrm>
          <a:prstGeom prst="rect">
            <a:avLst/>
          </a:prstGeom>
          <a:noFill/>
          <a:ln w="9525">
            <a:noFill/>
            <a:miter lim="800000"/>
            <a:headEnd/>
            <a:tailEnd/>
          </a:ln>
        </p:spPr>
      </p:pic>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26</a:t>
            </a:fld>
            <a:endParaRPr lang="en-US" dirty="0">
              <a:solidFill>
                <a:srgbClr val="5F5F5F">
                  <a:lumMod val="60000"/>
                  <a:lumOff val="40000"/>
                </a:srgbClr>
              </a:solidFill>
              <a:latin typeface="Calibri"/>
            </a:endParaRPr>
          </a:p>
        </p:txBody>
      </p:sp>
      <p:pic>
        <p:nvPicPr>
          <p:cNvPr id="8" name="Picture 2"/>
          <p:cNvPicPr>
            <a:picLocks noChangeAspect="1" noChangeArrowheads="1"/>
          </p:cNvPicPr>
          <p:nvPr/>
        </p:nvPicPr>
        <p:blipFill>
          <a:blip r:embed="rId4"/>
          <a:srcRect/>
          <a:stretch>
            <a:fillRect/>
          </a:stretch>
        </p:blipFill>
        <p:spPr bwMode="auto">
          <a:xfrm>
            <a:off x="9777179" y="1502231"/>
            <a:ext cx="1731220" cy="1545867"/>
          </a:xfrm>
          <a:prstGeom prst="rect">
            <a:avLst/>
          </a:prstGeom>
          <a:noFill/>
          <a:ln w="9525">
            <a:noFill/>
            <a:miter lim="800000"/>
            <a:headEnd/>
            <a:tailEnd/>
          </a:ln>
        </p:spPr>
      </p:pic>
      <p:pic>
        <p:nvPicPr>
          <p:cNvPr id="3" name="Grafik 2"/>
          <p:cNvPicPr>
            <a:picLocks noChangeAspect="1"/>
          </p:cNvPicPr>
          <p:nvPr/>
        </p:nvPicPr>
        <p:blipFill>
          <a:blip r:embed="rId5"/>
          <a:stretch>
            <a:fillRect/>
          </a:stretch>
        </p:blipFill>
        <p:spPr>
          <a:xfrm>
            <a:off x="3043860" y="1184731"/>
            <a:ext cx="5368356" cy="4229942"/>
          </a:xfrm>
          <a:prstGeom prst="rect">
            <a:avLst/>
          </a:prstGeom>
        </p:spPr>
      </p:pic>
    </p:spTree>
    <p:extLst>
      <p:ext uri="{BB962C8B-B14F-4D97-AF65-F5344CB8AC3E}">
        <p14:creationId xmlns:p14="http://schemas.microsoft.com/office/powerpoint/2010/main" val="37095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27</a:t>
            </a:fld>
            <a:endParaRPr lang="en-US" dirty="0">
              <a:solidFill>
                <a:srgbClr val="5F5F5F">
                  <a:lumMod val="60000"/>
                  <a:lumOff val="40000"/>
                </a:srgbClr>
              </a:solidFill>
              <a:latin typeface="Calibri"/>
            </a:endParaRPr>
          </a:p>
        </p:txBody>
      </p:sp>
      <p:pic>
        <p:nvPicPr>
          <p:cNvPr id="5" name="Grafik 4"/>
          <p:cNvPicPr>
            <a:picLocks noChangeAspect="1"/>
          </p:cNvPicPr>
          <p:nvPr/>
        </p:nvPicPr>
        <p:blipFill>
          <a:blip r:embed="rId2"/>
          <a:stretch>
            <a:fillRect/>
          </a:stretch>
        </p:blipFill>
        <p:spPr>
          <a:xfrm>
            <a:off x="1913318" y="759931"/>
            <a:ext cx="7401628" cy="5476476"/>
          </a:xfrm>
          <a:prstGeom prst="rect">
            <a:avLst/>
          </a:prstGeom>
        </p:spPr>
      </p:pic>
      <p:grpSp>
        <p:nvGrpSpPr>
          <p:cNvPr id="10" name="Gruppieren 9"/>
          <p:cNvGrpSpPr/>
          <p:nvPr/>
        </p:nvGrpSpPr>
        <p:grpSpPr>
          <a:xfrm>
            <a:off x="7075697" y="4103344"/>
            <a:ext cx="2239247" cy="2452089"/>
            <a:chOff x="5457869" y="2539263"/>
            <a:chExt cx="1443166" cy="1839546"/>
          </a:xfrm>
        </p:grpSpPr>
        <p:pic>
          <p:nvPicPr>
            <p:cNvPr id="6" name="Grafik 5"/>
            <p:cNvPicPr>
              <a:picLocks noChangeAspect="1"/>
            </p:cNvPicPr>
            <p:nvPr/>
          </p:nvPicPr>
          <p:blipFill>
            <a:blip r:embed="rId3"/>
            <a:stretch>
              <a:fillRect/>
            </a:stretch>
          </p:blipFill>
          <p:spPr>
            <a:xfrm>
              <a:off x="5457870" y="3044025"/>
              <a:ext cx="1443165" cy="1334784"/>
            </a:xfrm>
            <a:prstGeom prst="rect">
              <a:avLst/>
            </a:prstGeom>
          </p:spPr>
        </p:pic>
        <p:pic>
          <p:nvPicPr>
            <p:cNvPr id="9" name="Grafik 8"/>
            <p:cNvPicPr>
              <a:picLocks noChangeAspect="1"/>
            </p:cNvPicPr>
            <p:nvPr/>
          </p:nvPicPr>
          <p:blipFill>
            <a:blip r:embed="rId4"/>
            <a:stretch>
              <a:fillRect/>
            </a:stretch>
          </p:blipFill>
          <p:spPr>
            <a:xfrm>
              <a:off x="5457869" y="2539263"/>
              <a:ext cx="1443165" cy="504762"/>
            </a:xfrm>
            <a:prstGeom prst="rect">
              <a:avLst/>
            </a:prstGeom>
          </p:spPr>
        </p:pic>
      </p:grpSp>
      <p:sp>
        <p:nvSpPr>
          <p:cNvPr id="8" name="Rectangle 7"/>
          <p:cNvSpPr/>
          <p:nvPr/>
        </p:nvSpPr>
        <p:spPr>
          <a:xfrm>
            <a:off x="7002347" y="4112955"/>
            <a:ext cx="2385945" cy="2259646"/>
          </a:xfrm>
          <a:prstGeom prst="rect">
            <a:avLst/>
          </a:prstGeom>
          <a:noFill/>
          <a:ln w="762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endParaRPr lang="en-US" sz="2533"/>
          </a:p>
        </p:txBody>
      </p:sp>
    </p:spTree>
    <p:extLst>
      <p:ext uri="{BB962C8B-B14F-4D97-AF65-F5344CB8AC3E}">
        <p14:creationId xmlns:p14="http://schemas.microsoft.com/office/powerpoint/2010/main" val="38480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srcRect/>
          <a:stretch>
            <a:fillRect/>
          </a:stretch>
        </p:blipFill>
        <p:spPr bwMode="auto">
          <a:xfrm>
            <a:off x="121888" y="141158"/>
            <a:ext cx="11927636" cy="6715949"/>
          </a:xfrm>
          <a:prstGeom prst="rect">
            <a:avLst/>
          </a:prstGeom>
          <a:noFill/>
          <a:ln w="9525">
            <a:noFill/>
            <a:miter lim="800000"/>
            <a:headEnd/>
            <a:tailEnd/>
          </a:ln>
        </p:spPr>
      </p:pic>
      <p:sp>
        <p:nvSpPr>
          <p:cNvPr id="2" name="Footer Placeholder 1"/>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28</a:t>
            </a:fld>
            <a:endParaRPr lang="en-US" dirty="0">
              <a:solidFill>
                <a:srgbClr val="5F5F5F">
                  <a:lumMod val="60000"/>
                  <a:lumOff val="40000"/>
                </a:srgbClr>
              </a:solidFill>
              <a:latin typeface="Calibri"/>
            </a:endParaRPr>
          </a:p>
        </p:txBody>
      </p:sp>
      <p:pic>
        <p:nvPicPr>
          <p:cNvPr id="10" name="Picture 4" descr="Email Marketing"/>
          <p:cNvPicPr>
            <a:picLocks noChangeAspect="1" noChangeArrowheads="1"/>
          </p:cNvPicPr>
          <p:nvPr/>
        </p:nvPicPr>
        <p:blipFill>
          <a:blip r:embed="rId4"/>
          <a:srcRect b="6862"/>
          <a:stretch>
            <a:fillRect/>
          </a:stretch>
        </p:blipFill>
        <p:spPr bwMode="auto">
          <a:xfrm>
            <a:off x="8432132" y="2438671"/>
            <a:ext cx="3477132" cy="2120922"/>
          </a:xfrm>
          <a:prstGeom prst="rect">
            <a:avLst/>
          </a:prstGeom>
          <a:noFill/>
        </p:spPr>
      </p:pic>
      <p:sp>
        <p:nvSpPr>
          <p:cNvPr id="9" name="Rectangle 8"/>
          <p:cNvSpPr/>
          <p:nvPr/>
        </p:nvSpPr>
        <p:spPr>
          <a:xfrm>
            <a:off x="8427702" y="2423001"/>
            <a:ext cx="3621822" cy="2136593"/>
          </a:xfrm>
          <a:prstGeom prst="rect">
            <a:avLst/>
          </a:prstGeom>
          <a:noFill/>
          <a:ln w="762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endParaRPr lang="en-US" sz="2533"/>
          </a:p>
        </p:txBody>
      </p:sp>
    </p:spTree>
    <p:extLst>
      <p:ext uri="{BB962C8B-B14F-4D97-AF65-F5344CB8AC3E}">
        <p14:creationId xmlns:p14="http://schemas.microsoft.com/office/powerpoint/2010/main" val="3877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29</a:t>
            </a:fld>
            <a:endParaRPr lang="en-US" dirty="0">
              <a:solidFill>
                <a:srgbClr val="5F5F5F">
                  <a:lumMod val="60000"/>
                  <a:lumOff val="40000"/>
                </a:srgbClr>
              </a:solidFill>
              <a:latin typeface="Calibri"/>
            </a:endParaRPr>
          </a:p>
        </p:txBody>
      </p:sp>
      <p:pic>
        <p:nvPicPr>
          <p:cNvPr id="2" name="Grafik 1"/>
          <p:cNvPicPr>
            <a:picLocks noChangeAspect="1"/>
          </p:cNvPicPr>
          <p:nvPr/>
        </p:nvPicPr>
        <p:blipFill>
          <a:blip r:embed="rId3"/>
          <a:stretch>
            <a:fillRect/>
          </a:stretch>
        </p:blipFill>
        <p:spPr>
          <a:xfrm>
            <a:off x="4655730" y="1020542"/>
            <a:ext cx="2288409" cy="4543411"/>
          </a:xfrm>
          <a:prstGeom prst="rect">
            <a:avLst/>
          </a:prstGeom>
        </p:spPr>
      </p:pic>
    </p:spTree>
    <p:extLst>
      <p:ext uri="{BB962C8B-B14F-4D97-AF65-F5344CB8AC3E}">
        <p14:creationId xmlns:p14="http://schemas.microsoft.com/office/powerpoint/2010/main" val="127850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00" y="-75287"/>
            <a:ext cx="11655564" cy="888768"/>
          </a:xfrm>
        </p:spPr>
        <p:txBody>
          <a:bodyPr/>
          <a:lstStyle/>
          <a:p>
            <a:r>
              <a:rPr lang="en-GB" dirty="0" smtClean="0"/>
              <a:t>Valuable 1</a:t>
            </a:r>
            <a:r>
              <a:rPr lang="en-GB" baseline="30000" dirty="0" smtClean="0"/>
              <a:t>st</a:t>
            </a:r>
            <a:r>
              <a:rPr lang="en-GB" dirty="0" smtClean="0"/>
              <a:t> Party Data Fails to Inform Marketing Campaigns</a:t>
            </a:r>
            <a:endParaRPr lang="en-GB" dirty="0"/>
          </a:p>
        </p:txBody>
      </p:sp>
      <p:sp>
        <p:nvSpPr>
          <p:cNvPr id="4" name="Footer Placeholder 3"/>
          <p:cNvSpPr>
            <a:spLocks noGrp="1"/>
          </p:cNvSpPr>
          <p:nvPr>
            <p:ph type="ftr" sz="quarter" idx="4294967295"/>
          </p:nvPr>
        </p:nvSpPr>
        <p:spPr>
          <a:xfrm>
            <a:off x="8777289" y="6555434"/>
            <a:ext cx="2498723" cy="182832"/>
          </a:xfrm>
          <a:prstGeom prst="rect">
            <a:avLst/>
          </a:prstGeom>
        </p:spPr>
        <p:txBody>
          <a:bodyPr/>
          <a:lstStyle/>
          <a:p>
            <a:r>
              <a:rPr lang="en-US" dirty="0" smtClean="0"/>
              <a:t>Oracle Confidential - Restricted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GB" smtClean="0"/>
              <a:pPr/>
              <a:t>3</a:t>
            </a:fld>
            <a:endParaRPr lang="en-GB" dirty="0"/>
          </a:p>
        </p:txBody>
      </p:sp>
      <p:sp>
        <p:nvSpPr>
          <p:cNvPr id="6" name="TextBox 5"/>
          <p:cNvSpPr txBox="1"/>
          <p:nvPr/>
        </p:nvSpPr>
        <p:spPr>
          <a:xfrm>
            <a:off x="2070738" y="706305"/>
            <a:ext cx="914162" cy="914162"/>
          </a:xfrm>
          <a:prstGeom prst="rect">
            <a:avLst/>
          </a:prstGeom>
          <a:noFill/>
        </p:spPr>
        <p:txBody>
          <a:bodyPr wrap="none" lIns="0" tIns="0" rIns="0" bIns="0" rtlCol="0">
            <a:noAutofit/>
          </a:bodyPr>
          <a:lstStyle/>
          <a:p>
            <a:pPr>
              <a:lnSpc>
                <a:spcPct val="90000"/>
              </a:lnSpc>
            </a:pPr>
            <a:endParaRPr lang="en-US" sz="1899" dirty="0"/>
          </a:p>
        </p:txBody>
      </p:sp>
      <p:pic>
        <p:nvPicPr>
          <p:cNvPr id="9" name="Picture 8" descr="5_ValuableDataFailstoInformMarketingCampaigns-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33" y="1600676"/>
            <a:ext cx="4564715" cy="3863858"/>
          </a:xfrm>
          <a:prstGeom prst="rect">
            <a:avLst/>
          </a:prstGeom>
        </p:spPr>
      </p:pic>
      <p:pic>
        <p:nvPicPr>
          <p:cNvPr id="10" name="Picture 9" descr="5_ValuableDataFailstoInformMarketingCampaigns-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2279" y="1219775"/>
            <a:ext cx="3074909" cy="5256431"/>
          </a:xfrm>
          <a:prstGeom prst="rect">
            <a:avLst/>
          </a:prstGeom>
        </p:spPr>
      </p:pic>
      <p:sp>
        <p:nvSpPr>
          <p:cNvPr id="12" name="TextBox 11"/>
          <p:cNvSpPr txBox="1"/>
          <p:nvPr/>
        </p:nvSpPr>
        <p:spPr>
          <a:xfrm>
            <a:off x="8075096" y="5257324"/>
            <a:ext cx="3578881" cy="914162"/>
          </a:xfrm>
          <a:prstGeom prst="rect">
            <a:avLst/>
          </a:prstGeom>
          <a:noFill/>
        </p:spPr>
        <p:txBody>
          <a:bodyPr wrap="square" lIns="0" tIns="0" rIns="0" bIns="0" rtlCol="0">
            <a:noAutofit/>
          </a:bodyPr>
          <a:lstStyle/>
          <a:p>
            <a:pPr>
              <a:lnSpc>
                <a:spcPct val="90000"/>
              </a:lnSpc>
              <a:spcAft>
                <a:spcPts val="200"/>
              </a:spcAft>
            </a:pPr>
            <a:r>
              <a:rPr lang="en-US" sz="1999" dirty="0">
                <a:solidFill>
                  <a:srgbClr val="5F5F5F"/>
                </a:solidFill>
              </a:rPr>
              <a:t>CMOs that say data spread across different sources prevents cross-channel relevance</a:t>
            </a:r>
          </a:p>
          <a:p>
            <a:pPr>
              <a:lnSpc>
                <a:spcPct val="90000"/>
              </a:lnSpc>
              <a:spcAft>
                <a:spcPts val="600"/>
              </a:spcAft>
            </a:pPr>
            <a:r>
              <a:rPr lang="en-US" sz="1600" i="1" dirty="0">
                <a:solidFill>
                  <a:schemeClr val="tx2"/>
                </a:solidFill>
              </a:rPr>
              <a:t>-CMO Club</a:t>
            </a:r>
          </a:p>
        </p:txBody>
      </p:sp>
      <p:sp>
        <p:nvSpPr>
          <p:cNvPr id="13" name="TextBox 12"/>
          <p:cNvSpPr txBox="1"/>
          <p:nvPr/>
        </p:nvSpPr>
        <p:spPr>
          <a:xfrm>
            <a:off x="6322952" y="5104964"/>
            <a:ext cx="1828324" cy="1066522"/>
          </a:xfrm>
          <a:prstGeom prst="rect">
            <a:avLst/>
          </a:prstGeom>
          <a:noFill/>
        </p:spPr>
        <p:txBody>
          <a:bodyPr wrap="square" lIns="0" tIns="0" rIns="0" bIns="0" rtlCol="0">
            <a:noAutofit/>
          </a:bodyPr>
          <a:lstStyle/>
          <a:p>
            <a:pPr>
              <a:lnSpc>
                <a:spcPct val="90000"/>
              </a:lnSpc>
            </a:pPr>
            <a:r>
              <a:rPr lang="en-US" sz="7998" b="1" dirty="0"/>
              <a:t>85</a:t>
            </a:r>
            <a:r>
              <a:rPr lang="en-US" sz="6598" b="1" dirty="0"/>
              <a:t>%</a:t>
            </a:r>
            <a:endParaRPr lang="en-US" sz="5398" b="1"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27" y="127860"/>
            <a:ext cx="6289434" cy="6216301"/>
          </a:xfrm>
          <a:prstGeom prst="rect">
            <a:avLst/>
          </a:prstGeom>
        </p:spPr>
      </p:pic>
      <p:sp>
        <p:nvSpPr>
          <p:cNvPr id="8" name="TextBox 7"/>
          <p:cNvSpPr txBox="1"/>
          <p:nvPr/>
        </p:nvSpPr>
        <p:spPr>
          <a:xfrm>
            <a:off x="634834" y="3822598"/>
            <a:ext cx="431688" cy="241237"/>
          </a:xfrm>
          <a:prstGeom prst="rect">
            <a:avLst/>
          </a:prstGeom>
          <a:noFill/>
        </p:spPr>
        <p:txBody>
          <a:bodyPr wrap="square" lIns="0" tIns="0" rIns="0" bIns="0" rtlCol="0" anchor="t">
            <a:noAutofit/>
          </a:bodyPr>
          <a:lstStyle/>
          <a:p>
            <a:pPr algn="ctr">
              <a:lnSpc>
                <a:spcPct val="70000"/>
              </a:lnSpc>
            </a:pPr>
            <a:r>
              <a:rPr lang="en-US" sz="1200" b="1" dirty="0">
                <a:solidFill>
                  <a:schemeClr val="accent1"/>
                </a:solidFill>
              </a:rPr>
              <a:t>CRM</a:t>
            </a:r>
          </a:p>
        </p:txBody>
      </p:sp>
      <p:sp>
        <p:nvSpPr>
          <p:cNvPr id="16" name="TextBox 15"/>
          <p:cNvSpPr txBox="1"/>
          <p:nvPr/>
        </p:nvSpPr>
        <p:spPr>
          <a:xfrm>
            <a:off x="4342268" y="3822598"/>
            <a:ext cx="749105" cy="228540"/>
          </a:xfrm>
          <a:prstGeom prst="rect">
            <a:avLst/>
          </a:prstGeom>
          <a:noFill/>
        </p:spPr>
        <p:txBody>
          <a:bodyPr wrap="square" lIns="0" tIns="0" rIns="0" bIns="0" rtlCol="0" anchor="t">
            <a:noAutofit/>
          </a:bodyPr>
          <a:lstStyle/>
          <a:p>
            <a:pPr algn="ctr">
              <a:lnSpc>
                <a:spcPct val="70000"/>
              </a:lnSpc>
            </a:pPr>
            <a:r>
              <a:rPr lang="en-US" sz="1200" b="1" dirty="0">
                <a:solidFill>
                  <a:srgbClr val="70AFB4"/>
                </a:solidFill>
              </a:rPr>
              <a:t>Web Analytics</a:t>
            </a:r>
          </a:p>
        </p:txBody>
      </p:sp>
      <p:sp>
        <p:nvSpPr>
          <p:cNvPr id="17" name="TextBox 16"/>
          <p:cNvSpPr txBox="1"/>
          <p:nvPr/>
        </p:nvSpPr>
        <p:spPr>
          <a:xfrm>
            <a:off x="1269669" y="4076531"/>
            <a:ext cx="647531" cy="203147"/>
          </a:xfrm>
          <a:prstGeom prst="rect">
            <a:avLst/>
          </a:prstGeom>
          <a:noFill/>
        </p:spPr>
        <p:txBody>
          <a:bodyPr wrap="square" lIns="0" tIns="0" rIns="0" bIns="0" rtlCol="0" anchor="t">
            <a:noAutofit/>
          </a:bodyPr>
          <a:lstStyle/>
          <a:p>
            <a:pPr algn="ctr">
              <a:lnSpc>
                <a:spcPct val="70000"/>
              </a:lnSpc>
            </a:pPr>
            <a:r>
              <a:rPr lang="en-US" sz="1200" b="1" dirty="0">
                <a:solidFill>
                  <a:srgbClr val="F4BC12"/>
                </a:solidFill>
              </a:rPr>
              <a:t>Email</a:t>
            </a:r>
          </a:p>
        </p:txBody>
      </p:sp>
      <p:sp>
        <p:nvSpPr>
          <p:cNvPr id="18" name="TextBox 17"/>
          <p:cNvSpPr txBox="1"/>
          <p:nvPr/>
        </p:nvSpPr>
        <p:spPr>
          <a:xfrm>
            <a:off x="3656647" y="4076531"/>
            <a:ext cx="647531" cy="203147"/>
          </a:xfrm>
          <a:prstGeom prst="rect">
            <a:avLst/>
          </a:prstGeom>
          <a:noFill/>
        </p:spPr>
        <p:txBody>
          <a:bodyPr wrap="square" lIns="0" tIns="0" rIns="0" bIns="0" rtlCol="0" anchor="t">
            <a:noAutofit/>
          </a:bodyPr>
          <a:lstStyle/>
          <a:p>
            <a:pPr algn="ctr">
              <a:lnSpc>
                <a:spcPct val="70000"/>
              </a:lnSpc>
            </a:pPr>
            <a:r>
              <a:rPr lang="en-US" sz="1200" b="1" dirty="0">
                <a:solidFill>
                  <a:schemeClr val="accent3"/>
                </a:solidFill>
              </a:rPr>
              <a:t>Loyalty</a:t>
            </a:r>
          </a:p>
        </p:txBody>
      </p:sp>
      <p:sp>
        <p:nvSpPr>
          <p:cNvPr id="19" name="TextBox 18"/>
          <p:cNvSpPr txBox="1"/>
          <p:nvPr/>
        </p:nvSpPr>
        <p:spPr>
          <a:xfrm>
            <a:off x="1967987" y="4254285"/>
            <a:ext cx="850678" cy="228540"/>
          </a:xfrm>
          <a:prstGeom prst="rect">
            <a:avLst/>
          </a:prstGeom>
          <a:noFill/>
        </p:spPr>
        <p:txBody>
          <a:bodyPr wrap="square" lIns="0" tIns="0" rIns="0" bIns="0" rtlCol="0" anchor="t">
            <a:noAutofit/>
          </a:bodyPr>
          <a:lstStyle/>
          <a:p>
            <a:pPr algn="ctr">
              <a:lnSpc>
                <a:spcPct val="70000"/>
              </a:lnSpc>
            </a:pPr>
            <a:r>
              <a:rPr lang="en-US" sz="1200" b="1" dirty="0">
                <a:solidFill>
                  <a:srgbClr val="5BB3CC"/>
                </a:solidFill>
              </a:rPr>
              <a:t>Commerce</a:t>
            </a:r>
          </a:p>
        </p:txBody>
      </p:sp>
      <p:sp>
        <p:nvSpPr>
          <p:cNvPr id="20" name="TextBox 19"/>
          <p:cNvSpPr txBox="1"/>
          <p:nvPr/>
        </p:nvSpPr>
        <p:spPr>
          <a:xfrm>
            <a:off x="2907542" y="4254285"/>
            <a:ext cx="545958" cy="152360"/>
          </a:xfrm>
          <a:prstGeom prst="rect">
            <a:avLst/>
          </a:prstGeom>
          <a:noFill/>
        </p:spPr>
        <p:txBody>
          <a:bodyPr wrap="square" lIns="0" tIns="0" rIns="0" bIns="0" rtlCol="0" anchor="t">
            <a:noAutofit/>
          </a:bodyPr>
          <a:lstStyle/>
          <a:p>
            <a:pPr algn="ctr">
              <a:lnSpc>
                <a:spcPct val="70000"/>
              </a:lnSpc>
            </a:pPr>
            <a:r>
              <a:rPr lang="en-US" sz="1200" b="1" dirty="0">
                <a:solidFill>
                  <a:schemeClr val="accent4"/>
                </a:solidFill>
              </a:rPr>
              <a:t>Social</a:t>
            </a:r>
          </a:p>
        </p:txBody>
      </p:sp>
    </p:spTree>
    <p:extLst>
      <p:ext uri="{BB962C8B-B14F-4D97-AF65-F5344CB8AC3E}">
        <p14:creationId xmlns:p14="http://schemas.microsoft.com/office/powerpoint/2010/main" val="313078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30</a:t>
            </a:fld>
            <a:endParaRPr lang="en-US" dirty="0">
              <a:solidFill>
                <a:srgbClr val="5F5F5F">
                  <a:lumMod val="60000"/>
                  <a:lumOff val="40000"/>
                </a:srgbClr>
              </a:solidFill>
              <a:latin typeface="Calibri"/>
            </a:endParaRPr>
          </a:p>
        </p:txBody>
      </p:sp>
      <p:pic>
        <p:nvPicPr>
          <p:cNvPr id="7" name="Picture 2" descr="Laptop-EmailSignU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937" y="703841"/>
            <a:ext cx="7008576" cy="5814311"/>
          </a:xfrm>
          <a:prstGeom prst="rect">
            <a:avLst/>
          </a:prstGeom>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232" y="3392035"/>
            <a:ext cx="4392084" cy="2756733"/>
          </a:xfrm>
          <a:prstGeom prst="rect">
            <a:avLst/>
          </a:prstGeom>
        </p:spPr>
      </p:pic>
      <p:pic>
        <p:nvPicPr>
          <p:cNvPr id="11" name="Picture 3" descr="Jaxons_EmailSignUp_A.jpg"/>
          <p:cNvPicPr>
            <a:picLocks noChangeAspect="1"/>
          </p:cNvPicPr>
          <p:nvPr/>
        </p:nvPicPr>
        <p:blipFill rotWithShape="1">
          <a:blip r:embed="rId5">
            <a:extLst>
              <a:ext uri="{28A0092B-C50C-407E-A947-70E740481C1C}">
                <a14:useLocalDpi xmlns:a14="http://schemas.microsoft.com/office/drawing/2010/main" val="0"/>
              </a:ext>
            </a:extLst>
          </a:blip>
          <a:srcRect r="64815"/>
          <a:stretch/>
        </p:blipFill>
        <p:spPr>
          <a:xfrm>
            <a:off x="2566704" y="889662"/>
            <a:ext cx="3094658" cy="4936164"/>
          </a:xfrm>
          <a:prstGeom prst="rect">
            <a:avLst/>
          </a:prstGeom>
        </p:spPr>
      </p:pic>
    </p:spTree>
    <p:extLst>
      <p:ext uri="{BB962C8B-B14F-4D97-AF65-F5344CB8AC3E}">
        <p14:creationId xmlns:p14="http://schemas.microsoft.com/office/powerpoint/2010/main" val="25247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Connector 90"/>
          <p:cNvCxnSpPr>
            <a:stCxn id="13" idx="3"/>
          </p:cNvCxnSpPr>
          <p:nvPr/>
        </p:nvCxnSpPr>
        <p:spPr>
          <a:xfrm flipH="1">
            <a:off x="2765996" y="3742388"/>
            <a:ext cx="270514" cy="152059"/>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9" name="Picture 8" descr="datapoin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8611" y="686514"/>
            <a:ext cx="9067801" cy="5332611"/>
          </a:xfrm>
          <a:prstGeom prst="rect">
            <a:avLst/>
          </a:prstGeom>
        </p:spPr>
      </p:pic>
      <p:cxnSp>
        <p:nvCxnSpPr>
          <p:cNvPr id="62" name="Straight Connector 61"/>
          <p:cNvCxnSpPr/>
          <p:nvPr/>
        </p:nvCxnSpPr>
        <p:spPr>
          <a:xfrm flipH="1" flipV="1">
            <a:off x="6932611" y="864778"/>
            <a:ext cx="379768" cy="24210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1598612" y="2591018"/>
            <a:ext cx="1447800" cy="45708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13" idx="2"/>
          </p:cNvCxnSpPr>
          <p:nvPr/>
        </p:nvCxnSpPr>
        <p:spPr>
          <a:xfrm flipH="1">
            <a:off x="1217612" y="3211569"/>
            <a:ext cx="1598967" cy="21743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1370012" y="4495522"/>
            <a:ext cx="2438400" cy="45708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418011" y="5104964"/>
            <a:ext cx="1422184" cy="101789"/>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4341811" y="5181144"/>
            <a:ext cx="2488984" cy="60944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a:xfrm>
            <a:off x="1751014" y="4824621"/>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Addressable</a:t>
            </a:r>
          </a:p>
          <a:p>
            <a:pPr algn="ctr" defTabSz="914293" fontAlgn="base">
              <a:lnSpc>
                <a:spcPct val="90000"/>
              </a:lnSpc>
              <a:spcBef>
                <a:spcPct val="0"/>
              </a:spcBef>
              <a:spcAft>
                <a:spcPct val="0"/>
              </a:spcAft>
            </a:pPr>
            <a:r>
              <a:rPr lang="en-US" sz="1200" dirty="0">
                <a:solidFill>
                  <a:srgbClr val="FFFFFF"/>
                </a:solidFill>
                <a:latin typeface="Calibri"/>
              </a:rPr>
              <a:t>TV</a:t>
            </a:r>
          </a:p>
        </p:txBody>
      </p:sp>
      <p:cxnSp>
        <p:nvCxnSpPr>
          <p:cNvPr id="85" name="Straight Connector 84"/>
          <p:cNvCxnSpPr/>
          <p:nvPr/>
        </p:nvCxnSpPr>
        <p:spPr>
          <a:xfrm flipH="1">
            <a:off x="2665412" y="5181144"/>
            <a:ext cx="1219200" cy="61096"/>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45" idx="0"/>
          </p:cNvCxnSpPr>
          <p:nvPr/>
        </p:nvCxnSpPr>
        <p:spPr>
          <a:xfrm flipH="1">
            <a:off x="8025320" y="1295956"/>
            <a:ext cx="150875" cy="1066522"/>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9142412" y="2108036"/>
            <a:ext cx="457200" cy="45708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8404797" y="991237"/>
            <a:ext cx="609600" cy="278819"/>
          </a:xfrm>
          <a:prstGeom prst="line">
            <a:avLst/>
          </a:prstGeom>
          <a:ln w="1905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816581" y="2460876"/>
            <a:ext cx="1501775" cy="1501385"/>
          </a:xfrm>
          <a:prstGeom prst="ellipse">
            <a:avLst/>
          </a:prstGeom>
          <a:solidFill>
            <a:schemeClr val="tx2"/>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5" name="Slide Number Placeholder 4"/>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31</a:t>
            </a:fld>
            <a:endParaRPr lang="en-US" dirty="0">
              <a:solidFill>
                <a:srgbClr val="5F5F5F">
                  <a:lumMod val="60000"/>
                  <a:lumOff val="40000"/>
                </a:srgbClr>
              </a:solidFill>
              <a:latin typeface="Calibri"/>
            </a:endParaRPr>
          </a:p>
        </p:txBody>
      </p:sp>
      <p:sp>
        <p:nvSpPr>
          <p:cNvPr id="14" name="Oval 13"/>
          <p:cNvSpPr/>
          <p:nvPr/>
        </p:nvSpPr>
        <p:spPr>
          <a:xfrm>
            <a:off x="3427414" y="4289200"/>
            <a:ext cx="1501775" cy="1501385"/>
          </a:xfrm>
          <a:prstGeom prst="ellipse">
            <a:avLst/>
          </a:prstGeom>
          <a:solidFill>
            <a:srgbClr val="7F7F7F"/>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18" name="Oval 17"/>
          <p:cNvSpPr/>
          <p:nvPr/>
        </p:nvSpPr>
        <p:spPr>
          <a:xfrm>
            <a:off x="9116798" y="2234787"/>
            <a:ext cx="1501775" cy="1501385"/>
          </a:xfrm>
          <a:prstGeom prst="ellipse">
            <a:avLst/>
          </a:prstGeom>
          <a:solidFill>
            <a:srgbClr val="7F7F7F"/>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20" name="Oval 19"/>
          <p:cNvSpPr/>
          <p:nvPr/>
        </p:nvSpPr>
        <p:spPr>
          <a:xfrm>
            <a:off x="8316698" y="4037210"/>
            <a:ext cx="1501775" cy="1501385"/>
          </a:xfrm>
          <a:prstGeom prst="ellipse">
            <a:avLst/>
          </a:prstGeom>
          <a:solidFill>
            <a:srgbClr val="7F7F7F"/>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22" name="Oval 21"/>
          <p:cNvSpPr/>
          <p:nvPr/>
        </p:nvSpPr>
        <p:spPr>
          <a:xfrm>
            <a:off x="7312382" y="367030"/>
            <a:ext cx="1501775" cy="1501385"/>
          </a:xfrm>
          <a:prstGeom prst="ellipse">
            <a:avLst/>
          </a:prstGeom>
          <a:solidFill>
            <a:srgbClr val="7F7F7F"/>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25" name="Oval 24"/>
          <p:cNvSpPr>
            <a:spLocks noChangeAspect="1"/>
          </p:cNvSpPr>
          <p:nvPr/>
        </p:nvSpPr>
        <p:spPr>
          <a:xfrm>
            <a:off x="10818812" y="1879496"/>
            <a:ext cx="966216" cy="965964"/>
          </a:xfrm>
          <a:prstGeom prst="ellipse">
            <a:avLst/>
          </a:prstGeom>
          <a:solidFill>
            <a:schemeClr val="accent6"/>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5F5F5F"/>
                </a:solidFill>
                <a:latin typeface="Calibri"/>
              </a:rPr>
              <a:t>Registration</a:t>
            </a:r>
            <a:br>
              <a:rPr lang="en-US" sz="1200" dirty="0">
                <a:solidFill>
                  <a:srgbClr val="5F5F5F"/>
                </a:solidFill>
                <a:latin typeface="Calibri"/>
              </a:rPr>
            </a:br>
            <a:r>
              <a:rPr lang="en-US" sz="1200" dirty="0">
                <a:solidFill>
                  <a:srgbClr val="5F5F5F"/>
                </a:solidFill>
                <a:latin typeface="Calibri"/>
              </a:rPr>
              <a:t>ID</a:t>
            </a:r>
          </a:p>
        </p:txBody>
      </p:sp>
      <p:sp>
        <p:nvSpPr>
          <p:cNvPr id="26" name="Oval 25"/>
          <p:cNvSpPr>
            <a:spLocks noChangeAspect="1"/>
          </p:cNvSpPr>
          <p:nvPr/>
        </p:nvSpPr>
        <p:spPr>
          <a:xfrm>
            <a:off x="9828214" y="5357882"/>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Online</a:t>
            </a:r>
          </a:p>
          <a:p>
            <a:pPr algn="ctr" defTabSz="914293" fontAlgn="base">
              <a:lnSpc>
                <a:spcPct val="90000"/>
              </a:lnSpc>
              <a:spcBef>
                <a:spcPct val="0"/>
              </a:spcBef>
              <a:spcAft>
                <a:spcPct val="0"/>
              </a:spcAft>
            </a:pPr>
            <a:r>
              <a:rPr lang="en-US" sz="1200" dirty="0">
                <a:solidFill>
                  <a:srgbClr val="FFFFFF"/>
                </a:solidFill>
                <a:latin typeface="Calibri"/>
              </a:rPr>
              <a:t>Sources</a:t>
            </a:r>
          </a:p>
        </p:txBody>
      </p:sp>
      <p:sp>
        <p:nvSpPr>
          <p:cNvPr id="27" name="Oval 26"/>
          <p:cNvSpPr>
            <a:spLocks noChangeAspect="1"/>
          </p:cNvSpPr>
          <p:nvPr/>
        </p:nvSpPr>
        <p:spPr>
          <a:xfrm>
            <a:off x="10437813" y="4215179"/>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Mobile</a:t>
            </a:r>
          </a:p>
          <a:p>
            <a:pPr algn="ctr" defTabSz="914293" fontAlgn="base">
              <a:lnSpc>
                <a:spcPct val="90000"/>
              </a:lnSpc>
              <a:spcBef>
                <a:spcPct val="0"/>
              </a:spcBef>
              <a:spcAft>
                <a:spcPct val="0"/>
              </a:spcAft>
            </a:pPr>
            <a:r>
              <a:rPr lang="en-US" sz="1200" dirty="0">
                <a:solidFill>
                  <a:srgbClr val="FFFFFF"/>
                </a:solidFill>
                <a:latin typeface="Calibri"/>
              </a:rPr>
              <a:t>App</a:t>
            </a:r>
          </a:p>
        </p:txBody>
      </p:sp>
      <p:sp>
        <p:nvSpPr>
          <p:cNvPr id="28" name="Oval 27"/>
          <p:cNvSpPr>
            <a:spLocks noChangeAspect="1"/>
          </p:cNvSpPr>
          <p:nvPr/>
        </p:nvSpPr>
        <p:spPr>
          <a:xfrm>
            <a:off x="7008812" y="4672260"/>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Mobile</a:t>
            </a:r>
          </a:p>
          <a:p>
            <a:pPr algn="ctr" defTabSz="914293" fontAlgn="base">
              <a:lnSpc>
                <a:spcPct val="90000"/>
              </a:lnSpc>
              <a:spcBef>
                <a:spcPct val="0"/>
              </a:spcBef>
              <a:spcAft>
                <a:spcPct val="0"/>
              </a:spcAft>
            </a:pPr>
            <a:r>
              <a:rPr lang="en-US" sz="1200" dirty="0">
                <a:solidFill>
                  <a:srgbClr val="FFFFFF"/>
                </a:solidFill>
                <a:latin typeface="Calibri"/>
              </a:rPr>
              <a:t>Web</a:t>
            </a:r>
          </a:p>
        </p:txBody>
      </p:sp>
      <p:cxnSp>
        <p:nvCxnSpPr>
          <p:cNvPr id="30" name="Straight Connector 29"/>
          <p:cNvCxnSpPr/>
          <p:nvPr/>
        </p:nvCxnSpPr>
        <p:spPr>
          <a:xfrm flipH="1" flipV="1">
            <a:off x="4113214" y="3352820"/>
            <a:ext cx="1752599" cy="177970"/>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189411" y="4292591"/>
            <a:ext cx="1676401" cy="888553"/>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5" name="Oval 34"/>
          <p:cNvSpPr>
            <a:spLocks noChangeAspect="1"/>
          </p:cNvSpPr>
          <p:nvPr/>
        </p:nvSpPr>
        <p:spPr>
          <a:xfrm>
            <a:off x="5789614" y="4495522"/>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Over the </a:t>
            </a:r>
            <a:br>
              <a:rPr lang="en-US" sz="1200" dirty="0">
                <a:solidFill>
                  <a:srgbClr val="FFFFFF"/>
                </a:solidFill>
                <a:latin typeface="Calibri"/>
              </a:rPr>
            </a:br>
            <a:r>
              <a:rPr lang="en-US" sz="1200" dirty="0">
                <a:solidFill>
                  <a:srgbClr val="FFFFFF"/>
                </a:solidFill>
                <a:latin typeface="Calibri"/>
              </a:rPr>
              <a:t>Top</a:t>
            </a:r>
          </a:p>
          <a:p>
            <a:pPr algn="ctr" defTabSz="914293" fontAlgn="base">
              <a:lnSpc>
                <a:spcPct val="90000"/>
              </a:lnSpc>
              <a:spcBef>
                <a:spcPct val="0"/>
              </a:spcBef>
              <a:spcAft>
                <a:spcPct val="0"/>
              </a:spcAft>
            </a:pPr>
            <a:r>
              <a:rPr lang="en-US" sz="1200" dirty="0">
                <a:solidFill>
                  <a:srgbClr val="FFFFFF"/>
                </a:solidFill>
                <a:latin typeface="Calibri"/>
              </a:rPr>
              <a:t>Boxes</a:t>
            </a:r>
          </a:p>
        </p:txBody>
      </p:sp>
      <p:sp>
        <p:nvSpPr>
          <p:cNvPr id="36" name="Oval 35"/>
          <p:cNvSpPr>
            <a:spLocks noChangeAspect="1"/>
          </p:cNvSpPr>
          <p:nvPr/>
        </p:nvSpPr>
        <p:spPr>
          <a:xfrm>
            <a:off x="6323012" y="5409684"/>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Google</a:t>
            </a:r>
          </a:p>
          <a:p>
            <a:pPr algn="ctr" defTabSz="914293" fontAlgn="base">
              <a:lnSpc>
                <a:spcPct val="90000"/>
              </a:lnSpc>
              <a:spcBef>
                <a:spcPct val="0"/>
              </a:spcBef>
              <a:spcAft>
                <a:spcPct val="0"/>
              </a:spcAft>
            </a:pPr>
            <a:r>
              <a:rPr lang="en-US" sz="1200" dirty="0">
                <a:solidFill>
                  <a:srgbClr val="FFFFFF"/>
                </a:solidFill>
                <a:latin typeface="Calibri"/>
              </a:rPr>
              <a:t>Ad ID</a:t>
            </a:r>
          </a:p>
        </p:txBody>
      </p:sp>
      <p:sp>
        <p:nvSpPr>
          <p:cNvPr id="37" name="Oval 36"/>
          <p:cNvSpPr>
            <a:spLocks noChangeAspect="1"/>
          </p:cNvSpPr>
          <p:nvPr/>
        </p:nvSpPr>
        <p:spPr>
          <a:xfrm>
            <a:off x="4799012" y="5714405"/>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Set Top</a:t>
            </a:r>
          </a:p>
          <a:p>
            <a:pPr algn="ctr" defTabSz="914293" fontAlgn="base">
              <a:lnSpc>
                <a:spcPct val="90000"/>
              </a:lnSpc>
              <a:spcBef>
                <a:spcPct val="0"/>
              </a:spcBef>
              <a:spcAft>
                <a:spcPct val="0"/>
              </a:spcAft>
            </a:pPr>
            <a:r>
              <a:rPr lang="en-US" sz="1200" dirty="0">
                <a:solidFill>
                  <a:srgbClr val="FFFFFF"/>
                </a:solidFill>
                <a:latin typeface="Calibri"/>
              </a:rPr>
              <a:t>Boxes</a:t>
            </a:r>
          </a:p>
        </p:txBody>
      </p:sp>
      <p:sp>
        <p:nvSpPr>
          <p:cNvPr id="38" name="Oval 37"/>
          <p:cNvSpPr>
            <a:spLocks noChangeAspect="1"/>
          </p:cNvSpPr>
          <p:nvPr/>
        </p:nvSpPr>
        <p:spPr>
          <a:xfrm>
            <a:off x="2665413" y="5562045"/>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Microsoft</a:t>
            </a:r>
          </a:p>
          <a:p>
            <a:pPr algn="ctr" defTabSz="914293" fontAlgn="base">
              <a:lnSpc>
                <a:spcPct val="90000"/>
              </a:lnSpc>
              <a:spcBef>
                <a:spcPct val="0"/>
              </a:spcBef>
              <a:spcAft>
                <a:spcPct val="0"/>
              </a:spcAft>
            </a:pPr>
            <a:r>
              <a:rPr lang="en-US" sz="1200" dirty="0">
                <a:solidFill>
                  <a:srgbClr val="FFFFFF"/>
                </a:solidFill>
                <a:latin typeface="Calibri"/>
              </a:rPr>
              <a:t>ID</a:t>
            </a:r>
          </a:p>
        </p:txBody>
      </p:sp>
      <p:sp>
        <p:nvSpPr>
          <p:cNvPr id="40" name="Oval 39"/>
          <p:cNvSpPr>
            <a:spLocks noChangeAspect="1"/>
          </p:cNvSpPr>
          <p:nvPr/>
        </p:nvSpPr>
        <p:spPr>
          <a:xfrm>
            <a:off x="760412" y="4114622"/>
            <a:ext cx="966216" cy="965964"/>
          </a:xfrm>
          <a:prstGeom prst="ellipse">
            <a:avLst/>
          </a:prstGeom>
          <a:solidFill>
            <a:schemeClr val="tx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Other</a:t>
            </a:r>
          </a:p>
          <a:p>
            <a:pPr algn="ctr" defTabSz="914293" fontAlgn="base">
              <a:lnSpc>
                <a:spcPct val="90000"/>
              </a:lnSpc>
              <a:spcBef>
                <a:spcPct val="0"/>
              </a:spcBef>
              <a:spcAft>
                <a:spcPct val="0"/>
              </a:spcAft>
            </a:pPr>
            <a:r>
              <a:rPr lang="en-US" sz="1200" dirty="0">
                <a:solidFill>
                  <a:srgbClr val="FFFFFF"/>
                </a:solidFill>
                <a:latin typeface="Calibri"/>
              </a:rPr>
              <a:t>Emerging</a:t>
            </a:r>
          </a:p>
          <a:p>
            <a:pPr algn="ctr" defTabSz="914293" fontAlgn="base">
              <a:lnSpc>
                <a:spcPct val="90000"/>
              </a:lnSpc>
              <a:spcBef>
                <a:spcPct val="0"/>
              </a:spcBef>
              <a:spcAft>
                <a:spcPct val="0"/>
              </a:spcAft>
            </a:pPr>
            <a:r>
              <a:rPr lang="en-US" sz="1200" dirty="0">
                <a:solidFill>
                  <a:srgbClr val="FFFFFF"/>
                </a:solidFill>
                <a:latin typeface="Calibri"/>
              </a:rPr>
              <a:t>Channels</a:t>
            </a:r>
          </a:p>
          <a:p>
            <a:pPr algn="ctr" defTabSz="914293" fontAlgn="base">
              <a:lnSpc>
                <a:spcPct val="90000"/>
              </a:lnSpc>
              <a:spcBef>
                <a:spcPct val="0"/>
              </a:spcBef>
              <a:spcAft>
                <a:spcPct val="0"/>
              </a:spcAft>
            </a:pPr>
            <a:r>
              <a:rPr lang="en-US" sz="1200" dirty="0">
                <a:solidFill>
                  <a:srgbClr val="FFFFFF"/>
                </a:solidFill>
                <a:latin typeface="Calibri"/>
              </a:rPr>
              <a:t>Matched</a:t>
            </a:r>
          </a:p>
        </p:txBody>
      </p:sp>
      <p:sp>
        <p:nvSpPr>
          <p:cNvPr id="41" name="Oval 40"/>
          <p:cNvSpPr>
            <a:spLocks noChangeAspect="1"/>
          </p:cNvSpPr>
          <p:nvPr/>
        </p:nvSpPr>
        <p:spPr>
          <a:xfrm>
            <a:off x="4494214" y="3505180"/>
            <a:ext cx="966216" cy="965964"/>
          </a:xfrm>
          <a:prstGeom prst="ellipse">
            <a:avLst/>
          </a:prstGeom>
          <a:solidFill>
            <a:schemeClr val="accent3"/>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1</a:t>
            </a:r>
            <a:r>
              <a:rPr lang="en-US" sz="1200" baseline="30000" dirty="0">
                <a:solidFill>
                  <a:srgbClr val="FFFFFF"/>
                </a:solidFill>
                <a:latin typeface="Calibri"/>
              </a:rPr>
              <a:t>st</a:t>
            </a:r>
            <a:r>
              <a:rPr lang="en-US" sz="1200" dirty="0">
                <a:solidFill>
                  <a:srgbClr val="FFFFFF"/>
                </a:solidFill>
                <a:latin typeface="Calibri"/>
              </a:rPr>
              <a:t>-Party</a:t>
            </a:r>
          </a:p>
          <a:p>
            <a:pPr algn="ctr" defTabSz="914293" fontAlgn="base">
              <a:lnSpc>
                <a:spcPct val="90000"/>
              </a:lnSpc>
              <a:spcBef>
                <a:spcPct val="0"/>
              </a:spcBef>
              <a:spcAft>
                <a:spcPct val="0"/>
              </a:spcAft>
            </a:pPr>
            <a:r>
              <a:rPr lang="en-US" sz="1200" dirty="0">
                <a:solidFill>
                  <a:srgbClr val="FFFFFF"/>
                </a:solidFill>
                <a:latin typeface="Calibri"/>
              </a:rPr>
              <a:t>Cookie</a:t>
            </a:r>
          </a:p>
          <a:p>
            <a:pPr algn="ctr" defTabSz="914293" fontAlgn="base">
              <a:lnSpc>
                <a:spcPct val="90000"/>
              </a:lnSpc>
              <a:spcBef>
                <a:spcPct val="0"/>
              </a:spcBef>
              <a:spcAft>
                <a:spcPct val="0"/>
              </a:spcAft>
            </a:pPr>
            <a:r>
              <a:rPr lang="en-US" sz="1200" dirty="0">
                <a:solidFill>
                  <a:srgbClr val="FFFFFF"/>
                </a:solidFill>
                <a:latin typeface="Calibri"/>
              </a:rPr>
              <a:t>Data</a:t>
            </a:r>
          </a:p>
        </p:txBody>
      </p:sp>
      <p:sp>
        <p:nvSpPr>
          <p:cNvPr id="42" name="Oval 41"/>
          <p:cNvSpPr>
            <a:spLocks noChangeAspect="1"/>
          </p:cNvSpPr>
          <p:nvPr/>
        </p:nvSpPr>
        <p:spPr>
          <a:xfrm>
            <a:off x="379413" y="2895739"/>
            <a:ext cx="966216" cy="965964"/>
          </a:xfrm>
          <a:prstGeom prst="ellipse">
            <a:avLst/>
          </a:prstGeom>
          <a:solidFill>
            <a:schemeClr val="accent3"/>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Mobile</a:t>
            </a:r>
          </a:p>
          <a:p>
            <a:pPr algn="ctr" defTabSz="914293" fontAlgn="base">
              <a:lnSpc>
                <a:spcPct val="90000"/>
              </a:lnSpc>
              <a:spcBef>
                <a:spcPct val="0"/>
              </a:spcBef>
              <a:spcAft>
                <a:spcPct val="0"/>
              </a:spcAft>
            </a:pPr>
            <a:r>
              <a:rPr lang="en-US" sz="1200" dirty="0">
                <a:solidFill>
                  <a:srgbClr val="FFFFFF"/>
                </a:solidFill>
                <a:latin typeface="Calibri"/>
              </a:rPr>
              <a:t>Web</a:t>
            </a:r>
          </a:p>
        </p:txBody>
      </p:sp>
      <p:sp>
        <p:nvSpPr>
          <p:cNvPr id="43" name="Oval 42"/>
          <p:cNvSpPr>
            <a:spLocks noChangeAspect="1"/>
          </p:cNvSpPr>
          <p:nvPr/>
        </p:nvSpPr>
        <p:spPr>
          <a:xfrm>
            <a:off x="1927797" y="3529558"/>
            <a:ext cx="966216" cy="965964"/>
          </a:xfrm>
          <a:prstGeom prst="ellipse">
            <a:avLst/>
          </a:prstGeom>
          <a:solidFill>
            <a:schemeClr val="accent3"/>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3</a:t>
            </a:r>
            <a:r>
              <a:rPr lang="en-US" sz="1200" baseline="30000" dirty="0">
                <a:solidFill>
                  <a:srgbClr val="FFFFFF"/>
                </a:solidFill>
                <a:latin typeface="Calibri"/>
              </a:rPr>
              <a:t>rd</a:t>
            </a:r>
            <a:r>
              <a:rPr lang="en-US" sz="1200" dirty="0">
                <a:solidFill>
                  <a:srgbClr val="FFFFFF"/>
                </a:solidFill>
                <a:latin typeface="Calibri"/>
              </a:rPr>
              <a:t>-Party</a:t>
            </a:r>
          </a:p>
          <a:p>
            <a:pPr algn="ctr" defTabSz="914293" fontAlgn="base">
              <a:lnSpc>
                <a:spcPct val="90000"/>
              </a:lnSpc>
              <a:spcBef>
                <a:spcPct val="0"/>
              </a:spcBef>
              <a:spcAft>
                <a:spcPct val="0"/>
              </a:spcAft>
            </a:pPr>
            <a:r>
              <a:rPr lang="en-US" sz="1200" dirty="0">
                <a:solidFill>
                  <a:srgbClr val="FFFFFF"/>
                </a:solidFill>
                <a:latin typeface="Calibri"/>
              </a:rPr>
              <a:t>Cookie</a:t>
            </a:r>
          </a:p>
          <a:p>
            <a:pPr algn="ctr" defTabSz="914293" fontAlgn="base">
              <a:lnSpc>
                <a:spcPct val="90000"/>
              </a:lnSpc>
              <a:spcBef>
                <a:spcPct val="0"/>
              </a:spcBef>
              <a:spcAft>
                <a:spcPct val="0"/>
              </a:spcAft>
            </a:pPr>
            <a:r>
              <a:rPr lang="en-US" sz="1200" dirty="0">
                <a:solidFill>
                  <a:srgbClr val="FFFFFF"/>
                </a:solidFill>
                <a:latin typeface="Calibri"/>
              </a:rPr>
              <a:t>Data</a:t>
            </a:r>
          </a:p>
        </p:txBody>
      </p:sp>
      <p:sp>
        <p:nvSpPr>
          <p:cNvPr id="44" name="Oval 43"/>
          <p:cNvSpPr>
            <a:spLocks noChangeAspect="1"/>
          </p:cNvSpPr>
          <p:nvPr/>
        </p:nvSpPr>
        <p:spPr>
          <a:xfrm>
            <a:off x="6118796" y="381794"/>
            <a:ext cx="966216" cy="965964"/>
          </a:xfrm>
          <a:prstGeom prst="ellipse">
            <a:avLst/>
          </a:prstGeom>
          <a:solidFill>
            <a:schemeClr val="accent4"/>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CRM</a:t>
            </a:r>
          </a:p>
        </p:txBody>
      </p:sp>
      <p:sp>
        <p:nvSpPr>
          <p:cNvPr id="46" name="Oval 45"/>
          <p:cNvSpPr>
            <a:spLocks noChangeAspect="1"/>
          </p:cNvSpPr>
          <p:nvPr/>
        </p:nvSpPr>
        <p:spPr>
          <a:xfrm>
            <a:off x="8938197" y="229434"/>
            <a:ext cx="966216" cy="965964"/>
          </a:xfrm>
          <a:prstGeom prst="ellipse">
            <a:avLst/>
          </a:prstGeom>
          <a:solidFill>
            <a:schemeClr val="accent4"/>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Household</a:t>
            </a:r>
          </a:p>
          <a:p>
            <a:pPr algn="ctr" defTabSz="914293" fontAlgn="base">
              <a:lnSpc>
                <a:spcPct val="90000"/>
              </a:lnSpc>
              <a:spcBef>
                <a:spcPct val="0"/>
              </a:spcBef>
              <a:spcAft>
                <a:spcPct val="0"/>
              </a:spcAft>
            </a:pPr>
            <a:r>
              <a:rPr lang="en-US" sz="1200" dirty="0">
                <a:solidFill>
                  <a:srgbClr val="FFFFFF"/>
                </a:solidFill>
                <a:latin typeface="Calibri"/>
              </a:rPr>
              <a:t>Level</a:t>
            </a:r>
          </a:p>
        </p:txBody>
      </p:sp>
      <p:cxnSp>
        <p:nvCxnSpPr>
          <p:cNvPr id="47" name="Straight Connector 46"/>
          <p:cNvCxnSpPr/>
          <p:nvPr/>
        </p:nvCxnSpPr>
        <p:spPr>
          <a:xfrm>
            <a:off x="7085011" y="3962261"/>
            <a:ext cx="1524000" cy="609441"/>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161214" y="3352820"/>
            <a:ext cx="2133600" cy="380901"/>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704012" y="1753037"/>
            <a:ext cx="1219200" cy="990342"/>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person-ico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9613" y="2667198"/>
            <a:ext cx="1389889" cy="1663775"/>
          </a:xfrm>
          <a:prstGeom prst="rect">
            <a:avLst/>
          </a:prstGeom>
        </p:spPr>
      </p:pic>
      <p:sp>
        <p:nvSpPr>
          <p:cNvPr id="11" name="Oval 10"/>
          <p:cNvSpPr/>
          <p:nvPr/>
        </p:nvSpPr>
        <p:spPr>
          <a:xfrm>
            <a:off x="2918396" y="2562666"/>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2133" b="1" dirty="0">
                <a:solidFill>
                  <a:srgbClr val="FFFFFF"/>
                </a:solidFill>
                <a:latin typeface="Calibri"/>
              </a:rPr>
              <a:t>Cookies</a:t>
            </a:r>
          </a:p>
        </p:txBody>
      </p:sp>
      <p:sp>
        <p:nvSpPr>
          <p:cNvPr id="15" name="Oval 14"/>
          <p:cNvSpPr/>
          <p:nvPr/>
        </p:nvSpPr>
        <p:spPr>
          <a:xfrm>
            <a:off x="3518379" y="4390989"/>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866" b="1" dirty="0">
                <a:solidFill>
                  <a:srgbClr val="FFFFFF"/>
                </a:solidFill>
                <a:latin typeface="Calibri"/>
              </a:rPr>
              <a:t>ID</a:t>
            </a:r>
          </a:p>
          <a:p>
            <a:pPr algn="ctr" defTabSz="914293" fontAlgn="base">
              <a:lnSpc>
                <a:spcPct val="90000"/>
              </a:lnSpc>
              <a:spcBef>
                <a:spcPct val="0"/>
              </a:spcBef>
              <a:spcAft>
                <a:spcPct val="0"/>
              </a:spcAft>
            </a:pPr>
            <a:r>
              <a:rPr lang="en-US" sz="1866" b="1" dirty="0">
                <a:solidFill>
                  <a:srgbClr val="FFFFFF"/>
                </a:solidFill>
                <a:latin typeface="Calibri"/>
              </a:rPr>
              <a:t>Mapping</a:t>
            </a:r>
          </a:p>
        </p:txBody>
      </p:sp>
      <p:sp>
        <p:nvSpPr>
          <p:cNvPr id="19" name="Oval 18"/>
          <p:cNvSpPr/>
          <p:nvPr/>
        </p:nvSpPr>
        <p:spPr>
          <a:xfrm>
            <a:off x="9218613" y="2336577"/>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600" b="1" dirty="0">
                <a:solidFill>
                  <a:srgbClr val="FFFFFF"/>
                </a:solidFill>
                <a:latin typeface="Calibri"/>
              </a:rPr>
              <a:t>Customer</a:t>
            </a:r>
          </a:p>
          <a:p>
            <a:pPr algn="ctr" defTabSz="914293" fontAlgn="base">
              <a:lnSpc>
                <a:spcPct val="90000"/>
              </a:lnSpc>
              <a:spcBef>
                <a:spcPct val="0"/>
              </a:spcBef>
              <a:spcAft>
                <a:spcPct val="0"/>
              </a:spcAft>
            </a:pPr>
            <a:r>
              <a:rPr lang="en-US" sz="1600" b="1" dirty="0">
                <a:solidFill>
                  <a:srgbClr val="FFFFFF"/>
                </a:solidFill>
                <a:latin typeface="Calibri"/>
              </a:rPr>
              <a:t>Data</a:t>
            </a:r>
          </a:p>
        </p:txBody>
      </p:sp>
      <p:sp>
        <p:nvSpPr>
          <p:cNvPr id="21" name="Oval 20"/>
          <p:cNvSpPr/>
          <p:nvPr/>
        </p:nvSpPr>
        <p:spPr>
          <a:xfrm>
            <a:off x="8418510" y="4138999"/>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600" b="1" dirty="0">
                <a:solidFill>
                  <a:srgbClr val="FFFFFF"/>
                </a:solidFill>
                <a:latin typeface="Calibri"/>
              </a:rPr>
              <a:t>Statistical</a:t>
            </a:r>
          </a:p>
          <a:p>
            <a:pPr algn="ctr" defTabSz="914293" fontAlgn="base">
              <a:lnSpc>
                <a:spcPct val="90000"/>
              </a:lnSpc>
              <a:spcBef>
                <a:spcPct val="0"/>
              </a:spcBef>
              <a:spcAft>
                <a:spcPct val="0"/>
              </a:spcAft>
            </a:pPr>
            <a:r>
              <a:rPr lang="en-US" sz="1600" b="1" dirty="0">
                <a:solidFill>
                  <a:srgbClr val="FFFFFF"/>
                </a:solidFill>
                <a:latin typeface="Calibri"/>
              </a:rPr>
              <a:t>IDs</a:t>
            </a:r>
          </a:p>
        </p:txBody>
      </p:sp>
      <p:sp>
        <p:nvSpPr>
          <p:cNvPr id="23" name="Oval 22"/>
          <p:cNvSpPr/>
          <p:nvPr/>
        </p:nvSpPr>
        <p:spPr>
          <a:xfrm>
            <a:off x="7414195" y="457974"/>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2133" b="1" dirty="0">
                <a:solidFill>
                  <a:srgbClr val="FFFFFF"/>
                </a:solidFill>
                <a:latin typeface="Calibri"/>
              </a:rPr>
              <a:t>Offline</a:t>
            </a:r>
          </a:p>
          <a:p>
            <a:pPr algn="ctr" defTabSz="914293" fontAlgn="base">
              <a:lnSpc>
                <a:spcPct val="90000"/>
              </a:lnSpc>
              <a:spcBef>
                <a:spcPct val="0"/>
              </a:spcBef>
              <a:spcAft>
                <a:spcPct val="0"/>
              </a:spcAft>
            </a:pPr>
            <a:r>
              <a:rPr lang="en-US" sz="2133" b="1" dirty="0">
                <a:solidFill>
                  <a:srgbClr val="FFFFFF"/>
                </a:solidFill>
                <a:latin typeface="Calibri"/>
              </a:rPr>
              <a:t>Sources</a:t>
            </a:r>
          </a:p>
        </p:txBody>
      </p:sp>
      <p:cxnSp>
        <p:nvCxnSpPr>
          <p:cNvPr id="66" name="Straight Connector 65"/>
          <p:cNvCxnSpPr>
            <a:stCxn id="25" idx="3"/>
          </p:cNvCxnSpPr>
          <p:nvPr/>
        </p:nvCxnSpPr>
        <p:spPr>
          <a:xfrm flipH="1">
            <a:off x="10590213" y="2703998"/>
            <a:ext cx="370100" cy="318200"/>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7" idx="2"/>
          </p:cNvCxnSpPr>
          <p:nvPr/>
        </p:nvCxnSpPr>
        <p:spPr>
          <a:xfrm flipH="1" flipV="1">
            <a:off x="9752011" y="4672262"/>
            <a:ext cx="685800" cy="2590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6" idx="1"/>
            <a:endCxn id="20" idx="5"/>
          </p:cNvCxnSpPr>
          <p:nvPr/>
        </p:nvCxnSpPr>
        <p:spPr>
          <a:xfrm flipH="1" flipV="1">
            <a:off x="9598544" y="5318724"/>
            <a:ext cx="371169" cy="180622"/>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28" idx="6"/>
          </p:cNvCxnSpPr>
          <p:nvPr/>
        </p:nvCxnSpPr>
        <p:spPr>
          <a:xfrm flipH="1">
            <a:off x="7975027" y="4976983"/>
            <a:ext cx="379768" cy="178262"/>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4" idx="5"/>
          </p:cNvCxnSpPr>
          <p:nvPr/>
        </p:nvCxnSpPr>
        <p:spPr>
          <a:xfrm flipH="1" flipV="1">
            <a:off x="4709259" y="5570712"/>
            <a:ext cx="394555" cy="42006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4" idx="3"/>
            <a:endCxn id="38" idx="7"/>
          </p:cNvCxnSpPr>
          <p:nvPr/>
        </p:nvCxnSpPr>
        <p:spPr>
          <a:xfrm flipH="1">
            <a:off x="3490129" y="5570714"/>
            <a:ext cx="157212" cy="132795"/>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endCxn id="13" idx="5"/>
          </p:cNvCxnSpPr>
          <p:nvPr/>
        </p:nvCxnSpPr>
        <p:spPr>
          <a:xfrm flipH="1" flipV="1">
            <a:off x="4098427" y="3742388"/>
            <a:ext cx="395786" cy="167143"/>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56" name="Oval 55"/>
          <p:cNvSpPr>
            <a:spLocks noChangeAspect="1"/>
          </p:cNvSpPr>
          <p:nvPr/>
        </p:nvSpPr>
        <p:spPr>
          <a:xfrm>
            <a:off x="10742613" y="3174558"/>
            <a:ext cx="966216" cy="965964"/>
          </a:xfrm>
          <a:prstGeom prst="ellipse">
            <a:avLst/>
          </a:prstGeom>
          <a:solidFill>
            <a:schemeClr val="accent6"/>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5F5F5F"/>
                </a:solidFill>
                <a:latin typeface="Calibri"/>
              </a:rPr>
              <a:t>Email</a:t>
            </a:r>
          </a:p>
        </p:txBody>
      </p:sp>
      <p:cxnSp>
        <p:nvCxnSpPr>
          <p:cNvPr id="57" name="Straight Connector 56"/>
          <p:cNvCxnSpPr>
            <a:stCxn id="56" idx="2"/>
            <a:endCxn id="19" idx="5"/>
          </p:cNvCxnSpPr>
          <p:nvPr/>
        </p:nvCxnSpPr>
        <p:spPr>
          <a:xfrm flipH="1" flipV="1">
            <a:off x="10326649" y="3444323"/>
            <a:ext cx="415965" cy="213218"/>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65" name="Oval 64"/>
          <p:cNvSpPr>
            <a:spLocks noChangeAspect="1"/>
          </p:cNvSpPr>
          <p:nvPr/>
        </p:nvSpPr>
        <p:spPr>
          <a:xfrm>
            <a:off x="8532814" y="1498595"/>
            <a:ext cx="966216" cy="965964"/>
          </a:xfrm>
          <a:prstGeom prst="ellipse">
            <a:avLst/>
          </a:prstGeom>
          <a:solidFill>
            <a:schemeClr val="accent6"/>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5F5F5F"/>
                </a:solidFill>
                <a:latin typeface="Calibri"/>
              </a:rPr>
              <a:t>Contacts</a:t>
            </a:r>
          </a:p>
        </p:txBody>
      </p:sp>
      <p:sp>
        <p:nvSpPr>
          <p:cNvPr id="88" name="Oval 87"/>
          <p:cNvSpPr>
            <a:spLocks noChangeAspect="1"/>
          </p:cNvSpPr>
          <p:nvPr/>
        </p:nvSpPr>
        <p:spPr>
          <a:xfrm>
            <a:off x="1370013" y="2210118"/>
            <a:ext cx="966216" cy="965964"/>
          </a:xfrm>
          <a:prstGeom prst="ellipse">
            <a:avLst/>
          </a:prstGeom>
          <a:solidFill>
            <a:schemeClr val="accent3"/>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2</a:t>
            </a:r>
            <a:r>
              <a:rPr lang="en-US" sz="1200" baseline="30000" dirty="0">
                <a:solidFill>
                  <a:srgbClr val="FFFFFF"/>
                </a:solidFill>
                <a:latin typeface="Calibri"/>
              </a:rPr>
              <a:t>nd</a:t>
            </a:r>
            <a:r>
              <a:rPr lang="en-US" sz="1200" dirty="0">
                <a:solidFill>
                  <a:srgbClr val="FFFFFF"/>
                </a:solidFill>
                <a:latin typeface="Calibri"/>
              </a:rPr>
              <a:t> Party </a:t>
            </a:r>
            <a:br>
              <a:rPr lang="en-US" sz="1200" dirty="0">
                <a:solidFill>
                  <a:srgbClr val="FFFFFF"/>
                </a:solidFill>
                <a:latin typeface="Calibri"/>
              </a:rPr>
            </a:br>
            <a:r>
              <a:rPr lang="en-US" sz="1200" dirty="0">
                <a:solidFill>
                  <a:srgbClr val="FFFFFF"/>
                </a:solidFill>
                <a:latin typeface="Calibri"/>
              </a:rPr>
              <a:t>Cookie Data</a:t>
            </a:r>
          </a:p>
        </p:txBody>
      </p:sp>
      <p:sp>
        <p:nvSpPr>
          <p:cNvPr id="45" name="Oval 44"/>
          <p:cNvSpPr>
            <a:spLocks noChangeAspect="1"/>
          </p:cNvSpPr>
          <p:nvPr/>
        </p:nvSpPr>
        <p:spPr>
          <a:xfrm>
            <a:off x="7542212" y="2362478"/>
            <a:ext cx="966216" cy="965964"/>
          </a:xfrm>
          <a:prstGeom prst="ellipse">
            <a:avLst/>
          </a:prstGeom>
          <a:solidFill>
            <a:schemeClr val="accent4"/>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Brick</a:t>
            </a:r>
          </a:p>
          <a:p>
            <a:pPr algn="ctr" defTabSz="914293" fontAlgn="base">
              <a:lnSpc>
                <a:spcPct val="90000"/>
              </a:lnSpc>
              <a:spcBef>
                <a:spcPct val="0"/>
              </a:spcBef>
              <a:spcAft>
                <a:spcPct val="0"/>
              </a:spcAft>
            </a:pPr>
            <a:r>
              <a:rPr lang="en-US" sz="1200" dirty="0">
                <a:solidFill>
                  <a:srgbClr val="FFFFFF"/>
                </a:solidFill>
                <a:latin typeface="Calibri"/>
              </a:rPr>
              <a:t>&amp;</a:t>
            </a:r>
          </a:p>
          <a:p>
            <a:pPr algn="ctr" defTabSz="914293" fontAlgn="base">
              <a:lnSpc>
                <a:spcPct val="90000"/>
              </a:lnSpc>
              <a:spcBef>
                <a:spcPct val="0"/>
              </a:spcBef>
              <a:spcAft>
                <a:spcPct val="0"/>
              </a:spcAft>
            </a:pPr>
            <a:r>
              <a:rPr lang="en-US" sz="1200" dirty="0">
                <a:solidFill>
                  <a:srgbClr val="FFFFFF"/>
                </a:solidFill>
                <a:latin typeface="Calibri"/>
              </a:rPr>
              <a:t>Mortar</a:t>
            </a:r>
          </a:p>
        </p:txBody>
      </p:sp>
      <p:cxnSp>
        <p:nvCxnSpPr>
          <p:cNvPr id="98" name="Straight Connector 97"/>
          <p:cNvCxnSpPr/>
          <p:nvPr/>
        </p:nvCxnSpPr>
        <p:spPr>
          <a:xfrm flipV="1">
            <a:off x="4494212" y="686514"/>
            <a:ext cx="838200" cy="53326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046412" y="1372136"/>
            <a:ext cx="1295400" cy="493799"/>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722814" y="1346237"/>
            <a:ext cx="1066799" cy="406802"/>
          </a:xfrm>
          <a:prstGeom prst="line">
            <a:avLst/>
          </a:prstGeom>
          <a:ln w="1905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3630397" y="686514"/>
            <a:ext cx="1501775" cy="1501385"/>
          </a:xfrm>
          <a:prstGeom prst="ellipse">
            <a:avLst/>
          </a:prstGeom>
          <a:solidFill>
            <a:srgbClr val="7F7F7F"/>
          </a:solidFill>
          <a:ln w="19050">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3" rIns="91424" bIns="45713"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2533" dirty="0">
              <a:solidFill>
                <a:srgbClr val="FFFFFF"/>
              </a:solidFill>
              <a:latin typeface="Calibri"/>
            </a:endParaRPr>
          </a:p>
        </p:txBody>
      </p:sp>
      <p:sp>
        <p:nvSpPr>
          <p:cNvPr id="103" name="Oval 102"/>
          <p:cNvSpPr>
            <a:spLocks noChangeAspect="1"/>
          </p:cNvSpPr>
          <p:nvPr/>
        </p:nvSpPr>
        <p:spPr>
          <a:xfrm>
            <a:off x="5027613" y="229434"/>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Authors/</a:t>
            </a:r>
          </a:p>
          <a:p>
            <a:pPr algn="ctr" defTabSz="914293" fontAlgn="base">
              <a:lnSpc>
                <a:spcPct val="90000"/>
              </a:lnSpc>
              <a:spcBef>
                <a:spcPct val="0"/>
              </a:spcBef>
              <a:spcAft>
                <a:spcPct val="0"/>
              </a:spcAft>
            </a:pPr>
            <a:r>
              <a:rPr lang="en-US" sz="1200" dirty="0">
                <a:solidFill>
                  <a:srgbClr val="FFFFFF"/>
                </a:solidFill>
                <a:latin typeface="Calibri"/>
              </a:rPr>
              <a:t>Posts</a:t>
            </a:r>
          </a:p>
        </p:txBody>
      </p:sp>
      <p:sp>
        <p:nvSpPr>
          <p:cNvPr id="104" name="Oval 103"/>
          <p:cNvSpPr>
            <a:spLocks noChangeAspect="1"/>
          </p:cNvSpPr>
          <p:nvPr/>
        </p:nvSpPr>
        <p:spPr>
          <a:xfrm>
            <a:off x="5637212" y="1372136"/>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Forums</a:t>
            </a:r>
          </a:p>
        </p:txBody>
      </p:sp>
      <p:cxnSp>
        <p:nvCxnSpPr>
          <p:cNvPr id="105" name="Straight Connector 104"/>
          <p:cNvCxnSpPr/>
          <p:nvPr/>
        </p:nvCxnSpPr>
        <p:spPr>
          <a:xfrm flipH="1" flipV="1">
            <a:off x="4418013" y="1600676"/>
            <a:ext cx="1447800" cy="1142702"/>
          </a:xfrm>
          <a:prstGeom prst="line">
            <a:avLst/>
          </a:prstGeom>
          <a:ln w="76200" cmpd="sng">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3732212" y="777459"/>
            <a:ext cx="1298145" cy="1297806"/>
          </a:xfrm>
          <a:prstGeom prst="ellipse">
            <a:avLst/>
          </a:prstGeom>
          <a:solidFill>
            <a:schemeClr val="accent1"/>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endParaRPr lang="en-US" sz="1466" b="1" dirty="0">
              <a:solidFill>
                <a:srgbClr val="FFFFFF"/>
              </a:solidFill>
              <a:latin typeface="Calibri"/>
            </a:endParaRPr>
          </a:p>
        </p:txBody>
      </p:sp>
      <p:sp>
        <p:nvSpPr>
          <p:cNvPr id="108" name="Oval 107"/>
          <p:cNvSpPr>
            <a:spLocks noChangeAspect="1"/>
          </p:cNvSpPr>
          <p:nvPr/>
        </p:nvSpPr>
        <p:spPr>
          <a:xfrm>
            <a:off x="2461197" y="1448316"/>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Reviews</a:t>
            </a:r>
          </a:p>
        </p:txBody>
      </p:sp>
      <p:sp>
        <p:nvSpPr>
          <p:cNvPr id="109" name="TextBox 108"/>
          <p:cNvSpPr txBox="1"/>
          <p:nvPr/>
        </p:nvSpPr>
        <p:spPr>
          <a:xfrm>
            <a:off x="3732212" y="1219775"/>
            <a:ext cx="1295400" cy="1371243"/>
          </a:xfrm>
          <a:prstGeom prst="rect">
            <a:avLst/>
          </a:prstGeom>
          <a:noFill/>
        </p:spPr>
        <p:txBody>
          <a:bodyPr wrap="square" lIns="0" tIns="0" rIns="0" bIns="0" rtlCol="0">
            <a:noAutofit/>
          </a:bodyPr>
          <a:lstStyle/>
          <a:p>
            <a:pPr algn="ctr" defTabSz="914293" fontAlgn="base">
              <a:lnSpc>
                <a:spcPct val="90000"/>
              </a:lnSpc>
              <a:spcBef>
                <a:spcPct val="0"/>
              </a:spcBef>
              <a:spcAft>
                <a:spcPct val="0"/>
              </a:spcAft>
            </a:pPr>
            <a:r>
              <a:rPr lang="en-US" sz="1466" b="1" dirty="0">
                <a:solidFill>
                  <a:srgbClr val="FFFFFF"/>
                </a:solidFill>
                <a:latin typeface="Arial" charset="0"/>
                <a:cs typeface="Arial" charset="0"/>
              </a:rPr>
              <a:t>Unstructured Social</a:t>
            </a:r>
          </a:p>
        </p:txBody>
      </p:sp>
      <p:cxnSp>
        <p:nvCxnSpPr>
          <p:cNvPr id="111" name="Straight Connector 110"/>
          <p:cNvCxnSpPr/>
          <p:nvPr/>
        </p:nvCxnSpPr>
        <p:spPr>
          <a:xfrm>
            <a:off x="4494212" y="2057757"/>
            <a:ext cx="152400" cy="533261"/>
          </a:xfrm>
          <a:prstGeom prst="line">
            <a:avLst/>
          </a:prstGeom>
          <a:ln w="19050">
            <a:solidFill>
              <a:srgbClr val="7F7F7F"/>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12" name="Oval 111"/>
          <p:cNvSpPr>
            <a:spLocks noChangeAspect="1"/>
          </p:cNvSpPr>
          <p:nvPr/>
        </p:nvSpPr>
        <p:spPr>
          <a:xfrm>
            <a:off x="4265612" y="2286298"/>
            <a:ext cx="966216" cy="965964"/>
          </a:xfrm>
          <a:prstGeom prst="ellipse">
            <a:avLst/>
          </a:prstGeom>
          <a:solidFill>
            <a:schemeClr val="accent2"/>
          </a:solidFill>
          <a:ln w="2857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fontAlgn="base">
              <a:lnSpc>
                <a:spcPct val="90000"/>
              </a:lnSpc>
              <a:spcBef>
                <a:spcPct val="0"/>
              </a:spcBef>
              <a:spcAft>
                <a:spcPct val="0"/>
              </a:spcAft>
            </a:pPr>
            <a:r>
              <a:rPr lang="en-US" sz="1200" dirty="0">
                <a:solidFill>
                  <a:srgbClr val="FFFFFF"/>
                </a:solidFill>
                <a:latin typeface="Calibri"/>
              </a:rPr>
              <a:t>Blogs</a:t>
            </a:r>
          </a:p>
        </p:txBody>
      </p:sp>
      <p:sp>
        <p:nvSpPr>
          <p:cNvPr id="118" name="Title 117"/>
          <p:cNvSpPr>
            <a:spLocks noGrp="1"/>
          </p:cNvSpPr>
          <p:nvPr>
            <p:ph type="title"/>
          </p:nvPr>
        </p:nvSpPr>
        <p:spPr>
          <a:xfrm>
            <a:off x="227012" y="305614"/>
            <a:ext cx="3352800" cy="1142702"/>
          </a:xfrm>
          <a:solidFill>
            <a:srgbClr val="FFFFFF">
              <a:alpha val="69804"/>
            </a:srgbClr>
          </a:solidFill>
        </p:spPr>
        <p:txBody>
          <a:bodyPr/>
          <a:lstStyle/>
          <a:p>
            <a:r>
              <a:rPr lang="en-US" sz="3199"/>
              <a:t>Consumer </a:t>
            </a:r>
            <a:r>
              <a:rPr lang="en-US" sz="3199" dirty="0"/>
              <a:t>Identity Graph</a:t>
            </a:r>
            <a:r>
              <a:rPr lang="en-US" dirty="0" smtClean="0"/>
              <a:t/>
            </a:r>
            <a:br>
              <a:rPr lang="en-US" dirty="0" smtClean="0"/>
            </a:br>
            <a:endParaRPr lang="en-US" sz="2666" dirty="0"/>
          </a:p>
        </p:txBody>
      </p:sp>
      <p:sp>
        <p:nvSpPr>
          <p:cNvPr id="3" name="TextBox 2"/>
          <p:cNvSpPr txBox="1"/>
          <p:nvPr/>
        </p:nvSpPr>
        <p:spPr>
          <a:xfrm>
            <a:off x="5865813" y="3886081"/>
            <a:ext cx="1295400" cy="304721"/>
          </a:xfrm>
          <a:prstGeom prst="rect">
            <a:avLst/>
          </a:prstGeom>
          <a:noFill/>
        </p:spPr>
        <p:txBody>
          <a:bodyPr wrap="square" lIns="0" tIns="0" rIns="0" bIns="0" rtlCol="0">
            <a:noAutofit/>
          </a:bodyPr>
          <a:lstStyle/>
          <a:p>
            <a:pPr algn="ctr" defTabSz="914293" fontAlgn="base">
              <a:lnSpc>
                <a:spcPct val="90000"/>
              </a:lnSpc>
              <a:spcBef>
                <a:spcPct val="0"/>
              </a:spcBef>
              <a:spcAft>
                <a:spcPct val="0"/>
              </a:spcAft>
            </a:pPr>
            <a:endParaRPr lang="en-US" sz="1466" b="1" dirty="0">
              <a:solidFill>
                <a:srgbClr val="FF0000"/>
              </a:solidFill>
              <a:latin typeface="Arial" charset="0"/>
              <a:cs typeface="Arial" charset="0"/>
            </a:endParaRPr>
          </a:p>
        </p:txBody>
      </p:sp>
      <p:pic>
        <p:nvPicPr>
          <p:cNvPr id="7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760" y="2582389"/>
            <a:ext cx="2066702" cy="1785151"/>
          </a:xfrm>
          <a:prstGeom prst="rect">
            <a:avLst/>
          </a:prstGeom>
        </p:spPr>
      </p:pic>
    </p:spTree>
    <p:extLst>
      <p:ext uri="{BB962C8B-B14F-4D97-AF65-F5344CB8AC3E}">
        <p14:creationId xmlns:p14="http://schemas.microsoft.com/office/powerpoint/2010/main" val="366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129" y="1816337"/>
            <a:ext cx="4018293" cy="22636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119" y="1670528"/>
            <a:ext cx="4391152" cy="2756150"/>
          </a:xfrm>
          <a:prstGeom prst="rect">
            <a:avLst/>
          </a:prstGeom>
        </p:spPr>
      </p:pic>
    </p:spTree>
    <p:extLst>
      <p:ext uri="{BB962C8B-B14F-4D97-AF65-F5344CB8AC3E}">
        <p14:creationId xmlns:p14="http://schemas.microsoft.com/office/powerpoint/2010/main" val="1576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8777289" y="6555434"/>
            <a:ext cx="2498722"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33</a:t>
            </a:fld>
            <a:endParaRPr lang="en-US" dirty="0">
              <a:solidFill>
                <a:srgbClr val="5F5F5F">
                  <a:lumMod val="60000"/>
                  <a:lumOff val="40000"/>
                </a:srgbClr>
              </a:solidFill>
              <a:latin typeface="Calibri"/>
            </a:endParaRPr>
          </a:p>
        </p:txBody>
      </p:sp>
      <p:pic>
        <p:nvPicPr>
          <p:cNvPr id="7" name="Picture 3" descr="Laptop-eReceipt.jpg"/>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271753" y="723948"/>
            <a:ext cx="7008576" cy="5814313"/>
          </a:xfrm>
          <a:prstGeom prst="rect">
            <a:avLst/>
          </a:prstGeom>
        </p:spPr>
      </p:pic>
      <p:pic>
        <p:nvPicPr>
          <p:cNvPr id="9" name="Picture 10" descr="ercpt_prom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714" y="2711549"/>
            <a:ext cx="5317797" cy="393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Ereceipt_EmailSignUp.jpg"/>
          <p:cNvPicPr>
            <a:picLocks noChangeAspect="1"/>
          </p:cNvPicPr>
          <p:nvPr/>
        </p:nvPicPr>
        <p:blipFill rotWithShape="1">
          <a:blip r:embed="rId4">
            <a:extLst>
              <a:ext uri="{28A0092B-C50C-407E-A947-70E740481C1C}">
                <a14:useLocalDpi xmlns:a14="http://schemas.microsoft.com/office/drawing/2010/main" val="0"/>
              </a:ext>
            </a:extLst>
          </a:blip>
          <a:srcRect l="3371" r="3264"/>
          <a:stretch/>
        </p:blipFill>
        <p:spPr>
          <a:xfrm>
            <a:off x="341614" y="1206411"/>
            <a:ext cx="6970338" cy="524797"/>
          </a:xfrm>
          <a:prstGeom prst="rect">
            <a:avLst/>
          </a:prstGeom>
        </p:spPr>
      </p:pic>
      <p:pic>
        <p:nvPicPr>
          <p:cNvPr id="11"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952" y="2381280"/>
            <a:ext cx="4400167" cy="2761806"/>
          </a:xfrm>
          <a:prstGeom prst="rect">
            <a:avLst/>
          </a:prstGeom>
        </p:spPr>
      </p:pic>
      <p:pic>
        <p:nvPicPr>
          <p:cNvPr id="4" name="Grafik 3"/>
          <p:cNvPicPr>
            <a:picLocks noChangeAspect="1"/>
          </p:cNvPicPr>
          <p:nvPr/>
        </p:nvPicPr>
        <p:blipFill>
          <a:blip r:embed="rId6"/>
          <a:stretch>
            <a:fillRect/>
          </a:stretch>
        </p:blipFill>
        <p:spPr>
          <a:xfrm>
            <a:off x="1228444" y="3322069"/>
            <a:ext cx="4988975" cy="2487828"/>
          </a:xfrm>
          <a:prstGeom prst="rect">
            <a:avLst/>
          </a:prstGeom>
        </p:spPr>
      </p:pic>
    </p:spTree>
    <p:extLst>
      <p:ext uri="{BB962C8B-B14F-4D97-AF65-F5344CB8AC3E}">
        <p14:creationId xmlns:p14="http://schemas.microsoft.com/office/powerpoint/2010/main" val="19449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5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GB"/>
          </a:p>
        </p:txBody>
      </p:sp>
      <p:grpSp>
        <p:nvGrpSpPr>
          <p:cNvPr id="4" name="Group 30"/>
          <p:cNvGrpSpPr>
            <a:grpSpLocks/>
          </p:cNvGrpSpPr>
          <p:nvPr/>
        </p:nvGrpSpPr>
        <p:grpSpPr bwMode="auto">
          <a:xfrm>
            <a:off x="307535" y="1134266"/>
            <a:ext cx="3184902" cy="4912729"/>
            <a:chOff x="381818" y="4508428"/>
            <a:chExt cx="11439424" cy="1744048"/>
          </a:xfrm>
          <a:solidFill>
            <a:srgbClr val="46575E"/>
          </a:solidFill>
        </p:grpSpPr>
        <p:sp>
          <p:nvSpPr>
            <p:cNvPr id="46141" name="Shape 65"/>
            <p:cNvSpPr>
              <a:spLocks noChangeArrowheads="1"/>
            </p:cNvSpPr>
            <p:nvPr/>
          </p:nvSpPr>
          <p:spPr bwMode="auto">
            <a:xfrm>
              <a:off x="381818" y="4508428"/>
              <a:ext cx="11439424" cy="1744048"/>
            </a:xfrm>
            <a:prstGeom prst="rect">
              <a:avLst/>
            </a:prstGeom>
            <a:solidFill>
              <a:srgbClr val="FF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endParaRPr lang="en-US" altLang="en-US" sz="1600" b="1">
                <a:solidFill>
                  <a:srgbClr val="6EAFB5"/>
                </a:solidFill>
                <a:latin typeface="Calibri" panose="020F0502020204030204" pitchFamily="34" charset="0"/>
                <a:sym typeface="Calibri" panose="020F0502020204030204" pitchFamily="34" charset="0"/>
              </a:endParaRPr>
            </a:p>
          </p:txBody>
        </p:sp>
        <p:sp>
          <p:nvSpPr>
            <p:cNvPr id="46142" name="TextBox 90"/>
            <p:cNvSpPr txBox="1">
              <a:spLocks noChangeArrowheads="1"/>
            </p:cNvSpPr>
            <p:nvPr/>
          </p:nvSpPr>
          <p:spPr bwMode="auto">
            <a:xfrm>
              <a:off x="2925734" y="4508428"/>
              <a:ext cx="8604866" cy="2420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en-US" sz="2800" b="1" dirty="0" smtClean="0">
                  <a:solidFill>
                    <a:srgbClr val="FFFFFF"/>
                  </a:solidFill>
                  <a:sym typeface="Calibri" panose="020F0502020204030204" pitchFamily="34" charset="0"/>
                </a:rPr>
                <a:t>TECH SILOS</a:t>
              </a:r>
              <a:endParaRPr lang="en-US" altLang="en-US" sz="2800" b="1" dirty="0">
                <a:solidFill>
                  <a:srgbClr val="FFFFFF"/>
                </a:solidFill>
                <a:sym typeface="Calibri" panose="020F0502020204030204" pitchFamily="34" charset="0"/>
              </a:endParaRPr>
            </a:p>
          </p:txBody>
        </p:sp>
      </p:grpSp>
      <p:sp>
        <p:nvSpPr>
          <p:cNvPr id="46100" name="Shape 76"/>
          <p:cNvSpPr>
            <a:spLocks noChangeArrowheads="1"/>
          </p:cNvSpPr>
          <p:nvPr/>
        </p:nvSpPr>
        <p:spPr bwMode="auto">
          <a:xfrm>
            <a:off x="371755" y="1815983"/>
            <a:ext cx="3039762" cy="4115259"/>
          </a:xfrm>
          <a:prstGeom prst="rect">
            <a:avLst/>
          </a:prstGeom>
          <a:solidFill>
            <a:schemeClr val="bg1"/>
          </a:solidFill>
          <a:ln>
            <a:noFill/>
          </a:ln>
          <a:extLst/>
        </p:spPr>
        <p:txBody>
          <a:bodyPr lIns="0" tIns="0" rIns="0" bIns="0" anchor="ctr"/>
          <a:lstStyle/>
          <a:p>
            <a:endParaRPr lang="en-US" altLang="en-US" sz="3199">
              <a:solidFill>
                <a:srgbClr val="FFFFFF"/>
              </a:solidFill>
              <a:latin typeface="Calibri" panose="020F0502020204030204" pitchFamily="34" charset="0"/>
            </a:endParaRPr>
          </a:p>
        </p:txBody>
      </p:sp>
      <p:sp>
        <p:nvSpPr>
          <p:cNvPr id="67" name="Title 1"/>
          <p:cNvSpPr txBox="1">
            <a:spLocks/>
          </p:cNvSpPr>
          <p:nvPr/>
        </p:nvSpPr>
        <p:spPr>
          <a:xfrm>
            <a:off x="379416" y="-75287"/>
            <a:ext cx="11658600" cy="88876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GB" dirty="0" smtClean="0"/>
              <a:t>Core Challenges</a:t>
            </a:r>
            <a:endParaRPr lang="en-GB" dirty="0"/>
          </a:p>
        </p:txBody>
      </p:sp>
      <p:sp>
        <p:nvSpPr>
          <p:cNvPr id="68" name="TextBox 67"/>
          <p:cNvSpPr txBox="1"/>
          <p:nvPr/>
        </p:nvSpPr>
        <p:spPr>
          <a:xfrm>
            <a:off x="6049639" y="6586253"/>
            <a:ext cx="5226373" cy="143535"/>
          </a:xfrm>
          <a:prstGeom prst="rect">
            <a:avLst/>
          </a:prstGeom>
          <a:noFill/>
        </p:spPr>
        <p:txBody>
          <a:bodyPr wrap="none" lIns="0" tIns="0" rIns="0" bIns="0" rtlCol="0">
            <a:noAutofit/>
          </a:bodyPr>
          <a:lstStyle/>
          <a:p>
            <a:pPr>
              <a:lnSpc>
                <a:spcPct val="90000"/>
              </a:lnSpc>
            </a:pPr>
            <a:r>
              <a:rPr lang="en-GB" sz="800" dirty="0" smtClean="0">
                <a:solidFill>
                  <a:schemeClr val="tx1">
                    <a:lumMod val="60000"/>
                    <a:lumOff val="40000"/>
                  </a:schemeClr>
                </a:solidFill>
              </a:rPr>
              <a:t>Copyright © 2016 Oracle and/or its affiliates. All rights reserved.  | Oracle Confidential – Internal/Restricted/Highly Restricted</a:t>
            </a:r>
            <a:endParaRPr lang="en-GB" sz="800" dirty="0">
              <a:solidFill>
                <a:schemeClr val="tx1">
                  <a:lumMod val="60000"/>
                  <a:lumOff val="40000"/>
                </a:schemeClr>
              </a:solidFill>
            </a:endParaRPr>
          </a:p>
        </p:txBody>
      </p:sp>
      <p:sp>
        <p:nvSpPr>
          <p:cNvPr id="61" name="Oval 60"/>
          <p:cNvSpPr/>
          <p:nvPr/>
        </p:nvSpPr>
        <p:spPr>
          <a:xfrm>
            <a:off x="215794" y="987655"/>
            <a:ext cx="800004" cy="800004"/>
          </a:xfrm>
          <a:prstGeom prst="ellipse">
            <a:avLst/>
          </a:prstGeom>
          <a:solidFill>
            <a:srgbClr val="FF0000"/>
          </a:solidFill>
          <a:ln w="190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3500" b="1" dirty="0" smtClean="0">
                <a:cs typeface="Miriam" panose="020B0502050101010101" pitchFamily="34" charset="-79"/>
              </a:rPr>
              <a:t>2</a:t>
            </a:r>
            <a:endParaRPr lang="en-GB" sz="3500" b="1" dirty="0">
              <a:cs typeface="Miriam" panose="020B0502050101010101" pitchFamily="34" charset="-79"/>
            </a:endParaRPr>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02" y="5114651"/>
            <a:ext cx="1333323" cy="446664"/>
          </a:xfrm>
          <a:prstGeom prst="rect">
            <a:avLst/>
          </a:prstGeom>
        </p:spPr>
      </p:pic>
      <p:pic>
        <p:nvPicPr>
          <p:cNvPr id="76" name="Picture 75"/>
          <p:cNvPicPr>
            <a:picLocks noChangeAspect="1"/>
          </p:cNvPicPr>
          <p:nvPr/>
        </p:nvPicPr>
        <p:blipFill>
          <a:blip r:embed="rId4"/>
          <a:stretch>
            <a:fillRect/>
          </a:stretch>
        </p:blipFill>
        <p:spPr>
          <a:xfrm>
            <a:off x="438646" y="2803307"/>
            <a:ext cx="2966970" cy="1376674"/>
          </a:xfrm>
          <a:prstGeom prst="rect">
            <a:avLst/>
          </a:prstGeom>
          <a:ln w="28575">
            <a:noFill/>
          </a:ln>
        </p:spPr>
      </p:pic>
      <p:grpSp>
        <p:nvGrpSpPr>
          <p:cNvPr id="3" name="Group 2"/>
          <p:cNvGrpSpPr/>
          <p:nvPr/>
        </p:nvGrpSpPr>
        <p:grpSpPr>
          <a:xfrm>
            <a:off x="4945597" y="1447800"/>
            <a:ext cx="5024424" cy="4105319"/>
            <a:chOff x="4945597" y="1447800"/>
            <a:chExt cx="5024424" cy="4105319"/>
          </a:xfrm>
        </p:grpSpPr>
        <p:grpSp>
          <p:nvGrpSpPr>
            <p:cNvPr id="2" name="Group 1"/>
            <p:cNvGrpSpPr/>
            <p:nvPr/>
          </p:nvGrpSpPr>
          <p:grpSpPr>
            <a:xfrm>
              <a:off x="4945597" y="1447800"/>
              <a:ext cx="5024424" cy="4105319"/>
              <a:chOff x="4945597" y="1447800"/>
              <a:chExt cx="5024424" cy="4105319"/>
            </a:xfrm>
          </p:grpSpPr>
          <p:sp>
            <p:nvSpPr>
              <p:cNvPr id="22" name="TextBox 21"/>
              <p:cNvSpPr txBox="1"/>
              <p:nvPr/>
            </p:nvSpPr>
            <p:spPr>
              <a:xfrm>
                <a:off x="5640252" y="1828800"/>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rgbClr val="FF0000"/>
                    </a:solidFill>
                  </a:rPr>
                  <a:t>DSPs</a:t>
                </a:r>
                <a:endParaRPr lang="en-GB" sz="4000" b="1" dirty="0">
                  <a:solidFill>
                    <a:srgbClr val="FF0000"/>
                  </a:solidFill>
                </a:endParaRPr>
              </a:p>
            </p:txBody>
          </p:sp>
          <p:sp>
            <p:nvSpPr>
              <p:cNvPr id="23" name="TextBox 22"/>
              <p:cNvSpPr txBox="1"/>
              <p:nvPr/>
            </p:nvSpPr>
            <p:spPr>
              <a:xfrm>
                <a:off x="6901112" y="1447800"/>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rgbClr val="33CCCC"/>
                    </a:solidFill>
                  </a:rPr>
                  <a:t>SSPs</a:t>
                </a:r>
                <a:endParaRPr lang="en-GB" sz="4000" b="1" dirty="0">
                  <a:solidFill>
                    <a:srgbClr val="33CCCC"/>
                  </a:solidFill>
                </a:endParaRPr>
              </a:p>
            </p:txBody>
          </p:sp>
          <p:sp>
            <p:nvSpPr>
              <p:cNvPr id="24" name="TextBox 23"/>
              <p:cNvSpPr txBox="1"/>
              <p:nvPr/>
            </p:nvSpPr>
            <p:spPr>
              <a:xfrm>
                <a:off x="5618278" y="2391197"/>
                <a:ext cx="914400" cy="609600"/>
              </a:xfrm>
              <a:prstGeom prst="rect">
                <a:avLst/>
              </a:prstGeom>
              <a:noFill/>
            </p:spPr>
            <p:txBody>
              <a:bodyPr wrap="none" lIns="0" tIns="0" rIns="0" bIns="0" rtlCol="0" anchor="ctr">
                <a:noAutofit/>
              </a:bodyPr>
              <a:lstStyle/>
              <a:p>
                <a:pPr algn="ctr">
                  <a:lnSpc>
                    <a:spcPct val="90000"/>
                  </a:lnSpc>
                </a:pPr>
                <a:r>
                  <a:rPr lang="en-GB" sz="4000" b="1" dirty="0" smtClean="0"/>
                  <a:t>Retargeters</a:t>
                </a:r>
                <a:endParaRPr lang="en-GB" sz="4000" b="1" dirty="0"/>
              </a:p>
            </p:txBody>
          </p:sp>
          <p:sp>
            <p:nvSpPr>
              <p:cNvPr id="25" name="TextBox 24"/>
              <p:cNvSpPr txBox="1"/>
              <p:nvPr/>
            </p:nvSpPr>
            <p:spPr>
              <a:xfrm>
                <a:off x="5400275" y="3568812"/>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rgbClr val="33CCFF"/>
                    </a:solidFill>
                  </a:rPr>
                  <a:t>Data Aggregators</a:t>
                </a:r>
                <a:endParaRPr lang="en-GB" sz="4000" b="1" dirty="0">
                  <a:solidFill>
                    <a:srgbClr val="33CCFF"/>
                  </a:solidFill>
                </a:endParaRPr>
              </a:p>
            </p:txBody>
          </p:sp>
          <p:sp>
            <p:nvSpPr>
              <p:cNvPr id="26" name="TextBox 25"/>
              <p:cNvSpPr txBox="1"/>
              <p:nvPr/>
            </p:nvSpPr>
            <p:spPr>
              <a:xfrm>
                <a:off x="7925425" y="4317842"/>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rgbClr val="CCCCFF"/>
                    </a:solidFill>
                  </a:rPr>
                  <a:t>Native</a:t>
                </a:r>
                <a:endParaRPr lang="en-GB" sz="4000" b="1" dirty="0">
                  <a:solidFill>
                    <a:srgbClr val="CCCCFF"/>
                  </a:solidFill>
                </a:endParaRPr>
              </a:p>
            </p:txBody>
          </p:sp>
          <p:sp>
            <p:nvSpPr>
              <p:cNvPr id="27" name="TextBox 26"/>
              <p:cNvSpPr txBox="1"/>
              <p:nvPr/>
            </p:nvSpPr>
            <p:spPr>
              <a:xfrm>
                <a:off x="7435000" y="1937221"/>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chemeClr val="accent3">
                        <a:lumMod val="40000"/>
                        <a:lumOff val="60000"/>
                      </a:schemeClr>
                    </a:solidFill>
                  </a:rPr>
                  <a:t>Analytics</a:t>
                </a:r>
                <a:endParaRPr lang="en-GB" sz="4000" b="1" dirty="0">
                  <a:solidFill>
                    <a:schemeClr val="accent3">
                      <a:lumMod val="40000"/>
                      <a:lumOff val="60000"/>
                    </a:schemeClr>
                  </a:solidFill>
                </a:endParaRPr>
              </a:p>
            </p:txBody>
          </p:sp>
          <p:sp>
            <p:nvSpPr>
              <p:cNvPr id="28" name="TextBox 27"/>
              <p:cNvSpPr txBox="1"/>
              <p:nvPr/>
            </p:nvSpPr>
            <p:spPr>
              <a:xfrm>
                <a:off x="8959174" y="2356048"/>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chemeClr val="accent3">
                        <a:lumMod val="75000"/>
                      </a:schemeClr>
                    </a:solidFill>
                  </a:rPr>
                  <a:t>Optimisers</a:t>
                </a:r>
                <a:endParaRPr lang="en-GB" sz="4000" b="1" dirty="0">
                  <a:solidFill>
                    <a:schemeClr val="accent3">
                      <a:lumMod val="75000"/>
                    </a:schemeClr>
                  </a:solidFill>
                </a:endParaRPr>
              </a:p>
            </p:txBody>
          </p:sp>
          <p:sp>
            <p:nvSpPr>
              <p:cNvPr id="29" name="TextBox 28"/>
              <p:cNvSpPr txBox="1"/>
              <p:nvPr/>
            </p:nvSpPr>
            <p:spPr>
              <a:xfrm>
                <a:off x="9055621" y="2988104"/>
                <a:ext cx="914400" cy="609600"/>
              </a:xfrm>
              <a:prstGeom prst="rect">
                <a:avLst/>
              </a:prstGeom>
              <a:noFill/>
            </p:spPr>
            <p:txBody>
              <a:bodyPr wrap="none" lIns="0" tIns="0" rIns="0" bIns="0" rtlCol="0" anchor="ctr">
                <a:noAutofit/>
              </a:bodyPr>
              <a:lstStyle/>
              <a:p>
                <a:pPr algn="ctr">
                  <a:lnSpc>
                    <a:spcPct val="90000"/>
                  </a:lnSpc>
                </a:pPr>
                <a:r>
                  <a:rPr lang="en-GB" sz="5400" b="1" dirty="0" smtClean="0">
                    <a:solidFill>
                      <a:schemeClr val="tx1">
                        <a:lumMod val="60000"/>
                        <a:lumOff val="40000"/>
                      </a:schemeClr>
                    </a:solidFill>
                  </a:rPr>
                  <a:t>Data Modellers</a:t>
                </a:r>
                <a:endParaRPr lang="en-GB" sz="5400" b="1" dirty="0">
                  <a:solidFill>
                    <a:schemeClr val="tx1">
                      <a:lumMod val="60000"/>
                      <a:lumOff val="40000"/>
                    </a:schemeClr>
                  </a:solidFill>
                </a:endParaRPr>
              </a:p>
            </p:txBody>
          </p:sp>
          <p:sp>
            <p:nvSpPr>
              <p:cNvPr id="30" name="TextBox 29"/>
              <p:cNvSpPr txBox="1"/>
              <p:nvPr/>
            </p:nvSpPr>
            <p:spPr>
              <a:xfrm>
                <a:off x="7925425" y="4852913"/>
                <a:ext cx="914400" cy="609600"/>
              </a:xfrm>
              <a:prstGeom prst="rect">
                <a:avLst/>
              </a:prstGeom>
              <a:noFill/>
            </p:spPr>
            <p:txBody>
              <a:bodyPr wrap="none" lIns="0" tIns="0" rIns="0" bIns="0" rtlCol="0" anchor="ctr">
                <a:noAutofit/>
              </a:bodyPr>
              <a:lstStyle/>
              <a:p>
                <a:pPr algn="ctr">
                  <a:lnSpc>
                    <a:spcPct val="90000"/>
                  </a:lnSpc>
                </a:pPr>
                <a:r>
                  <a:rPr lang="en-GB" sz="2800" b="1" dirty="0" smtClean="0">
                    <a:solidFill>
                      <a:schemeClr val="accent1">
                        <a:lumMod val="75000"/>
                      </a:schemeClr>
                    </a:solidFill>
                  </a:rPr>
                  <a:t>DMPs</a:t>
                </a:r>
                <a:endParaRPr lang="en-GB" sz="2800" b="1" dirty="0">
                  <a:solidFill>
                    <a:schemeClr val="accent1">
                      <a:lumMod val="75000"/>
                    </a:schemeClr>
                  </a:solidFill>
                </a:endParaRPr>
              </a:p>
            </p:txBody>
          </p:sp>
          <p:sp>
            <p:nvSpPr>
              <p:cNvPr id="31" name="TextBox 30"/>
              <p:cNvSpPr txBox="1"/>
              <p:nvPr/>
            </p:nvSpPr>
            <p:spPr>
              <a:xfrm>
                <a:off x="8834011" y="3680684"/>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rgbClr val="92D050"/>
                    </a:solidFill>
                  </a:rPr>
                  <a:t>Ad Exchanges</a:t>
                </a:r>
                <a:endParaRPr lang="en-GB" sz="4000" b="1" dirty="0">
                  <a:solidFill>
                    <a:srgbClr val="92D050"/>
                  </a:solidFill>
                </a:endParaRPr>
              </a:p>
            </p:txBody>
          </p:sp>
          <p:sp>
            <p:nvSpPr>
              <p:cNvPr id="32" name="TextBox 31"/>
              <p:cNvSpPr txBox="1"/>
              <p:nvPr/>
            </p:nvSpPr>
            <p:spPr>
              <a:xfrm>
                <a:off x="5592439" y="4317842"/>
                <a:ext cx="914400" cy="609600"/>
              </a:xfrm>
              <a:prstGeom prst="rect">
                <a:avLst/>
              </a:prstGeom>
              <a:noFill/>
            </p:spPr>
            <p:txBody>
              <a:bodyPr wrap="none" lIns="0" tIns="0" rIns="0" bIns="0" rtlCol="0" anchor="ctr">
                <a:noAutofit/>
              </a:bodyPr>
              <a:lstStyle/>
              <a:p>
                <a:pPr algn="ctr">
                  <a:lnSpc>
                    <a:spcPct val="90000"/>
                  </a:lnSpc>
                </a:pPr>
                <a:r>
                  <a:rPr lang="en-GB" sz="4000" b="1" dirty="0" smtClean="0">
                    <a:solidFill>
                      <a:schemeClr val="bg1">
                        <a:lumMod val="50000"/>
                      </a:schemeClr>
                    </a:solidFill>
                  </a:rPr>
                  <a:t>Ad Networks</a:t>
                </a:r>
                <a:endParaRPr lang="en-GB" sz="4000" b="1" dirty="0">
                  <a:solidFill>
                    <a:schemeClr val="bg1">
                      <a:lumMod val="50000"/>
                    </a:schemeClr>
                  </a:solidFill>
                </a:endParaRPr>
              </a:p>
            </p:txBody>
          </p:sp>
          <p:sp>
            <p:nvSpPr>
              <p:cNvPr id="33" name="TextBox 32"/>
              <p:cNvSpPr txBox="1"/>
              <p:nvPr/>
            </p:nvSpPr>
            <p:spPr>
              <a:xfrm>
                <a:off x="6314675" y="4943519"/>
                <a:ext cx="914400" cy="609600"/>
              </a:xfrm>
              <a:prstGeom prst="rect">
                <a:avLst/>
              </a:prstGeom>
              <a:noFill/>
            </p:spPr>
            <p:txBody>
              <a:bodyPr wrap="none" lIns="0" tIns="0" rIns="0" bIns="0" rtlCol="0" anchor="ctr">
                <a:noAutofit/>
              </a:bodyPr>
              <a:lstStyle/>
              <a:p>
                <a:pPr algn="ctr">
                  <a:lnSpc>
                    <a:spcPct val="90000"/>
                  </a:lnSpc>
                </a:pPr>
                <a:r>
                  <a:rPr lang="en-GB" sz="4800" b="1" dirty="0" smtClean="0">
                    <a:solidFill>
                      <a:srgbClr val="70AFB4"/>
                    </a:solidFill>
                  </a:rPr>
                  <a:t>Bidders</a:t>
                </a:r>
                <a:endParaRPr lang="en-GB" sz="4800" b="1" dirty="0">
                  <a:solidFill>
                    <a:srgbClr val="70AFB4"/>
                  </a:solidFill>
                </a:endParaRPr>
              </a:p>
            </p:txBody>
          </p:sp>
          <p:sp>
            <p:nvSpPr>
              <p:cNvPr id="34" name="TextBox 33"/>
              <p:cNvSpPr txBox="1"/>
              <p:nvPr/>
            </p:nvSpPr>
            <p:spPr>
              <a:xfrm>
                <a:off x="4945597" y="2926860"/>
                <a:ext cx="914400" cy="609600"/>
              </a:xfrm>
              <a:prstGeom prst="rect">
                <a:avLst/>
              </a:prstGeom>
              <a:noFill/>
            </p:spPr>
            <p:txBody>
              <a:bodyPr wrap="none" lIns="0" tIns="0" rIns="0" bIns="0" rtlCol="0" anchor="ctr">
                <a:noAutofit/>
              </a:bodyPr>
              <a:lstStyle/>
              <a:p>
                <a:pPr algn="ctr">
                  <a:lnSpc>
                    <a:spcPct val="90000"/>
                  </a:lnSpc>
                </a:pPr>
                <a:r>
                  <a:rPr lang="en-GB" sz="4400" b="1" dirty="0" smtClean="0">
                    <a:solidFill>
                      <a:srgbClr val="CCCCFF"/>
                    </a:solidFill>
                  </a:rPr>
                  <a:t>Contextual</a:t>
                </a:r>
                <a:endParaRPr lang="en-GB" sz="4400" b="1" dirty="0">
                  <a:solidFill>
                    <a:srgbClr val="CCCCFF"/>
                  </a:solidFill>
                </a:endParaRPr>
              </a:p>
            </p:txBody>
          </p:sp>
        </p:grpSp>
        <p:sp>
          <p:nvSpPr>
            <p:cNvPr id="35" name="TextBox 34"/>
            <p:cNvSpPr txBox="1"/>
            <p:nvPr/>
          </p:nvSpPr>
          <p:spPr>
            <a:xfrm>
              <a:off x="8772548" y="1719139"/>
              <a:ext cx="914400" cy="609600"/>
            </a:xfrm>
            <a:prstGeom prst="rect">
              <a:avLst/>
            </a:prstGeom>
            <a:noFill/>
          </p:spPr>
          <p:txBody>
            <a:bodyPr wrap="none" lIns="0" tIns="0" rIns="0" bIns="0" rtlCol="0" anchor="ctr">
              <a:noAutofit/>
            </a:bodyPr>
            <a:lstStyle/>
            <a:p>
              <a:pPr algn="ctr">
                <a:lnSpc>
                  <a:spcPct val="90000"/>
                </a:lnSpc>
              </a:pPr>
              <a:r>
                <a:rPr lang="en-GB" sz="4800" b="1" dirty="0" smtClean="0">
                  <a:solidFill>
                    <a:srgbClr val="70AFB4"/>
                  </a:solidFill>
                </a:rPr>
                <a:t>CRM</a:t>
              </a:r>
              <a:endParaRPr lang="en-GB" sz="4800" b="1" dirty="0">
                <a:solidFill>
                  <a:srgbClr val="70AFB4"/>
                </a:solidFill>
              </a:endParaRPr>
            </a:p>
          </p:txBody>
        </p:sp>
      </p:grpSp>
      <p:pic>
        <p:nvPicPr>
          <p:cNvPr id="36" name="Picture 35" descr="1.5X red tab for PP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299926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GB"/>
          </a:p>
        </p:txBody>
      </p:sp>
      <p:pic>
        <p:nvPicPr>
          <p:cNvPr id="577" name="Predetermined-Pathways_002-02.png"/>
          <p:cNvPicPr/>
          <p:nvPr/>
        </p:nvPicPr>
        <p:blipFill rotWithShape="1">
          <a:blip r:embed="rId3">
            <a:extLst/>
          </a:blip>
          <a:srcRect l="1151" t="11860" r="20784"/>
          <a:stretch/>
        </p:blipFill>
        <p:spPr>
          <a:xfrm>
            <a:off x="0" y="1219200"/>
            <a:ext cx="7810255" cy="4649538"/>
          </a:xfrm>
          <a:prstGeom prst="rect">
            <a:avLst/>
          </a:prstGeom>
          <a:ln w="12700">
            <a:miter lim="400000"/>
          </a:ln>
        </p:spPr>
      </p:pic>
      <p:sp>
        <p:nvSpPr>
          <p:cNvPr id="578" name="Shape 578"/>
          <p:cNvSpPr/>
          <p:nvPr/>
        </p:nvSpPr>
        <p:spPr>
          <a:xfrm>
            <a:off x="7477835" y="2083986"/>
            <a:ext cx="4381500" cy="236988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141">
              <a:lnSpc>
                <a:spcPct val="45000"/>
              </a:lnSpc>
              <a:spcBef>
                <a:spcPts val="851"/>
              </a:spcBef>
              <a:defRPr sz="1800"/>
            </a:pPr>
            <a:r>
              <a:rPr sz="15000" b="1" kern="0" dirty="0" smtClean="0">
                <a:solidFill>
                  <a:srgbClr val="8A133B"/>
                </a:solidFill>
                <a:latin typeface="Calibri"/>
                <a:ea typeface="Calibri"/>
                <a:cs typeface="Calibri"/>
                <a:sym typeface="Calibri"/>
              </a:rPr>
              <a:t>12</a:t>
            </a:r>
            <a:r>
              <a:rPr sz="15000" b="1" kern="0" dirty="0">
                <a:solidFill>
                  <a:srgbClr val="8A133B"/>
                </a:solidFill>
                <a:latin typeface="Calibri"/>
                <a:ea typeface="Calibri"/>
                <a:cs typeface="Calibri"/>
                <a:sym typeface="Calibri"/>
              </a:rPr>
              <a:t>%</a:t>
            </a:r>
            <a:r>
              <a:rPr sz="15000" kern="0" dirty="0">
                <a:solidFill>
                  <a:srgbClr val="8A133B"/>
                </a:solidFill>
                <a:latin typeface="Calibri"/>
                <a:ea typeface="Calibri"/>
                <a:cs typeface="Calibri"/>
                <a:sym typeface="Calibri"/>
              </a:rPr>
              <a:t> </a:t>
            </a:r>
          </a:p>
          <a:p>
            <a:pPr algn="ctr" defTabSz="412141">
              <a:spcBef>
                <a:spcPts val="300"/>
              </a:spcBef>
              <a:defRPr sz="1800"/>
            </a:pPr>
            <a:r>
              <a:rPr sz="2800" kern="0" dirty="0" smtClean="0">
                <a:solidFill>
                  <a:srgbClr val="4C4C4C"/>
                </a:solidFill>
                <a:latin typeface="Calibri"/>
                <a:ea typeface="Calibri"/>
                <a:cs typeface="Calibri"/>
                <a:sym typeface="Calibri"/>
              </a:rPr>
              <a:t>believe </a:t>
            </a:r>
            <a:r>
              <a:rPr sz="2800" kern="0" dirty="0">
                <a:solidFill>
                  <a:srgbClr val="4C4C4C"/>
                </a:solidFill>
                <a:latin typeface="Calibri"/>
                <a:ea typeface="Calibri"/>
                <a:cs typeface="Calibri"/>
                <a:sym typeface="Calibri"/>
              </a:rPr>
              <a:t>their marketing is </a:t>
            </a:r>
            <a:r>
              <a:rPr sz="2800" kern="0" dirty="0" smtClean="0">
                <a:solidFill>
                  <a:srgbClr val="4C4C4C"/>
                </a:solidFill>
                <a:latin typeface="Calibri"/>
                <a:ea typeface="Calibri"/>
                <a:cs typeface="Calibri"/>
                <a:sym typeface="Calibri"/>
              </a:rPr>
              <a:t>real-time </a:t>
            </a:r>
            <a:r>
              <a:rPr sz="2800" kern="0" dirty="0">
                <a:solidFill>
                  <a:srgbClr val="4C4C4C"/>
                </a:solidFill>
                <a:latin typeface="Calibri"/>
                <a:ea typeface="Calibri"/>
                <a:cs typeface="Calibri"/>
                <a:sym typeface="Calibri"/>
              </a:rPr>
              <a:t>enough to drive adequate business </a:t>
            </a:r>
            <a:r>
              <a:rPr sz="2800" kern="0" dirty="0" smtClean="0">
                <a:solidFill>
                  <a:srgbClr val="4C4C4C"/>
                </a:solidFill>
                <a:latin typeface="Calibri"/>
                <a:ea typeface="Calibri"/>
                <a:cs typeface="Calibri"/>
                <a:sym typeface="Calibri"/>
              </a:rPr>
              <a:t>results</a:t>
            </a:r>
          </a:p>
        </p:txBody>
      </p:sp>
      <p:sp>
        <p:nvSpPr>
          <p:cNvPr id="8" name="Title 1"/>
          <p:cNvSpPr>
            <a:spLocks noGrp="1"/>
          </p:cNvSpPr>
          <p:nvPr>
            <p:ph type="title"/>
          </p:nvPr>
        </p:nvSpPr>
        <p:spPr>
          <a:xfrm>
            <a:off x="401715" y="374804"/>
            <a:ext cx="11125200" cy="889000"/>
          </a:xfrm>
        </p:spPr>
        <p:txBody>
          <a:bodyPr/>
          <a:lstStyle/>
          <a:p>
            <a:r>
              <a:rPr lang="en-US" dirty="0"/>
              <a:t>Pre-Determined “Journeys” Fail to Adapt Fast </a:t>
            </a:r>
            <a:r>
              <a:rPr lang="en-US" dirty="0" smtClean="0"/>
              <a:t>Enough</a:t>
            </a:r>
            <a:br>
              <a:rPr lang="en-US" dirty="0" smtClean="0"/>
            </a:br>
            <a:r>
              <a:rPr lang="en-US" dirty="0" smtClean="0"/>
              <a:t> </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4725" y="4595881"/>
            <a:ext cx="1347719" cy="1347719"/>
          </a:xfrm>
          <a:prstGeom prst="rect">
            <a:avLst/>
          </a:prstGeom>
        </p:spPr>
      </p:pic>
      <p:sp>
        <p:nvSpPr>
          <p:cNvPr id="9" name="TextBox 8"/>
          <p:cNvSpPr txBox="1"/>
          <p:nvPr/>
        </p:nvSpPr>
        <p:spPr>
          <a:xfrm>
            <a:off x="6049639" y="6586253"/>
            <a:ext cx="5226373" cy="143535"/>
          </a:xfrm>
          <a:prstGeom prst="rect">
            <a:avLst/>
          </a:prstGeom>
          <a:noFill/>
        </p:spPr>
        <p:txBody>
          <a:bodyPr wrap="none" lIns="0" tIns="0" rIns="0" bIns="0" rtlCol="0">
            <a:noAutofit/>
          </a:bodyPr>
          <a:lstStyle/>
          <a:p>
            <a:pPr>
              <a:lnSpc>
                <a:spcPct val="90000"/>
              </a:lnSpc>
            </a:pPr>
            <a:r>
              <a:rPr lang="en-GB" sz="800" dirty="0" smtClean="0">
                <a:solidFill>
                  <a:schemeClr val="tx1">
                    <a:lumMod val="60000"/>
                    <a:lumOff val="40000"/>
                  </a:schemeClr>
                </a:solidFill>
              </a:rPr>
              <a:t>Copyright © 2016 Oracle and/or its affiliates. All rights reserved.  | Oracle Confidential – Internal/Restricted/Highly Restricted</a:t>
            </a:r>
            <a:endParaRPr lang="en-GB" sz="800" dirty="0">
              <a:solidFill>
                <a:schemeClr val="tx1">
                  <a:lumMod val="60000"/>
                  <a:lumOff val="40000"/>
                </a:schemeClr>
              </a:solidFill>
            </a:endParaRPr>
          </a:p>
        </p:txBody>
      </p:sp>
      <p:pic>
        <p:nvPicPr>
          <p:cNvPr id="10" name="Picture 9" descr="1.5X red tab for PP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239048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GB"/>
          </a:p>
        </p:txBody>
      </p:sp>
      <p:grpSp>
        <p:nvGrpSpPr>
          <p:cNvPr id="4" name="Group 30"/>
          <p:cNvGrpSpPr>
            <a:grpSpLocks/>
          </p:cNvGrpSpPr>
          <p:nvPr/>
        </p:nvGrpSpPr>
        <p:grpSpPr bwMode="auto">
          <a:xfrm>
            <a:off x="307535" y="1134266"/>
            <a:ext cx="3184902" cy="4912729"/>
            <a:chOff x="381818" y="4508428"/>
            <a:chExt cx="11439424" cy="1744048"/>
          </a:xfrm>
          <a:solidFill>
            <a:srgbClr val="8A133B"/>
          </a:solidFill>
        </p:grpSpPr>
        <p:sp>
          <p:nvSpPr>
            <p:cNvPr id="46141" name="Shape 65"/>
            <p:cNvSpPr>
              <a:spLocks noChangeArrowheads="1"/>
            </p:cNvSpPr>
            <p:nvPr/>
          </p:nvSpPr>
          <p:spPr bwMode="auto">
            <a:xfrm>
              <a:off x="381818" y="4508428"/>
              <a:ext cx="11439424" cy="1744048"/>
            </a:xfrm>
            <a:prstGeom prst="rect">
              <a:avLst/>
            </a:prstGeom>
            <a:solidFill>
              <a:srgbClr val="FF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endParaRPr lang="en-US" altLang="en-US" sz="1600" b="1">
                <a:solidFill>
                  <a:srgbClr val="6EAFB5"/>
                </a:solidFill>
                <a:latin typeface="Calibri" panose="020F0502020204030204" pitchFamily="34" charset="0"/>
                <a:sym typeface="Calibri" panose="020F0502020204030204" pitchFamily="34" charset="0"/>
              </a:endParaRPr>
            </a:p>
          </p:txBody>
        </p:sp>
        <p:sp>
          <p:nvSpPr>
            <p:cNvPr id="46142" name="TextBox 90"/>
            <p:cNvSpPr txBox="1">
              <a:spLocks noChangeArrowheads="1"/>
            </p:cNvSpPr>
            <p:nvPr/>
          </p:nvSpPr>
          <p:spPr bwMode="auto">
            <a:xfrm>
              <a:off x="3156396" y="4508428"/>
              <a:ext cx="8374203" cy="2420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en-US" sz="2800" b="1" dirty="0" smtClean="0">
                  <a:solidFill>
                    <a:srgbClr val="FFFFFF"/>
                  </a:solidFill>
                  <a:sym typeface="Calibri" panose="020F0502020204030204" pitchFamily="34" charset="0"/>
                </a:rPr>
                <a:t>PEOPLE SILOS</a:t>
              </a:r>
              <a:endParaRPr lang="en-US" altLang="en-US" sz="2800" b="1" dirty="0">
                <a:solidFill>
                  <a:srgbClr val="FFFFFF"/>
                </a:solidFill>
                <a:sym typeface="Calibri" panose="020F0502020204030204" pitchFamily="34" charset="0"/>
              </a:endParaRPr>
            </a:p>
          </p:txBody>
        </p:sp>
      </p:grpSp>
      <p:sp>
        <p:nvSpPr>
          <p:cNvPr id="46100" name="Shape 76"/>
          <p:cNvSpPr>
            <a:spLocks noChangeArrowheads="1"/>
          </p:cNvSpPr>
          <p:nvPr/>
        </p:nvSpPr>
        <p:spPr bwMode="auto">
          <a:xfrm>
            <a:off x="371755" y="1815983"/>
            <a:ext cx="3039762" cy="4115259"/>
          </a:xfrm>
          <a:prstGeom prst="rect">
            <a:avLst/>
          </a:prstGeom>
          <a:solidFill>
            <a:schemeClr val="bg1"/>
          </a:solidFill>
          <a:ln>
            <a:noFill/>
          </a:ln>
          <a:extLst/>
        </p:spPr>
        <p:txBody>
          <a:bodyPr lIns="0" tIns="0" rIns="0" bIns="0" anchor="ctr"/>
          <a:lstStyle/>
          <a:p>
            <a:endParaRPr lang="en-US" altLang="en-US" sz="3199">
              <a:solidFill>
                <a:srgbClr val="FFFFFF"/>
              </a:solidFill>
              <a:latin typeface="Calibri" panose="020F0502020204030204" pitchFamily="34" charset="0"/>
            </a:endParaRPr>
          </a:p>
        </p:txBody>
      </p:sp>
      <p:sp>
        <p:nvSpPr>
          <p:cNvPr id="67" name="Title 1"/>
          <p:cNvSpPr txBox="1">
            <a:spLocks/>
          </p:cNvSpPr>
          <p:nvPr/>
        </p:nvSpPr>
        <p:spPr>
          <a:xfrm>
            <a:off x="379416" y="-75287"/>
            <a:ext cx="11658600" cy="88876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GB" dirty="0" smtClean="0"/>
              <a:t>Core Challenges</a:t>
            </a:r>
            <a:endParaRPr lang="en-GB" dirty="0"/>
          </a:p>
        </p:txBody>
      </p:sp>
      <p:sp>
        <p:nvSpPr>
          <p:cNvPr id="68" name="TextBox 67"/>
          <p:cNvSpPr txBox="1"/>
          <p:nvPr/>
        </p:nvSpPr>
        <p:spPr>
          <a:xfrm>
            <a:off x="6049639" y="6586253"/>
            <a:ext cx="5226373" cy="143535"/>
          </a:xfrm>
          <a:prstGeom prst="rect">
            <a:avLst/>
          </a:prstGeom>
          <a:noFill/>
        </p:spPr>
        <p:txBody>
          <a:bodyPr wrap="none" lIns="0" tIns="0" rIns="0" bIns="0" rtlCol="0">
            <a:noAutofit/>
          </a:bodyPr>
          <a:lstStyle/>
          <a:p>
            <a:pPr>
              <a:lnSpc>
                <a:spcPct val="90000"/>
              </a:lnSpc>
            </a:pPr>
            <a:r>
              <a:rPr lang="en-GB" sz="800" dirty="0" smtClean="0">
                <a:solidFill>
                  <a:schemeClr val="tx1">
                    <a:lumMod val="60000"/>
                    <a:lumOff val="40000"/>
                  </a:schemeClr>
                </a:solidFill>
              </a:rPr>
              <a:t>Copyright © 2016 Oracle and/or its affiliates. All rights reserved.  | Oracle Confidential – Internal/Restricted/Highly Restricted</a:t>
            </a:r>
            <a:endParaRPr lang="en-GB" sz="800" dirty="0">
              <a:solidFill>
                <a:schemeClr val="tx1">
                  <a:lumMod val="60000"/>
                  <a:lumOff val="40000"/>
                </a:schemeClr>
              </a:solidFill>
            </a:endParaRPr>
          </a:p>
        </p:txBody>
      </p:sp>
      <p:sp>
        <p:nvSpPr>
          <p:cNvPr id="61" name="Oval 60"/>
          <p:cNvSpPr/>
          <p:nvPr/>
        </p:nvSpPr>
        <p:spPr>
          <a:xfrm>
            <a:off x="215794" y="987655"/>
            <a:ext cx="800004" cy="800004"/>
          </a:xfrm>
          <a:prstGeom prst="ellipse">
            <a:avLst/>
          </a:prstGeom>
          <a:solidFill>
            <a:srgbClr val="FF0000"/>
          </a:solidFill>
          <a:ln w="19050">
            <a:no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GB" sz="3500" b="1" dirty="0" smtClean="0">
                <a:cs typeface="Miriam" panose="020B0502050101010101" pitchFamily="34" charset="-79"/>
              </a:rPr>
              <a:t>3</a:t>
            </a:r>
            <a:endParaRPr lang="en-GB" sz="3500" b="1" dirty="0">
              <a:cs typeface="Miriam" panose="020B0502050101010101" pitchFamily="34" charset="-79"/>
            </a:endParaRPr>
          </a:p>
        </p:txBody>
      </p:sp>
      <p:pic>
        <p:nvPicPr>
          <p:cNvPr id="77" name="Picture 76"/>
          <p:cNvPicPr>
            <a:picLocks noChangeAspect="1"/>
          </p:cNvPicPr>
          <p:nvPr/>
        </p:nvPicPr>
        <p:blipFill rotWithShape="1">
          <a:blip r:embed="rId3"/>
          <a:srcRect b="6129"/>
          <a:stretch/>
        </p:blipFill>
        <p:spPr>
          <a:xfrm>
            <a:off x="566320" y="1679044"/>
            <a:ext cx="2590798" cy="4323570"/>
          </a:xfrm>
          <a:prstGeom prst="rect">
            <a:avLst/>
          </a:prstGeom>
        </p:spPr>
      </p:pic>
      <p:grpSp>
        <p:nvGrpSpPr>
          <p:cNvPr id="5" name="Group 4"/>
          <p:cNvGrpSpPr/>
          <p:nvPr/>
        </p:nvGrpSpPr>
        <p:grpSpPr>
          <a:xfrm>
            <a:off x="3884612" y="2454556"/>
            <a:ext cx="7772400" cy="3694569"/>
            <a:chOff x="3972971" y="2454556"/>
            <a:chExt cx="7772400" cy="3694569"/>
          </a:xfrm>
        </p:grpSpPr>
        <p:sp>
          <p:nvSpPr>
            <p:cNvPr id="27" name="Shape 578"/>
            <p:cNvSpPr/>
            <p:nvPr/>
          </p:nvSpPr>
          <p:spPr>
            <a:xfrm>
              <a:off x="3972971" y="2454556"/>
              <a:ext cx="7772400" cy="224676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gn="ctr" defTabSz="412141">
                <a:lnSpc>
                  <a:spcPct val="45000"/>
                </a:lnSpc>
                <a:spcBef>
                  <a:spcPts val="851"/>
                </a:spcBef>
                <a:defRPr sz="1800"/>
              </a:pPr>
              <a:r>
                <a:rPr lang="en-GB" sz="15000" b="1" kern="0" dirty="0" smtClean="0">
                  <a:solidFill>
                    <a:srgbClr val="FF0000"/>
                  </a:solidFill>
                  <a:latin typeface="Calibri"/>
                  <a:ea typeface="Calibri"/>
                  <a:cs typeface="Calibri"/>
                  <a:sym typeface="Calibri"/>
                </a:rPr>
                <a:t>89</a:t>
              </a:r>
              <a:r>
                <a:rPr sz="15000" b="1" kern="0" dirty="0" smtClean="0">
                  <a:solidFill>
                    <a:srgbClr val="FF0000"/>
                  </a:solidFill>
                  <a:latin typeface="Calibri"/>
                  <a:ea typeface="Calibri"/>
                  <a:cs typeface="Calibri"/>
                  <a:sym typeface="Calibri"/>
                </a:rPr>
                <a:t>%</a:t>
              </a:r>
              <a:endParaRPr lang="en-GB" sz="15000" b="1" kern="0" dirty="0" smtClean="0">
                <a:solidFill>
                  <a:srgbClr val="FF0000"/>
                </a:solidFill>
                <a:latin typeface="Calibri"/>
                <a:ea typeface="Calibri"/>
                <a:cs typeface="Calibri"/>
                <a:sym typeface="Calibri"/>
              </a:endParaRPr>
            </a:p>
            <a:p>
              <a:pPr algn="ctr" defTabSz="412141">
                <a:defRPr sz="1800"/>
              </a:pPr>
              <a:r>
                <a:rPr lang="en-GB" sz="3200" dirty="0" smtClean="0"/>
                <a:t>marketing team divisions between channels</a:t>
              </a:r>
              <a:endParaRPr sz="3200" kern="0" dirty="0">
                <a:solidFill>
                  <a:srgbClr val="8A133B"/>
                </a:solidFill>
                <a:latin typeface="Calibri"/>
                <a:ea typeface="Calibri"/>
                <a:cs typeface="Calibri"/>
                <a:sym typeface="Calibri"/>
              </a:endParaRP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221" y="3139225"/>
              <a:ext cx="3009900" cy="3009900"/>
            </a:xfrm>
            <a:prstGeom prst="rect">
              <a:avLst/>
            </a:prstGeom>
          </p:spPr>
        </p:pic>
      </p:grpSp>
      <p:pic>
        <p:nvPicPr>
          <p:cNvPr id="15" name="Picture 14" descr="1.5X red tab for PP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1290012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292" y="332787"/>
            <a:ext cx="11595259" cy="605851"/>
          </a:xfrm>
        </p:spPr>
        <p:txBody>
          <a:bodyPr/>
          <a:lstStyle/>
          <a:p>
            <a:r>
              <a:rPr lang="en-US" dirty="0" smtClean="0"/>
              <a:t>The Average # of </a:t>
            </a:r>
            <a:r>
              <a:rPr lang="en-US" dirty="0" err="1" smtClean="0"/>
              <a:t>MarTech</a:t>
            </a:r>
            <a:r>
              <a:rPr lang="en-US" dirty="0" smtClean="0"/>
              <a:t> Solutions Per Business Is Growing</a:t>
            </a:r>
            <a:endParaRPr lang="en-US" dirty="0"/>
          </a:p>
        </p:txBody>
      </p:sp>
      <p:sp>
        <p:nvSpPr>
          <p:cNvPr id="3" name="Footer Placeholder 2"/>
          <p:cNvSpPr>
            <a:spLocks noGrp="1"/>
          </p:cNvSpPr>
          <p:nvPr>
            <p:ph type="ftr" sz="quarter" idx="4294967295"/>
          </p:nvPr>
        </p:nvSpPr>
        <p:spPr>
          <a:xfrm>
            <a:off x="8621423" y="6556248"/>
            <a:ext cx="2743200" cy="182880"/>
          </a:xfrm>
          <a:prstGeom prst="rect">
            <a:avLst/>
          </a:prstGeom>
        </p:spPr>
        <p:txBody>
          <a:bodyPr/>
          <a:lstStyle/>
          <a:p>
            <a:r>
              <a:rPr lang="en-US" smtClean="0"/>
              <a:t>Confidential – Oracle Internal/Restricted/Highly Restricted</a:t>
            </a:r>
            <a:endParaRPr lang="en-US" dirty="0"/>
          </a:p>
        </p:txBody>
      </p:sp>
      <p:sp>
        <p:nvSpPr>
          <p:cNvPr id="4" name="Slide Number Placeholder 3"/>
          <p:cNvSpPr>
            <a:spLocks noGrp="1"/>
          </p:cNvSpPr>
          <p:nvPr>
            <p:ph type="sldNum" sz="quarter" idx="12"/>
          </p:nvPr>
        </p:nvSpPr>
        <p:spPr/>
        <p:txBody>
          <a:bodyPr/>
          <a:lstStyle/>
          <a:p>
            <a:fld id="{C51EAA63-D034-42AE-91FA-B13B9518C7BE}" type="slidenum">
              <a:rPr lang="en-US" smtClean="0"/>
              <a:t>7</a:t>
            </a:fld>
            <a:endParaRPr lang="en-US" dirty="0"/>
          </a:p>
        </p:txBody>
      </p:sp>
      <p:pic>
        <p:nvPicPr>
          <p:cNvPr id="7" name="Picture 6" descr="Screen Shot 2016-05-13 at 3.50.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74" y="1580922"/>
            <a:ext cx="7882015" cy="4450239"/>
          </a:xfrm>
          <a:prstGeom prst="rect">
            <a:avLst/>
          </a:prstGeom>
        </p:spPr>
      </p:pic>
      <p:sp>
        <p:nvSpPr>
          <p:cNvPr id="8" name="Rounded Rectangle 7"/>
          <p:cNvSpPr/>
          <p:nvPr/>
        </p:nvSpPr>
        <p:spPr>
          <a:xfrm>
            <a:off x="6809914" y="2171738"/>
            <a:ext cx="2834396" cy="2779089"/>
          </a:xfrm>
          <a:prstGeom prst="roundRect">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lnSpc>
                <a:spcPct val="90000"/>
              </a:lnSpc>
            </a:pPr>
            <a:endParaRPr lang="en-US"/>
          </a:p>
        </p:txBody>
      </p:sp>
      <p:sp>
        <p:nvSpPr>
          <p:cNvPr id="9" name="Text Placeholder 3"/>
          <p:cNvSpPr>
            <a:spLocks noGrp="1"/>
          </p:cNvSpPr>
          <p:nvPr>
            <p:ph type="body" sz="quarter" idx="13"/>
          </p:nvPr>
        </p:nvSpPr>
        <p:spPr>
          <a:xfrm>
            <a:off x="390150" y="941107"/>
            <a:ext cx="11573212" cy="649303"/>
          </a:xfrm>
        </p:spPr>
        <p:txBody>
          <a:bodyPr/>
          <a:lstStyle/>
          <a:p>
            <a:r>
              <a:rPr lang="en-US" sz="2200" dirty="0"/>
              <a:t>51% of organizations are now using 21 or more digital marketing solutions </a:t>
            </a:r>
            <a:r>
              <a:rPr lang="en-US" sz="2200" dirty="0" smtClean="0"/>
              <a:t>(</a:t>
            </a:r>
            <a:r>
              <a:rPr lang="en-US" sz="2200" i="1" dirty="0" err="1" smtClean="0"/>
              <a:t>eConsultancy</a:t>
            </a:r>
            <a:r>
              <a:rPr lang="en-US" sz="2200" dirty="0"/>
              <a:t>)</a:t>
            </a:r>
          </a:p>
        </p:txBody>
      </p:sp>
    </p:spTree>
    <p:extLst>
      <p:ext uri="{BB962C8B-B14F-4D97-AF65-F5344CB8AC3E}">
        <p14:creationId xmlns:p14="http://schemas.microsoft.com/office/powerpoint/2010/main" val="2915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04" y="196219"/>
            <a:ext cx="11786325" cy="6212946"/>
          </a:xfrm>
          <a:prstGeom prst="rect">
            <a:avLst/>
          </a:prstGeom>
        </p:spPr>
      </p:pic>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lumMod val="60000"/>
                    <a:lumOff val="40000"/>
                  </a:srgbClr>
                </a:solidFill>
                <a:latin typeface="Calibri"/>
              </a:rPr>
              <a:pPr/>
              <a:t>8</a:t>
            </a:fld>
            <a:endParaRPr lang="en-US" dirty="0">
              <a:solidFill>
                <a:srgbClr val="5F5F5F">
                  <a:lumMod val="60000"/>
                  <a:lumOff val="40000"/>
                </a:srgbClr>
              </a:solidFill>
              <a:latin typeface="Calibri"/>
            </a:endParaRPr>
          </a:p>
        </p:txBody>
      </p:sp>
      <p:sp>
        <p:nvSpPr>
          <p:cNvPr id="8" name="Title 7"/>
          <p:cNvSpPr>
            <a:spLocks noGrp="1"/>
          </p:cNvSpPr>
          <p:nvPr>
            <p:ph type="title"/>
          </p:nvPr>
        </p:nvSpPr>
        <p:spPr>
          <a:xfrm>
            <a:off x="304720" y="305614"/>
            <a:ext cx="11122303" cy="660228"/>
          </a:xfrm>
        </p:spPr>
        <p:txBody>
          <a:bodyPr/>
          <a:lstStyle/>
          <a:p>
            <a:pPr>
              <a:tabLst>
                <a:tab pos="3823141" algn="l"/>
              </a:tabLst>
            </a:pPr>
            <a:r>
              <a:rPr lang="en-US" sz="3499" dirty="0"/>
              <a:t>The Result: A Broken Customer Experience</a:t>
            </a:r>
          </a:p>
        </p:txBody>
      </p:sp>
      <p:sp>
        <p:nvSpPr>
          <p:cNvPr id="9" name="Text Placeholder 5"/>
          <p:cNvSpPr txBox="1">
            <a:spLocks/>
          </p:cNvSpPr>
          <p:nvPr/>
        </p:nvSpPr>
        <p:spPr>
          <a:xfrm>
            <a:off x="5408791" y="2971919"/>
            <a:ext cx="2971026" cy="2285405"/>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None/>
            </a:pPr>
            <a:endParaRPr lang="en-US" sz="1799" i="1" dirty="0">
              <a:solidFill>
                <a:srgbClr val="5F5F5F"/>
              </a:solidFill>
              <a:latin typeface="Calibri"/>
            </a:endParaRPr>
          </a:p>
        </p:txBody>
      </p:sp>
      <p:sp>
        <p:nvSpPr>
          <p:cNvPr id="10" name="Text Placeholder 5"/>
          <p:cNvSpPr txBox="1">
            <a:spLocks/>
          </p:cNvSpPr>
          <p:nvPr/>
        </p:nvSpPr>
        <p:spPr>
          <a:xfrm>
            <a:off x="4570809" y="5181143"/>
            <a:ext cx="3123386" cy="1295063"/>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None/>
            </a:pPr>
            <a:endParaRPr lang="en-US" sz="1600" i="1" dirty="0">
              <a:solidFill>
                <a:srgbClr val="5F5F5F"/>
              </a:solidFill>
              <a:latin typeface="Calibri"/>
            </a:endParaRPr>
          </a:p>
        </p:txBody>
      </p:sp>
      <p:sp>
        <p:nvSpPr>
          <p:cNvPr id="13" name="Text Placeholder 5"/>
          <p:cNvSpPr txBox="1">
            <a:spLocks/>
          </p:cNvSpPr>
          <p:nvPr/>
        </p:nvSpPr>
        <p:spPr>
          <a:xfrm>
            <a:off x="9903420" y="3581360"/>
            <a:ext cx="2971026" cy="1980684"/>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None/>
            </a:pPr>
            <a:endParaRPr lang="en-US" sz="1799" i="1" dirty="0">
              <a:solidFill>
                <a:srgbClr val="5F5F5F"/>
              </a:solidFill>
              <a:latin typeface="Calibri"/>
            </a:endParaRPr>
          </a:p>
        </p:txBody>
      </p:sp>
      <p:sp>
        <p:nvSpPr>
          <p:cNvPr id="23" name="Text Placeholder 5"/>
          <p:cNvSpPr txBox="1">
            <a:spLocks/>
          </p:cNvSpPr>
          <p:nvPr/>
        </p:nvSpPr>
        <p:spPr>
          <a:xfrm>
            <a:off x="8379817" y="5181144"/>
            <a:ext cx="3351927" cy="1142702"/>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None/>
            </a:pPr>
            <a:endParaRPr lang="en-US" sz="1600" i="1" dirty="0">
              <a:solidFill>
                <a:srgbClr val="5F5F5F"/>
              </a:solidFill>
              <a:latin typeface="Calibri"/>
            </a:endParaRPr>
          </a:p>
        </p:txBody>
      </p:sp>
      <p:sp>
        <p:nvSpPr>
          <p:cNvPr id="4" name="Pentagon 3"/>
          <p:cNvSpPr/>
          <p:nvPr/>
        </p:nvSpPr>
        <p:spPr>
          <a:xfrm>
            <a:off x="533261" y="4343162"/>
            <a:ext cx="3504287" cy="685621"/>
          </a:xfrm>
          <a:prstGeom prst="homePlate">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r>
              <a:rPr lang="en-US" sz="1899" b="1" dirty="0">
                <a:solidFill>
                  <a:srgbClr val="FFFFFF"/>
                </a:solidFill>
                <a:latin typeface="Calibri"/>
              </a:rPr>
              <a:t>Marketers Lean Heavily </a:t>
            </a:r>
          </a:p>
          <a:p>
            <a:pPr algn="ctr">
              <a:lnSpc>
                <a:spcPct val="90000"/>
              </a:lnSpc>
            </a:pPr>
            <a:r>
              <a:rPr lang="en-US" sz="1899" b="1" dirty="0">
                <a:solidFill>
                  <a:srgbClr val="FFFFFF"/>
                </a:solidFill>
                <a:latin typeface="Calibri"/>
              </a:rPr>
              <a:t>on Fragmented Tools</a:t>
            </a:r>
          </a:p>
        </p:txBody>
      </p:sp>
      <p:sp>
        <p:nvSpPr>
          <p:cNvPr id="27" name="Pentagon 26"/>
          <p:cNvSpPr/>
          <p:nvPr/>
        </p:nvSpPr>
        <p:spPr>
          <a:xfrm>
            <a:off x="4418449" y="4343162"/>
            <a:ext cx="3504287" cy="685621"/>
          </a:xfrm>
          <a:prstGeom prst="homePlate">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r>
              <a:rPr lang="en-US" sz="1899" b="1" dirty="0">
                <a:solidFill>
                  <a:srgbClr val="FFFFFF"/>
                </a:solidFill>
                <a:latin typeface="Calibri"/>
              </a:rPr>
              <a:t>Pass Fragmentation </a:t>
            </a:r>
          </a:p>
          <a:p>
            <a:pPr algn="ctr">
              <a:lnSpc>
                <a:spcPct val="90000"/>
              </a:lnSpc>
            </a:pPr>
            <a:r>
              <a:rPr lang="en-US" sz="1899" b="1" dirty="0">
                <a:solidFill>
                  <a:srgbClr val="FFFFFF"/>
                </a:solidFill>
                <a:latin typeface="Calibri"/>
              </a:rPr>
              <a:t>Onto Customer</a:t>
            </a:r>
          </a:p>
        </p:txBody>
      </p:sp>
      <p:sp>
        <p:nvSpPr>
          <p:cNvPr id="5" name="TextBox 4"/>
          <p:cNvSpPr txBox="1"/>
          <p:nvPr/>
        </p:nvSpPr>
        <p:spPr>
          <a:xfrm>
            <a:off x="4990869" y="-103668"/>
            <a:ext cx="914162" cy="914162"/>
          </a:xfrm>
          <a:prstGeom prst="rect">
            <a:avLst/>
          </a:prstGeom>
          <a:noFill/>
        </p:spPr>
        <p:txBody>
          <a:bodyPr wrap="none" lIns="0" tIns="0" rIns="0" bIns="0" rtlCol="0">
            <a:noAutofit/>
          </a:bodyPr>
          <a:lstStyle/>
          <a:p>
            <a:pPr>
              <a:lnSpc>
                <a:spcPct val="90000"/>
              </a:lnSpc>
            </a:pPr>
            <a:endParaRPr lang="en-US" sz="1899" dirty="0">
              <a:solidFill>
                <a:srgbClr val="5F5F5F"/>
              </a:solidFill>
              <a:latin typeface="Calibri"/>
            </a:endParaRPr>
          </a:p>
        </p:txBody>
      </p:sp>
      <p:sp>
        <p:nvSpPr>
          <p:cNvPr id="6" name="Rectangle 5"/>
          <p:cNvSpPr/>
          <p:nvPr/>
        </p:nvSpPr>
        <p:spPr>
          <a:xfrm>
            <a:off x="8379817" y="4343162"/>
            <a:ext cx="3351927" cy="685621"/>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r>
              <a:rPr lang="en-US" sz="1899" b="1" dirty="0">
                <a:solidFill>
                  <a:srgbClr val="FFFFFF"/>
                </a:solidFill>
                <a:latin typeface="Calibri"/>
              </a:rPr>
              <a:t>Bombarded, Customers Don’t Convert or They Leave</a:t>
            </a:r>
          </a:p>
        </p:txBody>
      </p:sp>
      <p:sp>
        <p:nvSpPr>
          <p:cNvPr id="2" name="Footer Placeholder 1"/>
          <p:cNvSpPr>
            <a:spLocks noGrp="1"/>
          </p:cNvSpPr>
          <p:nvPr>
            <p:ph type="ftr" sz="quarter" idx="4294967295"/>
          </p:nvPr>
        </p:nvSpPr>
        <p:spPr>
          <a:xfrm>
            <a:off x="8777289" y="6555434"/>
            <a:ext cx="2498723" cy="182832"/>
          </a:xfrm>
          <a:prstGeom prst="rect">
            <a:avLst/>
          </a:prstGeom>
        </p:spPr>
        <p:txBody>
          <a:bodyPr/>
          <a:lstStyle/>
          <a:p>
            <a:r>
              <a:rPr lang="en-US" smtClean="0">
                <a:solidFill>
                  <a:srgbClr val="5F5F5F">
                    <a:lumMod val="60000"/>
                    <a:lumOff val="40000"/>
                  </a:srgbClr>
                </a:solidFill>
                <a:latin typeface="Calibri"/>
              </a:rPr>
              <a:t>Oracle Confidential - Restricted</a:t>
            </a:r>
            <a:endParaRPr lang="en-US" dirty="0">
              <a:solidFill>
                <a:srgbClr val="5F5F5F">
                  <a:lumMod val="60000"/>
                  <a:lumOff val="40000"/>
                </a:srgbClr>
              </a:solidFill>
              <a:latin typeface="Calibri"/>
            </a:endParaRPr>
          </a:p>
        </p:txBody>
      </p:sp>
    </p:spTree>
    <p:extLst>
      <p:ext uri="{BB962C8B-B14F-4D97-AF65-F5344CB8AC3E}">
        <p14:creationId xmlns:p14="http://schemas.microsoft.com/office/powerpoint/2010/main" val="375102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88825" cy="68580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GB"/>
          </a:p>
        </p:txBody>
      </p:sp>
      <p:pic>
        <p:nvPicPr>
          <p:cNvPr id="8" name="Picture 7" descr="disparatedata_001-01.png"/>
          <p:cNvPicPr>
            <a:picLocks noChangeAspect="1"/>
          </p:cNvPicPr>
          <p:nvPr/>
        </p:nvPicPr>
        <p:blipFill rotWithShape="1">
          <a:blip r:embed="rId3">
            <a:extLst>
              <a:ext uri="{28A0092B-C50C-407E-A947-70E740481C1C}">
                <a14:useLocalDpi xmlns:a14="http://schemas.microsoft.com/office/drawing/2010/main" val="0"/>
              </a:ext>
            </a:extLst>
          </a:blip>
          <a:srcRect l="11196" t="13547" r="9080" b="13536"/>
          <a:stretch/>
        </p:blipFill>
        <p:spPr>
          <a:xfrm>
            <a:off x="379412" y="1120764"/>
            <a:ext cx="4602798" cy="4746636"/>
          </a:xfrm>
          <a:prstGeom prst="rect">
            <a:avLst/>
          </a:prstGeom>
        </p:spPr>
      </p:pic>
      <p:sp>
        <p:nvSpPr>
          <p:cNvPr id="5" name="TextBox 4"/>
          <p:cNvSpPr txBox="1"/>
          <p:nvPr/>
        </p:nvSpPr>
        <p:spPr>
          <a:xfrm>
            <a:off x="6806506" y="6115178"/>
            <a:ext cx="914400" cy="914400"/>
          </a:xfrm>
          <a:prstGeom prst="rect">
            <a:avLst/>
          </a:prstGeom>
          <a:noFill/>
        </p:spPr>
        <p:txBody>
          <a:bodyPr wrap="none" lIns="0" tIns="0" rIns="0" bIns="0" rtlCol="0">
            <a:noAutofit/>
          </a:bodyPr>
          <a:lstStyle/>
          <a:p>
            <a:pPr>
              <a:lnSpc>
                <a:spcPct val="90000"/>
              </a:lnSpc>
            </a:pPr>
            <a:endParaRPr lang="en-US" dirty="0"/>
          </a:p>
        </p:txBody>
      </p:sp>
      <p:sp>
        <p:nvSpPr>
          <p:cNvPr id="17" name="Title 1"/>
          <p:cNvSpPr txBox="1">
            <a:spLocks/>
          </p:cNvSpPr>
          <p:nvPr/>
        </p:nvSpPr>
        <p:spPr>
          <a:xfrm>
            <a:off x="379416" y="-75287"/>
            <a:ext cx="11658600" cy="888768"/>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r>
              <a:rPr lang="en-GB" dirty="0"/>
              <a:t>Effects Of Disparate </a:t>
            </a:r>
            <a:r>
              <a:rPr lang="en-GB" dirty="0" smtClean="0"/>
              <a:t>Data: </a:t>
            </a:r>
            <a:r>
              <a:rPr lang="en-GB" dirty="0" smtClean="0">
                <a:solidFill>
                  <a:srgbClr val="17315B"/>
                </a:solidFill>
              </a:rPr>
              <a:t>Broken Customer Experience</a:t>
            </a:r>
            <a:endParaRPr lang="en-GB" dirty="0">
              <a:solidFill>
                <a:srgbClr val="17315B"/>
              </a:solidFill>
            </a:endParaRPr>
          </a:p>
        </p:txBody>
      </p:sp>
      <p:grpSp>
        <p:nvGrpSpPr>
          <p:cNvPr id="4" name="Group 3"/>
          <p:cNvGrpSpPr/>
          <p:nvPr/>
        </p:nvGrpSpPr>
        <p:grpSpPr>
          <a:xfrm>
            <a:off x="5027612" y="2477632"/>
            <a:ext cx="6608512" cy="2703968"/>
            <a:chOff x="5103812" y="2401431"/>
            <a:chExt cx="6608512" cy="2703968"/>
          </a:xfrm>
        </p:grpSpPr>
        <p:sp>
          <p:nvSpPr>
            <p:cNvPr id="9" name="Shape 578"/>
            <p:cNvSpPr/>
            <p:nvPr/>
          </p:nvSpPr>
          <p:spPr>
            <a:xfrm>
              <a:off x="5103812" y="2401431"/>
              <a:ext cx="6608512" cy="224676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oAutofit/>
            </a:bodyPr>
            <a:lstStyle/>
            <a:p>
              <a:pPr algn="ctr" defTabSz="412141">
                <a:lnSpc>
                  <a:spcPct val="45000"/>
                </a:lnSpc>
                <a:spcBef>
                  <a:spcPts val="851"/>
                </a:spcBef>
                <a:defRPr sz="1800"/>
              </a:pPr>
              <a:r>
                <a:rPr lang="en-GB" sz="15000" b="1" kern="0" dirty="0" smtClean="0">
                  <a:solidFill>
                    <a:srgbClr val="FF0000"/>
                  </a:solidFill>
                  <a:latin typeface="Calibri"/>
                  <a:ea typeface="Calibri"/>
                  <a:cs typeface="Calibri"/>
                  <a:sym typeface="Calibri"/>
                </a:rPr>
                <a:t>94</a:t>
              </a:r>
              <a:r>
                <a:rPr sz="15000" b="1" kern="0" dirty="0" smtClean="0">
                  <a:solidFill>
                    <a:srgbClr val="FF0000"/>
                  </a:solidFill>
                  <a:latin typeface="Calibri"/>
                  <a:ea typeface="Calibri"/>
                  <a:cs typeface="Calibri"/>
                  <a:sym typeface="Calibri"/>
                </a:rPr>
                <a:t>%</a:t>
              </a:r>
              <a:endParaRPr lang="en-GB" sz="15000" b="1" kern="0" dirty="0" smtClean="0">
                <a:solidFill>
                  <a:srgbClr val="FF0000"/>
                </a:solidFill>
                <a:latin typeface="Calibri"/>
                <a:ea typeface="Calibri"/>
                <a:cs typeface="Calibri"/>
                <a:sym typeface="Calibri"/>
              </a:endParaRPr>
            </a:p>
            <a:p>
              <a:pPr algn="ctr" defTabSz="412141">
                <a:defRPr sz="1800"/>
              </a:pPr>
              <a:r>
                <a:rPr lang="en-US" sz="3200" dirty="0" smtClean="0"/>
                <a:t>frustrated </a:t>
              </a:r>
              <a:r>
                <a:rPr lang="en-GB" sz="3200" dirty="0" smtClean="0"/>
                <a:t>due to irrelevant messaging!</a:t>
              </a:r>
              <a:endParaRPr sz="3200" kern="0" dirty="0">
                <a:solidFill>
                  <a:srgbClr val="8A133B"/>
                </a:solidFill>
                <a:latin typeface="Calibri"/>
                <a:ea typeface="Calibri"/>
                <a:cs typeface="Calibri"/>
                <a:sym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384" y="4209484"/>
              <a:ext cx="2441368" cy="895915"/>
            </a:xfrm>
            <a:prstGeom prst="rect">
              <a:avLst/>
            </a:prstGeom>
          </p:spPr>
        </p:pic>
      </p:grpSp>
      <p:pic>
        <p:nvPicPr>
          <p:cNvPr id="10" name="Picture 9" descr="1.5X red tab for PP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ltGray">
          <a:xfrm>
            <a:off x="531812" y="6268257"/>
            <a:ext cx="1610255" cy="589743"/>
          </a:xfrm>
          <a:prstGeom prst="rect">
            <a:avLst/>
          </a:prstGeom>
        </p:spPr>
      </p:pic>
    </p:spTree>
    <p:extLst>
      <p:ext uri="{BB962C8B-B14F-4D97-AF65-F5344CB8AC3E}">
        <p14:creationId xmlns:p14="http://schemas.microsoft.com/office/powerpoint/2010/main" val="1131660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MC_MMTour_PPT_033015">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MC_MMTour_PPT_033015" id="{584E1725-4EC0-4CB7-B798-7A6EC22F3C23}" vid="{38FE60F0-0A4A-4521-AA2B-4A18FA21325D}"/>
    </a:ext>
  </a:extLst>
</a:theme>
</file>

<file path=ppt/theme/theme10.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 divi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Allgemein_PPT-Vorlage_02_2010_mitFusszeile_Office2007">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2" id="{B466FEF3-A6AD-47A8-8373-3E843A373756}" vid="{FB69D993-835F-4561-A761-A4964D8D34CC}"/>
    </a:ext>
  </a:extLst>
</a:theme>
</file>

<file path=ppt/theme/theme6.xml><?xml version="1.0" encoding="utf-8"?>
<a:theme xmlns:a="http://schemas.openxmlformats.org/drawingml/2006/main" name="1_Slide divi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racle BlueKai DaaS for marketers 06052014ot">
  <a:themeElements>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solidFill>
            <a:schemeClr val="accent5"/>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theme>
</file>

<file path=ppt/theme/theme9.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Oracle_16x9-2015-v2.1.potx</Template>
  <TotalTime>930</TotalTime>
  <Words>2723</Words>
  <Application>Microsoft Office PowerPoint</Application>
  <PresentationFormat>Custom</PresentationFormat>
  <Paragraphs>354</Paragraphs>
  <Slides>34</Slides>
  <Notes>28</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Arial</vt:lpstr>
      <vt:lpstr>Calibri</vt:lpstr>
      <vt:lpstr>Century Gothic</vt:lpstr>
      <vt:lpstr>Miriam</vt:lpstr>
      <vt:lpstr>Raleway</vt:lpstr>
      <vt:lpstr>Roboto</vt:lpstr>
      <vt:lpstr>Segoe UI</vt:lpstr>
      <vt:lpstr>Wingdings</vt:lpstr>
      <vt:lpstr>OMC_MMTour_PPT_033015</vt:lpstr>
      <vt:lpstr>Slide dividers</vt:lpstr>
      <vt:lpstr>Custom Design</vt:lpstr>
      <vt:lpstr>1_Custom Design</vt:lpstr>
      <vt:lpstr>1_Allgemein_PPT-Vorlage_02_2010_mitFusszeile_Office2007</vt:lpstr>
      <vt:lpstr>1_Slide dividers</vt:lpstr>
      <vt:lpstr>2_Custom Design</vt:lpstr>
      <vt:lpstr>1_Oracle BlueKai DaaS for marketers 06052014ot</vt:lpstr>
      <vt:lpstr>Top 5 Considerations for Deploying DMP  </vt:lpstr>
      <vt:lpstr>PowerPoint Presentation</vt:lpstr>
      <vt:lpstr>Valuable 1st Party Data Fails to Inform Marketing Campaigns</vt:lpstr>
      <vt:lpstr>PowerPoint Presentation</vt:lpstr>
      <vt:lpstr>Pre-Determined “Journeys” Fail to Adapt Fast Enough  </vt:lpstr>
      <vt:lpstr>PowerPoint Presentation</vt:lpstr>
      <vt:lpstr>The Average # of MarTech Solutions Per Business Is Growing</vt:lpstr>
      <vt:lpstr>The Result: A Broken Customer Experience</vt:lpstr>
      <vt:lpstr>PowerPoint Presentation</vt:lpstr>
      <vt:lpstr>PowerPoint Presentation</vt:lpstr>
      <vt:lpstr>DMP For Data Activation</vt:lpstr>
      <vt:lpstr>Why Do I Need a DMP?</vt:lpstr>
      <vt:lpstr>5 Best Practice Tips</vt:lpstr>
      <vt:lpstr>Plan Big Start Small</vt:lpstr>
      <vt:lpstr>Future Proof Your Investment</vt:lpstr>
      <vt:lpstr>PowerPoint Presentation</vt:lpstr>
      <vt:lpstr>PowerPoint Presentation</vt:lpstr>
      <vt:lpstr>Be Brave</vt:lpstr>
      <vt:lpstr>A Day in the Life of your Customer: Jaxon’s </vt:lpstr>
      <vt:lpstr>Meet The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Consumer Identity Graph </vt:lpstr>
      <vt:lpstr>PowerPoint Presentation</vt:lpstr>
      <vt:lpstr>PowerPoint Presentation</vt:lpstr>
      <vt:lpstr>PowerPoint Presentation</vt:lpstr>
    </vt:vector>
  </TitlesOfParts>
  <Company>Oracle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PowerPoint Template</dc:title>
  <dc:creator>The Presentation Company</dc:creator>
  <cp:lastModifiedBy>Sebastian Fleischmann</cp:lastModifiedBy>
  <cp:revision>381</cp:revision>
  <cp:lastPrinted>2014-07-16T02:22:57Z</cp:lastPrinted>
  <dcterms:created xsi:type="dcterms:W3CDTF">2015-03-28T00:39:50Z</dcterms:created>
  <dcterms:modified xsi:type="dcterms:W3CDTF">2016-10-18T06:13:33Z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