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68" r:id="rId5"/>
    <p:sldId id="258" r:id="rId6"/>
    <p:sldId id="259" r:id="rId7"/>
    <p:sldId id="260" r:id="rId8"/>
    <p:sldId id="269" r:id="rId9"/>
    <p:sldId id="261" r:id="rId10"/>
    <p:sldId id="262" r:id="rId11"/>
    <p:sldId id="263" r:id="rId12"/>
    <p:sldId id="264" r:id="rId13"/>
    <p:sldId id="270" r:id="rId14"/>
    <p:sldId id="271"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2ABA2B-5FAA-4141-B3C5-96B1661901C1}" type="datetimeFigureOut">
              <a:rPr lang="en-US" smtClean="0"/>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ABA2B-5FAA-4141-B3C5-96B1661901C1}" type="datetimeFigureOut">
              <a:rPr lang="en-US" smtClean="0"/>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ABA2B-5FAA-4141-B3C5-96B1661901C1}" type="datetimeFigureOut">
              <a:rPr lang="en-US" smtClean="0"/>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ABA2B-5FAA-4141-B3C5-96B1661901C1}" type="datetimeFigureOut">
              <a:rPr lang="en-US" smtClean="0"/>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2ABA2B-5FAA-4141-B3C5-96B1661901C1}" type="datetimeFigureOut">
              <a:rPr lang="en-US" smtClean="0"/>
              <a:t>4/28/2011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2ABA2B-5FAA-4141-B3C5-96B1661901C1}" type="datetimeFigureOut">
              <a:rPr lang="en-US" smtClean="0"/>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2ABA2B-5FAA-4141-B3C5-96B1661901C1}" type="datetimeFigureOut">
              <a:rPr lang="en-US" smtClean="0"/>
              <a:t>4/28/2011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2ABA2B-5FAA-4141-B3C5-96B1661901C1}" type="datetimeFigureOut">
              <a:rPr lang="en-US" smtClean="0"/>
              <a:t>4/28/2011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ABA2B-5FAA-4141-B3C5-96B1661901C1}" type="datetimeFigureOut">
              <a:rPr lang="en-US" smtClean="0"/>
              <a:t>4/28/2011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ABA2B-5FAA-4141-B3C5-96B1661901C1}" type="datetimeFigureOut">
              <a:rPr lang="en-US" smtClean="0"/>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ABA2B-5FAA-4141-B3C5-96B1661901C1}" type="datetimeFigureOut">
              <a:rPr lang="en-US" smtClean="0"/>
              <a:t>4/28/2011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E1A59D-4D6F-4D58-9DB8-7C4240CAC6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ABA2B-5FAA-4141-B3C5-96B1661901C1}" type="datetimeFigureOut">
              <a:rPr lang="en-US" smtClean="0"/>
              <a:t>4/28/2011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1A59D-4D6F-4D58-9DB8-7C4240CAC6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err="1"/>
              <a:t>Adicio</a:t>
            </a:r>
            <a:r>
              <a:rPr lang="en-US" dirty="0"/>
              <a:t> powers leading job boards, automotive, and real estate classified sites and portals around the globe. </a:t>
            </a:r>
          </a:p>
        </p:txBody>
      </p:sp>
      <p:pic>
        <p:nvPicPr>
          <p:cNvPr id="4" name="Picture 3" descr="Adicio-blue-bkgd.jpg"/>
          <p:cNvPicPr>
            <a:picLocks noChangeAspect="1"/>
          </p:cNvPicPr>
          <p:nvPr/>
        </p:nvPicPr>
        <p:blipFill>
          <a:blip r:embed="rId2" cstate="print"/>
          <a:stretch>
            <a:fillRect/>
          </a:stretch>
        </p:blipFill>
        <p:spPr>
          <a:xfrm>
            <a:off x="1981200" y="685800"/>
            <a:ext cx="5334000" cy="2921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70000" lnSpcReduction="20000"/>
          </a:bodyPr>
          <a:lstStyle/>
          <a:p>
            <a:r>
              <a:rPr lang="en-US" dirty="0"/>
              <a:t>ISV, the Classified Media specialist </a:t>
            </a:r>
            <a:r>
              <a:rPr lang="en-US" dirty="0" smtClean="0"/>
              <a:t>that has </a:t>
            </a:r>
            <a:r>
              <a:rPr lang="en-US" dirty="0"/>
              <a:t>supported the industry with its AVUS print and internet solutions for over 24 years, is looking forward to discussing with you the latest advancements and opportunities in the mobile business, in particular our newest Tablet PC, Android and </a:t>
            </a:r>
            <a:r>
              <a:rPr lang="en-US" dirty="0" err="1"/>
              <a:t>iPhone</a:t>
            </a:r>
            <a:r>
              <a:rPr lang="en-US" dirty="0"/>
              <a:t> </a:t>
            </a:r>
            <a:r>
              <a:rPr lang="en-US" dirty="0" smtClean="0"/>
              <a:t>solutions.</a:t>
            </a:r>
            <a:endParaRPr lang="en-US" dirty="0"/>
          </a:p>
        </p:txBody>
      </p:sp>
      <p:pic>
        <p:nvPicPr>
          <p:cNvPr id="4" name="Picture 3" descr="ISV_logo.jpg"/>
          <p:cNvPicPr>
            <a:picLocks noChangeAspect="1"/>
          </p:cNvPicPr>
          <p:nvPr/>
        </p:nvPicPr>
        <p:blipFill>
          <a:blip r:embed="rId2" cstate="print"/>
          <a:stretch>
            <a:fillRect/>
          </a:stretch>
        </p:blipFill>
        <p:spPr>
          <a:xfrm>
            <a:off x="1600200" y="914400"/>
            <a:ext cx="6096000" cy="25115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Front.jpg"/>
          <p:cNvPicPr>
            <a:picLocks noChangeAspect="1"/>
          </p:cNvPicPr>
          <p:nvPr/>
        </p:nvPicPr>
        <p:blipFill>
          <a:blip r:embed="rId2" cstate="print"/>
          <a:stretch>
            <a:fillRect/>
          </a:stretch>
        </p:blipFill>
        <p:spPr>
          <a:xfrm>
            <a:off x="1828800" y="990600"/>
            <a:ext cx="5481854" cy="25267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70000" lnSpcReduction="20000"/>
          </a:bodyPr>
          <a:lstStyle/>
          <a:p>
            <a:r>
              <a:rPr lang="en-US" dirty="0" err="1"/>
              <a:t>Liquidus</a:t>
            </a:r>
            <a:r>
              <a:rPr lang="en-US" dirty="0"/>
              <a:t> is a video merchandising company that produces and distributes 1.6 million “real time” product videos every month in the U.S., Australia and New Zealand to classified websites, search engines, rich media ads, mobile devices and TV sets for the automotive, real estate, retail and travel categories.</a:t>
            </a:r>
          </a:p>
        </p:txBody>
      </p:sp>
      <p:pic>
        <p:nvPicPr>
          <p:cNvPr id="5" name="Picture 4" descr="liquidus-2010.jpg"/>
          <p:cNvPicPr>
            <a:picLocks noChangeAspect="1"/>
          </p:cNvPicPr>
          <p:nvPr/>
        </p:nvPicPr>
        <p:blipFill>
          <a:blip r:embed="rId2" cstate="print"/>
          <a:stretch>
            <a:fillRect/>
          </a:stretch>
        </p:blipFill>
        <p:spPr>
          <a:xfrm>
            <a:off x="838200" y="1143000"/>
            <a:ext cx="7575613" cy="2286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85000" lnSpcReduction="20000"/>
          </a:bodyPr>
          <a:lstStyle/>
          <a:p>
            <a:r>
              <a:rPr lang="en-US" dirty="0" err="1"/>
              <a:t>MatchWork</a:t>
            </a:r>
            <a:r>
              <a:rPr lang="en-US" dirty="0"/>
              <a:t> is an experienced provider of best-in-breed job board solutions - </a:t>
            </a:r>
            <a:r>
              <a:rPr lang="en-US" dirty="0" smtClean="0"/>
              <a:t>and delivers </a:t>
            </a:r>
            <a:r>
              <a:rPr lang="en-US" dirty="0"/>
              <a:t>the </a:t>
            </a:r>
            <a:r>
              <a:rPr lang="en-US" dirty="0" smtClean="0"/>
              <a:t>market’s best </a:t>
            </a:r>
            <a:r>
              <a:rPr lang="en-US" dirty="0"/>
              <a:t>revenue generators for job boards today and tomorrow.</a:t>
            </a:r>
          </a:p>
        </p:txBody>
      </p:sp>
      <p:pic>
        <p:nvPicPr>
          <p:cNvPr id="4" name="Picture 3" descr="matchworks.jpg"/>
          <p:cNvPicPr>
            <a:picLocks noChangeAspect="1"/>
          </p:cNvPicPr>
          <p:nvPr/>
        </p:nvPicPr>
        <p:blipFill>
          <a:blip r:embed="rId2" cstate="print"/>
          <a:stretch>
            <a:fillRect/>
          </a:stretch>
        </p:blipFill>
        <p:spPr>
          <a:xfrm>
            <a:off x="2971800" y="381000"/>
            <a:ext cx="3119392" cy="33304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Dramatically </a:t>
            </a:r>
            <a:r>
              <a:rPr lang="en-US" dirty="0"/>
              <a:t>Boost Your Banner Ad Revenues</a:t>
            </a:r>
          </a:p>
        </p:txBody>
      </p:sp>
      <p:pic>
        <p:nvPicPr>
          <p:cNvPr id="4" name="Picture 3" descr="MonetizeMore.jpg"/>
          <p:cNvPicPr>
            <a:picLocks noChangeAspect="1"/>
          </p:cNvPicPr>
          <p:nvPr/>
        </p:nvPicPr>
        <p:blipFill>
          <a:blip r:embed="rId2" cstate="print"/>
          <a:stretch>
            <a:fillRect/>
          </a:stretch>
        </p:blipFill>
        <p:spPr>
          <a:xfrm>
            <a:off x="2286000" y="838200"/>
            <a:ext cx="4391025" cy="28289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Niche </a:t>
            </a:r>
            <a:r>
              <a:rPr lang="en-US" dirty="0"/>
              <a:t>verticals and generalist platform with the fastest time to </a:t>
            </a:r>
            <a:r>
              <a:rPr lang="en-US" dirty="0" smtClean="0"/>
              <a:t>market.</a:t>
            </a:r>
            <a:endParaRPr lang="en-US" dirty="0"/>
          </a:p>
        </p:txBody>
      </p:sp>
      <p:pic>
        <p:nvPicPr>
          <p:cNvPr id="4" name="Picture 3" descr="Sensi logo.jpg"/>
          <p:cNvPicPr>
            <a:picLocks noChangeAspect="1"/>
          </p:cNvPicPr>
          <p:nvPr/>
        </p:nvPicPr>
        <p:blipFill>
          <a:blip r:embed="rId2" cstate="print"/>
          <a:stretch>
            <a:fillRect/>
          </a:stretch>
        </p:blipFill>
        <p:spPr>
          <a:xfrm>
            <a:off x="2667000" y="228600"/>
            <a:ext cx="3703828" cy="35088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70000" lnSpcReduction="20000"/>
          </a:bodyPr>
          <a:lstStyle/>
          <a:p>
            <a:r>
              <a:rPr lang="en-US" dirty="0" err="1"/>
              <a:t>Ubiflow</a:t>
            </a:r>
            <a:r>
              <a:rPr lang="en-US" dirty="0"/>
              <a:t> is the leading French provider of technology and business processes for ad submissions from professional advertisers to major portals and newspapers, and its mission is clear: to connect portals and publishers with their clients and to feed them with high-quality ads.</a:t>
            </a:r>
          </a:p>
        </p:txBody>
      </p:sp>
      <p:pic>
        <p:nvPicPr>
          <p:cNvPr id="4" name="Picture 3" descr="Ubiflow -tag.png"/>
          <p:cNvPicPr>
            <a:picLocks noChangeAspect="1"/>
          </p:cNvPicPr>
          <p:nvPr/>
        </p:nvPicPr>
        <p:blipFill>
          <a:blip r:embed="rId2" cstate="print"/>
          <a:stretch>
            <a:fillRect/>
          </a:stretch>
        </p:blipFill>
        <p:spPr>
          <a:xfrm>
            <a:off x="685800" y="1295400"/>
            <a:ext cx="8001000" cy="21791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err="1"/>
              <a:t>Artirix</a:t>
            </a:r>
            <a:r>
              <a:rPr lang="en-US" dirty="0"/>
              <a:t> the platform for classified content aggregation, search and </a:t>
            </a:r>
            <a:r>
              <a:rPr lang="en-US" dirty="0" smtClean="0"/>
              <a:t>advertising.</a:t>
            </a:r>
            <a:endParaRPr lang="en-US" dirty="0"/>
          </a:p>
        </p:txBody>
      </p:sp>
      <p:pic>
        <p:nvPicPr>
          <p:cNvPr id="4" name="Picture 3" descr="artirix.jpg"/>
          <p:cNvPicPr>
            <a:picLocks noChangeAspect="1"/>
          </p:cNvPicPr>
          <p:nvPr/>
        </p:nvPicPr>
        <p:blipFill>
          <a:blip r:embed="rId2" cstate="print"/>
          <a:stretch>
            <a:fillRect/>
          </a:stretch>
        </p:blipFill>
        <p:spPr>
          <a:xfrm>
            <a:off x="1219200" y="1676400"/>
            <a:ext cx="6731000" cy="1968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70000" lnSpcReduction="20000"/>
          </a:bodyPr>
          <a:lstStyle/>
          <a:p>
            <a:r>
              <a:rPr lang="en-US" dirty="0" err="1"/>
              <a:t>ArtSoft</a:t>
            </a:r>
            <a:r>
              <a:rPr lang="en-US" dirty="0"/>
              <a:t> Consult is a mid-size dynamic IT company from Cluj-Napoca, Romania, that has more than 10 years experience in the field of custom, offshore software development in various fields of application among which classified ads and vertical portals for media companies.</a:t>
            </a:r>
          </a:p>
        </p:txBody>
      </p:sp>
      <p:pic>
        <p:nvPicPr>
          <p:cNvPr id="4" name="Picture 3" descr="artsoft consult logo.gif"/>
          <p:cNvPicPr>
            <a:picLocks noChangeAspect="1"/>
          </p:cNvPicPr>
          <p:nvPr/>
        </p:nvPicPr>
        <p:blipFill>
          <a:blip r:embed="rId2" cstate="print"/>
          <a:stretch>
            <a:fillRect/>
          </a:stretch>
        </p:blipFill>
        <p:spPr>
          <a:xfrm>
            <a:off x="3124200" y="990600"/>
            <a:ext cx="2936875" cy="2667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70000" lnSpcReduction="20000"/>
          </a:bodyPr>
          <a:lstStyle/>
          <a:p>
            <a:r>
              <a:rPr lang="en-US" dirty="0" err="1"/>
              <a:t>Besedo</a:t>
            </a:r>
            <a:r>
              <a:rPr lang="en-US" dirty="0"/>
              <a:t> is an experienced business process outsourcing company specialized in the user generated content industry, efficiently producing services within moderation, fraud management and customer care for several highly successful online classified companies since 2002.</a:t>
            </a:r>
          </a:p>
        </p:txBody>
      </p:sp>
      <p:pic>
        <p:nvPicPr>
          <p:cNvPr id="4" name="Picture 3" descr="Besedo logo.png"/>
          <p:cNvPicPr>
            <a:picLocks noChangeAspect="1"/>
          </p:cNvPicPr>
          <p:nvPr/>
        </p:nvPicPr>
        <p:blipFill>
          <a:blip r:embed="rId2" cstate="print"/>
          <a:stretch>
            <a:fillRect/>
          </a:stretch>
        </p:blipFill>
        <p:spPr>
          <a:xfrm>
            <a:off x="1600200" y="1905000"/>
            <a:ext cx="6054587" cy="1295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85000" lnSpcReduction="10000"/>
          </a:bodyPr>
          <a:lstStyle/>
          <a:p>
            <a:r>
              <a:rPr lang="en-US" dirty="0"/>
              <a:t>Search engine marketing agency with a broad international experience in marketing, web analytics and performance consulting services to the classified sector.</a:t>
            </a:r>
          </a:p>
        </p:txBody>
      </p:sp>
      <p:pic>
        <p:nvPicPr>
          <p:cNvPr id="4" name="Picture 3" descr="bluerank - logotyp-edit.jpg"/>
          <p:cNvPicPr>
            <a:picLocks noChangeAspect="1"/>
          </p:cNvPicPr>
          <p:nvPr/>
        </p:nvPicPr>
        <p:blipFill>
          <a:blip r:embed="rId2" cstate="print"/>
          <a:stretch>
            <a:fillRect/>
          </a:stretch>
        </p:blipFill>
        <p:spPr>
          <a:xfrm>
            <a:off x="762000" y="990600"/>
            <a:ext cx="7677430" cy="2400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The agency </a:t>
            </a:r>
            <a:r>
              <a:rPr lang="en-US" dirty="0"/>
              <a:t>for the successful revenue optimization with Google </a:t>
            </a:r>
            <a:r>
              <a:rPr lang="en-US" dirty="0" err="1"/>
              <a:t>AdSense</a:t>
            </a:r>
            <a:r>
              <a:rPr lang="en-US" dirty="0"/>
              <a:t>. The ICMA partner for a risk-free online </a:t>
            </a:r>
            <a:r>
              <a:rPr lang="en-US" dirty="0" smtClean="0"/>
              <a:t>monetization.</a:t>
            </a:r>
            <a:endParaRPr lang="en-US" dirty="0"/>
          </a:p>
        </p:txBody>
      </p:sp>
      <p:pic>
        <p:nvPicPr>
          <p:cNvPr id="4" name="Picture 3" descr="CAMAO_logo.jpg"/>
          <p:cNvPicPr>
            <a:picLocks noChangeAspect="1"/>
          </p:cNvPicPr>
          <p:nvPr/>
        </p:nvPicPr>
        <p:blipFill>
          <a:blip r:embed="rId2" cstate="print"/>
          <a:stretch>
            <a:fillRect/>
          </a:stretch>
        </p:blipFill>
        <p:spPr>
          <a:xfrm>
            <a:off x="1295400" y="1600200"/>
            <a:ext cx="6351104" cy="180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Provides </a:t>
            </a:r>
            <a:r>
              <a:rPr lang="en-US" dirty="0"/>
              <a:t>online advertising solution to monetize your web traffic. </a:t>
            </a:r>
          </a:p>
        </p:txBody>
      </p:sp>
      <p:pic>
        <p:nvPicPr>
          <p:cNvPr id="4" name="Picture 3" descr="Fiare Logo_green.jpg"/>
          <p:cNvPicPr>
            <a:picLocks noChangeAspect="1"/>
          </p:cNvPicPr>
          <p:nvPr/>
        </p:nvPicPr>
        <p:blipFill>
          <a:blip r:embed="rId2" cstate="print"/>
          <a:stretch>
            <a:fillRect/>
          </a:stretch>
        </p:blipFill>
        <p:spPr>
          <a:xfrm>
            <a:off x="1219200" y="1219200"/>
            <a:ext cx="6670873" cy="20406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fontScale="85000" lnSpcReduction="20000"/>
          </a:bodyPr>
          <a:lstStyle/>
          <a:p>
            <a:r>
              <a:rPr lang="en-US" dirty="0" err="1"/>
              <a:t>Freespee</a:t>
            </a:r>
            <a:r>
              <a:rPr lang="en-US" dirty="0"/>
              <a:t> has launched a reseller program together with </a:t>
            </a:r>
            <a:r>
              <a:rPr lang="en-US" dirty="0" err="1"/>
              <a:t>Sanoma</a:t>
            </a:r>
            <a:r>
              <a:rPr lang="en-US" dirty="0"/>
              <a:t> Classifieds media in Finland for its phone leads management solution, and is now looking for new partners in Europe.</a:t>
            </a:r>
          </a:p>
        </p:txBody>
      </p:sp>
      <p:pic>
        <p:nvPicPr>
          <p:cNvPr id="4" name="Picture 3" descr="freespee_tagline_new_edit.jpg"/>
          <p:cNvPicPr>
            <a:picLocks noChangeAspect="1"/>
          </p:cNvPicPr>
          <p:nvPr/>
        </p:nvPicPr>
        <p:blipFill>
          <a:blip r:embed="rId2" cstate="print"/>
          <a:stretch>
            <a:fillRect/>
          </a:stretch>
        </p:blipFill>
        <p:spPr>
          <a:xfrm>
            <a:off x="990600" y="457200"/>
            <a:ext cx="6705600" cy="3352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err="1" smtClean="0"/>
              <a:t>Monetising</a:t>
            </a:r>
            <a:r>
              <a:rPr lang="en-US" dirty="0" smtClean="0"/>
              <a:t> Mobile for Publishers</a:t>
            </a:r>
            <a:endParaRPr lang="en-US" dirty="0"/>
          </a:p>
        </p:txBody>
      </p:sp>
      <p:pic>
        <p:nvPicPr>
          <p:cNvPr id="4" name="Picture 3" descr="gumiyo-australia-logo.jpg"/>
          <p:cNvPicPr>
            <a:picLocks noChangeAspect="1"/>
          </p:cNvPicPr>
          <p:nvPr/>
        </p:nvPicPr>
        <p:blipFill>
          <a:blip r:embed="rId2" cstate="print"/>
          <a:stretch>
            <a:fillRect/>
          </a:stretch>
        </p:blipFill>
        <p:spPr>
          <a:xfrm>
            <a:off x="1905000" y="1371600"/>
            <a:ext cx="5105400" cy="210941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393</Words>
  <Application>Microsoft Office PowerPoint</Application>
  <PresentationFormat>On-screen Show (4:3)</PresentationFormat>
  <Paragraphs>15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Allrent</dc:creator>
  <cp:lastModifiedBy>Allrent</cp:lastModifiedBy>
  <cp:revision>3</cp:revision>
  <dcterms:created xsi:type="dcterms:W3CDTF">2011-04-28T12:42:04Z</dcterms:created>
  <dcterms:modified xsi:type="dcterms:W3CDTF">2011-04-28T13:10:17Z</dcterms:modified>
</cp:coreProperties>
</file>