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14" r:id="rId2"/>
    <p:sldId id="393" r:id="rId3"/>
    <p:sldId id="416" r:id="rId4"/>
    <p:sldId id="415" r:id="rId5"/>
    <p:sldId id="417" r:id="rId6"/>
    <p:sldId id="396" r:id="rId7"/>
    <p:sldId id="397" r:id="rId8"/>
    <p:sldId id="418" r:id="rId9"/>
    <p:sldId id="419" r:id="rId10"/>
    <p:sldId id="394" r:id="rId11"/>
    <p:sldId id="398" r:id="rId12"/>
    <p:sldId id="399" r:id="rId13"/>
    <p:sldId id="422" r:id="rId14"/>
    <p:sldId id="401" r:id="rId15"/>
    <p:sldId id="423" r:id="rId16"/>
    <p:sldId id="400" r:id="rId17"/>
    <p:sldId id="424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26" r:id="rId27"/>
    <p:sldId id="425" r:id="rId28"/>
    <p:sldId id="411" r:id="rId29"/>
    <p:sldId id="412" r:id="rId30"/>
    <p:sldId id="413" r:id="rId31"/>
    <p:sldId id="427" r:id="rId32"/>
    <p:sldId id="25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9FF"/>
    <a:srgbClr val="D99127"/>
    <a:srgbClr val="7D6E0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11" autoAdjust="0"/>
    <p:restoredTop sz="94667" autoAdjust="0"/>
  </p:normalViewPr>
  <p:slideViewPr>
    <p:cSldViewPr>
      <p:cViewPr varScale="1">
        <p:scale>
          <a:sx n="71" d="100"/>
          <a:sy n="71" d="100"/>
        </p:scale>
        <p:origin x="-9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No. of c</a:t>
            </a:r>
            <a:r>
              <a:rPr lang="en-US" dirty="0" smtClean="0"/>
              <a:t>licks </a:t>
            </a:r>
            <a:r>
              <a:rPr lang="en-US" dirty="0"/>
              <a:t>in </a:t>
            </a:r>
            <a:r>
              <a:rPr lang="pl-PL" dirty="0" smtClean="0"/>
              <a:t>ORGANIC</a:t>
            </a:r>
            <a:r>
              <a:rPr lang="en-US" dirty="0" smtClean="0"/>
              <a:t> </a:t>
            </a:r>
            <a:r>
              <a:rPr lang="en-US" dirty="0"/>
              <a:t>listings for the brand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Clicks in organic listings for the brand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cat>
            <c:strRef>
              <c:f>Arkusz1!$A$2:$A$3</c:f>
              <c:strCache>
                <c:ptCount val="2"/>
                <c:pt idx="0">
                  <c:v>Without PPC</c:v>
                </c:pt>
                <c:pt idx="1">
                  <c:v>With PPC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60</c:v>
                </c:pt>
                <c:pt idx="1">
                  <c:v>92</c:v>
                </c:pt>
              </c:numCache>
            </c:numRef>
          </c:val>
        </c:ser>
        <c:axId val="107628032"/>
        <c:axId val="107629568"/>
      </c:barChart>
      <c:catAx>
        <c:axId val="107628032"/>
        <c:scaling>
          <c:orientation val="minMax"/>
        </c:scaling>
        <c:axPos val="b"/>
        <c:numFmt formatCode="General" sourceLinked="1"/>
        <c:tickLblPos val="nextTo"/>
        <c:crossAx val="107629568"/>
        <c:crosses val="autoZero"/>
        <c:auto val="1"/>
        <c:lblAlgn val="ctr"/>
        <c:lblOffset val="100"/>
      </c:catAx>
      <c:valAx>
        <c:axId val="10762956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076280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9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No. of </a:t>
            </a:r>
            <a:r>
              <a:rPr lang="pl-PL" dirty="0" err="1" smtClean="0"/>
              <a:t>total</a:t>
            </a:r>
            <a:r>
              <a:rPr lang="pl-PL" dirty="0" smtClean="0"/>
              <a:t> </a:t>
            </a:r>
            <a:r>
              <a:rPr lang="pl-PL" dirty="0" err="1" smtClean="0"/>
              <a:t>clicks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listings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Clicks in organic listings for the brand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cat>
            <c:strRef>
              <c:f>Arkusz1!$A$2:$A$3</c:f>
              <c:strCache>
                <c:ptCount val="2"/>
                <c:pt idx="0">
                  <c:v>PPC Only</c:v>
                </c:pt>
                <c:pt idx="1">
                  <c:v>PPC + SEO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100</c:v>
                </c:pt>
                <c:pt idx="1">
                  <c:v>192</c:v>
                </c:pt>
              </c:numCache>
            </c:numRef>
          </c:val>
        </c:ser>
        <c:axId val="60375040"/>
        <c:axId val="60376576"/>
      </c:barChart>
      <c:catAx>
        <c:axId val="60375040"/>
        <c:scaling>
          <c:orientation val="minMax"/>
        </c:scaling>
        <c:axPos val="b"/>
        <c:numFmt formatCode="General" sourceLinked="1"/>
        <c:tickLblPos val="nextTo"/>
        <c:crossAx val="60376576"/>
        <c:crosses val="autoZero"/>
        <c:auto val="1"/>
        <c:lblAlgn val="ctr"/>
        <c:lblOffset val="100"/>
      </c:catAx>
      <c:valAx>
        <c:axId val="603765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0375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9"/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361CC-C412-4AE9-BC44-932AADD53F41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1FFAE-8E2A-4EC2-A7BE-2CE85FB684C9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4400" dirty="0" smtClean="0"/>
            <a:t>SEO</a:t>
          </a:r>
          <a:endParaRPr lang="pl-PL" sz="4400" dirty="0"/>
        </a:p>
      </dgm:t>
    </dgm:pt>
    <dgm:pt modelId="{8DDE3A26-1378-479C-AE56-D6CAF72F17F0}" type="parTrans" cxnId="{61FB76BD-78A9-4B72-82DD-E6412239047E}">
      <dgm:prSet/>
      <dgm:spPr/>
      <dgm:t>
        <a:bodyPr/>
        <a:lstStyle/>
        <a:p>
          <a:endParaRPr lang="pl-PL"/>
        </a:p>
      </dgm:t>
    </dgm:pt>
    <dgm:pt modelId="{98526D6B-2792-4323-8A0B-7168E024DC41}" type="sibTrans" cxnId="{61FB76BD-78A9-4B72-82DD-E6412239047E}">
      <dgm:prSet/>
      <dgm:spPr/>
      <dgm:t>
        <a:bodyPr/>
        <a:lstStyle/>
        <a:p>
          <a:endParaRPr lang="pl-PL"/>
        </a:p>
      </dgm:t>
    </dgm:pt>
    <dgm:pt modelId="{F70F61F3-B40C-4B8D-B858-626E87048495}">
      <dgm:prSet phldrT="[Teks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pl-PL" dirty="0" smtClean="0"/>
            <a:t>„</a:t>
          </a:r>
          <a:r>
            <a:rPr lang="pl-PL" dirty="0" err="1" smtClean="0"/>
            <a:t>Discreet</a:t>
          </a:r>
          <a:r>
            <a:rPr lang="pl-PL" dirty="0" smtClean="0"/>
            <a:t> marketing” – </a:t>
          </a:r>
          <a:r>
            <a:rPr lang="pl-PL" dirty="0" err="1" smtClean="0"/>
            <a:t>users</a:t>
          </a:r>
          <a:r>
            <a:rPr lang="pl-PL" dirty="0" smtClean="0"/>
            <a:t> </a:t>
          </a:r>
          <a:r>
            <a:rPr lang="pl-PL" dirty="0" err="1" smtClean="0"/>
            <a:t>believe</a:t>
          </a:r>
          <a:r>
            <a:rPr lang="pl-PL" dirty="0" smtClean="0"/>
            <a:t> </a:t>
          </a:r>
          <a:r>
            <a:rPr lang="pl-PL" dirty="0" err="1" smtClean="0"/>
            <a:t>in</a:t>
          </a:r>
          <a:r>
            <a:rPr lang="pl-PL" dirty="0" smtClean="0"/>
            <a:t> </a:t>
          </a:r>
          <a:r>
            <a:rPr lang="pl-PL" dirty="0" err="1" smtClean="0"/>
            <a:t>search</a:t>
          </a:r>
          <a:r>
            <a:rPr lang="pl-PL" dirty="0" smtClean="0"/>
            <a:t> </a:t>
          </a:r>
          <a:r>
            <a:rPr lang="pl-PL" dirty="0" err="1" smtClean="0"/>
            <a:t>results</a:t>
          </a:r>
          <a:endParaRPr lang="pl-PL" dirty="0"/>
        </a:p>
      </dgm:t>
    </dgm:pt>
    <dgm:pt modelId="{761AD2AF-A3C0-445D-BB62-F8E9B174D79E}" type="parTrans" cxnId="{6823E3CA-AF42-4C30-BF6D-F7C4ADB0813F}">
      <dgm:prSet/>
      <dgm:spPr/>
      <dgm:t>
        <a:bodyPr/>
        <a:lstStyle/>
        <a:p>
          <a:endParaRPr lang="pl-PL"/>
        </a:p>
      </dgm:t>
    </dgm:pt>
    <dgm:pt modelId="{22E9DD48-370B-4B90-8B68-70FF6A67735C}" type="sibTrans" cxnId="{6823E3CA-AF42-4C30-BF6D-F7C4ADB0813F}">
      <dgm:prSet/>
      <dgm:spPr/>
      <dgm:t>
        <a:bodyPr/>
        <a:lstStyle/>
        <a:p>
          <a:endParaRPr lang="pl-PL"/>
        </a:p>
      </dgm:t>
    </dgm:pt>
    <dgm:pt modelId="{6A5B3186-3FB0-4E42-8251-8FFD438B5485}">
      <dgm:prSet phldrT="[Teks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pl-PL" dirty="0" smtClean="0"/>
            <a:t>Long term </a:t>
          </a:r>
          <a:r>
            <a:rPr lang="pl-PL" dirty="0" err="1" smtClean="0"/>
            <a:t>benefits</a:t>
          </a:r>
          <a:endParaRPr lang="pl-PL" dirty="0"/>
        </a:p>
      </dgm:t>
    </dgm:pt>
    <dgm:pt modelId="{35DB8863-D9D6-4BBF-8EEA-BEE4231A4882}" type="parTrans" cxnId="{2683CABC-AE85-4EE9-AADE-414FC8AF76E9}">
      <dgm:prSet/>
      <dgm:spPr/>
      <dgm:t>
        <a:bodyPr/>
        <a:lstStyle/>
        <a:p>
          <a:endParaRPr lang="pl-PL"/>
        </a:p>
      </dgm:t>
    </dgm:pt>
    <dgm:pt modelId="{0CDECFB2-E9CA-4C33-A007-FEAC4F34F04F}" type="sibTrans" cxnId="{2683CABC-AE85-4EE9-AADE-414FC8AF76E9}">
      <dgm:prSet/>
      <dgm:spPr/>
      <dgm:t>
        <a:bodyPr/>
        <a:lstStyle/>
        <a:p>
          <a:endParaRPr lang="pl-PL"/>
        </a:p>
      </dgm:t>
    </dgm:pt>
    <dgm:pt modelId="{8B3007BD-FF92-4EEF-B436-D39B0F3FE3C1}">
      <dgm:prSet phldrT="[Tekst]" custT="1"/>
      <dgm:spPr>
        <a:solidFill>
          <a:srgbClr val="00B0F0"/>
        </a:solidFill>
      </dgm:spPr>
      <dgm:t>
        <a:bodyPr/>
        <a:lstStyle/>
        <a:p>
          <a:r>
            <a:rPr lang="pl-PL" sz="4400" dirty="0" smtClean="0"/>
            <a:t>PPC</a:t>
          </a:r>
          <a:endParaRPr lang="pl-PL" sz="4400" dirty="0"/>
        </a:p>
      </dgm:t>
    </dgm:pt>
    <dgm:pt modelId="{528F4377-1DF7-4DFB-B72F-455EF064491F}" type="parTrans" cxnId="{7AFF3FAD-ADE7-42B4-ABAA-E89E6E4D0608}">
      <dgm:prSet/>
      <dgm:spPr/>
      <dgm:t>
        <a:bodyPr/>
        <a:lstStyle/>
        <a:p>
          <a:endParaRPr lang="pl-PL"/>
        </a:p>
      </dgm:t>
    </dgm:pt>
    <dgm:pt modelId="{07B3AE7A-6BBB-4B07-BD05-6FC082FDB5E2}" type="sibTrans" cxnId="{7AFF3FAD-ADE7-42B4-ABAA-E89E6E4D0608}">
      <dgm:prSet/>
      <dgm:spPr/>
      <dgm:t>
        <a:bodyPr/>
        <a:lstStyle/>
        <a:p>
          <a:endParaRPr lang="pl-PL"/>
        </a:p>
      </dgm:t>
    </dgm:pt>
    <dgm:pt modelId="{A5C6A623-1624-4677-AC34-824C73CC1FD6}">
      <dgm:prSet phldrT="[Teks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dirty="0" err="1" smtClean="0"/>
            <a:t>Advert</a:t>
          </a:r>
          <a:r>
            <a:rPr lang="pl-PL" dirty="0" smtClean="0"/>
            <a:t> – 40% </a:t>
          </a:r>
          <a:r>
            <a:rPr lang="pl-PL" dirty="0" err="1" smtClean="0"/>
            <a:t>users</a:t>
          </a:r>
          <a:r>
            <a:rPr lang="pl-PL" dirty="0" smtClean="0"/>
            <a:t> do not </a:t>
          </a:r>
          <a:r>
            <a:rPr lang="pl-PL" dirty="0" err="1" smtClean="0"/>
            <a:t>know</a:t>
          </a:r>
          <a:r>
            <a:rPr lang="pl-PL" dirty="0" smtClean="0"/>
            <a:t> </a:t>
          </a:r>
          <a:r>
            <a:rPr lang="pl-PL" dirty="0" err="1" smtClean="0"/>
            <a:t>it</a:t>
          </a:r>
          <a:r>
            <a:rPr lang="pl-PL" dirty="0" smtClean="0"/>
            <a:t>!</a:t>
          </a:r>
          <a:endParaRPr lang="pl-PL" dirty="0"/>
        </a:p>
      </dgm:t>
    </dgm:pt>
    <dgm:pt modelId="{953D65F8-BBA0-46EC-9309-C317C53B6320}" type="parTrans" cxnId="{806DBEE6-46CF-4E74-BA01-1BF62D7EA681}">
      <dgm:prSet/>
      <dgm:spPr/>
      <dgm:t>
        <a:bodyPr/>
        <a:lstStyle/>
        <a:p>
          <a:endParaRPr lang="pl-PL"/>
        </a:p>
      </dgm:t>
    </dgm:pt>
    <dgm:pt modelId="{13E9475D-4034-4DF5-A551-E7C8A5CD2D07}" type="sibTrans" cxnId="{806DBEE6-46CF-4E74-BA01-1BF62D7EA681}">
      <dgm:prSet/>
      <dgm:spPr/>
      <dgm:t>
        <a:bodyPr/>
        <a:lstStyle/>
        <a:p>
          <a:endParaRPr lang="pl-PL"/>
        </a:p>
      </dgm:t>
    </dgm:pt>
    <dgm:pt modelId="{E409FD42-7E60-4383-9B90-BF21F761F993}">
      <dgm:prSet phldrT="[Teks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dirty="0" err="1" smtClean="0"/>
            <a:t>Quick</a:t>
          </a:r>
          <a:r>
            <a:rPr lang="pl-PL" dirty="0" smtClean="0"/>
            <a:t> </a:t>
          </a:r>
          <a:r>
            <a:rPr lang="pl-PL" dirty="0" err="1" smtClean="0"/>
            <a:t>results</a:t>
          </a:r>
          <a:endParaRPr lang="pl-PL" dirty="0"/>
        </a:p>
      </dgm:t>
    </dgm:pt>
    <dgm:pt modelId="{8AA708CD-4B22-4D29-8779-7F5D21620DF7}" type="parTrans" cxnId="{5DC283C2-314D-456A-BB94-D56A485FC27A}">
      <dgm:prSet/>
      <dgm:spPr/>
      <dgm:t>
        <a:bodyPr/>
        <a:lstStyle/>
        <a:p>
          <a:endParaRPr lang="pl-PL"/>
        </a:p>
      </dgm:t>
    </dgm:pt>
    <dgm:pt modelId="{247AC847-C7A9-4075-96B6-BE2E8E011E3D}" type="sibTrans" cxnId="{5DC283C2-314D-456A-BB94-D56A485FC27A}">
      <dgm:prSet/>
      <dgm:spPr/>
      <dgm:t>
        <a:bodyPr/>
        <a:lstStyle/>
        <a:p>
          <a:endParaRPr lang="pl-PL"/>
        </a:p>
      </dgm:t>
    </dgm:pt>
    <dgm:pt modelId="{FF9945AD-F228-4277-85A1-5FB3FA2C5704}">
      <dgm:prSet phldrT="[Teks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pl-PL" dirty="0" err="1" smtClean="0"/>
            <a:t>Unique</a:t>
          </a:r>
          <a:r>
            <a:rPr lang="pl-PL" dirty="0" smtClean="0"/>
            <a:t> </a:t>
          </a:r>
          <a:r>
            <a:rPr lang="pl-PL" dirty="0" err="1" smtClean="0"/>
            <a:t>algorithm</a:t>
          </a:r>
          <a:r>
            <a:rPr lang="pl-PL" dirty="0" smtClean="0"/>
            <a:t> of </a:t>
          </a:r>
          <a:r>
            <a:rPr lang="pl-PL" dirty="0" err="1" smtClean="0"/>
            <a:t>each</a:t>
          </a:r>
          <a:r>
            <a:rPr lang="pl-PL" dirty="0" smtClean="0"/>
            <a:t> </a:t>
          </a:r>
          <a:r>
            <a:rPr lang="pl-PL" dirty="0" err="1" smtClean="0"/>
            <a:t>search</a:t>
          </a:r>
          <a:r>
            <a:rPr lang="pl-PL" dirty="0" smtClean="0"/>
            <a:t> </a:t>
          </a:r>
          <a:r>
            <a:rPr lang="pl-PL" dirty="0" err="1" smtClean="0"/>
            <a:t>engine</a:t>
          </a:r>
          <a:endParaRPr lang="pl-PL" dirty="0"/>
        </a:p>
      </dgm:t>
    </dgm:pt>
    <dgm:pt modelId="{24B56C1A-F2F3-4E6F-AB45-795ADB2FE782}" type="parTrans" cxnId="{89D5EECD-3777-40B3-B6C5-7AE0363647CE}">
      <dgm:prSet/>
      <dgm:spPr/>
      <dgm:t>
        <a:bodyPr/>
        <a:lstStyle/>
        <a:p>
          <a:endParaRPr lang="pl-PL"/>
        </a:p>
      </dgm:t>
    </dgm:pt>
    <dgm:pt modelId="{2309C086-722E-4AEC-BF58-EA872E0E5AB8}" type="sibTrans" cxnId="{89D5EECD-3777-40B3-B6C5-7AE0363647CE}">
      <dgm:prSet/>
      <dgm:spPr/>
      <dgm:t>
        <a:bodyPr/>
        <a:lstStyle/>
        <a:p>
          <a:endParaRPr lang="pl-PL"/>
        </a:p>
      </dgm:t>
    </dgm:pt>
    <dgm:pt modelId="{1F778393-A611-4527-977F-D1B1594A373B}">
      <dgm:prSet phldrT="[Teks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pl-PL" dirty="0" err="1" smtClean="0"/>
            <a:t>Cheap</a:t>
          </a:r>
          <a:endParaRPr lang="pl-PL" dirty="0"/>
        </a:p>
      </dgm:t>
    </dgm:pt>
    <dgm:pt modelId="{750B826E-E5A8-4808-A96C-21C9C7826072}" type="parTrans" cxnId="{C55F5ABB-A120-47CA-8C6A-592C8FF9A2D7}">
      <dgm:prSet/>
      <dgm:spPr/>
      <dgm:t>
        <a:bodyPr/>
        <a:lstStyle/>
        <a:p>
          <a:endParaRPr lang="pl-PL"/>
        </a:p>
      </dgm:t>
    </dgm:pt>
    <dgm:pt modelId="{4C45E82D-B7F7-4C5E-BFE3-F3969EFAC7CC}" type="sibTrans" cxnId="{C55F5ABB-A120-47CA-8C6A-592C8FF9A2D7}">
      <dgm:prSet/>
      <dgm:spPr/>
      <dgm:t>
        <a:bodyPr/>
        <a:lstStyle/>
        <a:p>
          <a:endParaRPr lang="pl-PL"/>
        </a:p>
      </dgm:t>
    </dgm:pt>
    <dgm:pt modelId="{07032155-94AC-46A0-A7B2-510C2B192D78}">
      <dgm:prSet phldrT="[Teks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dirty="0" err="1" smtClean="0"/>
            <a:t>Common</a:t>
          </a:r>
          <a:r>
            <a:rPr lang="pl-PL" dirty="0" smtClean="0"/>
            <a:t> </a:t>
          </a:r>
          <a:r>
            <a:rPr lang="pl-PL" dirty="0" err="1" smtClean="0"/>
            <a:t>approach</a:t>
          </a:r>
          <a:endParaRPr lang="pl-PL" dirty="0"/>
        </a:p>
      </dgm:t>
    </dgm:pt>
    <dgm:pt modelId="{998A563A-A82D-47BF-850D-5E8AD38E8111}" type="parTrans" cxnId="{94AC7C7D-0F2C-4A39-945F-8F65FAC542FE}">
      <dgm:prSet/>
      <dgm:spPr/>
      <dgm:t>
        <a:bodyPr/>
        <a:lstStyle/>
        <a:p>
          <a:endParaRPr lang="pl-PL"/>
        </a:p>
      </dgm:t>
    </dgm:pt>
    <dgm:pt modelId="{4A26D1F3-4D99-4407-8725-E6B1630DFEB5}" type="sibTrans" cxnId="{94AC7C7D-0F2C-4A39-945F-8F65FAC542FE}">
      <dgm:prSet/>
      <dgm:spPr/>
      <dgm:t>
        <a:bodyPr/>
        <a:lstStyle/>
        <a:p>
          <a:endParaRPr lang="pl-PL"/>
        </a:p>
      </dgm:t>
    </dgm:pt>
    <dgm:pt modelId="{1EC27BA3-431D-4A42-BFF2-019C01441D24}">
      <dgm:prSet phldrT="[Teks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dirty="0" smtClean="0"/>
            <a:t>„</a:t>
          </a:r>
          <a:r>
            <a:rPr lang="pl-PL" dirty="0" err="1" smtClean="0"/>
            <a:t>Affordable</a:t>
          </a:r>
          <a:r>
            <a:rPr lang="pl-PL" dirty="0" smtClean="0"/>
            <a:t>” </a:t>
          </a:r>
          <a:r>
            <a:rPr lang="pl-PL" dirty="0" err="1" smtClean="0"/>
            <a:t>rather</a:t>
          </a:r>
          <a:r>
            <a:rPr lang="pl-PL" dirty="0" smtClean="0"/>
            <a:t> </a:t>
          </a:r>
          <a:r>
            <a:rPr lang="pl-PL" dirty="0" err="1" smtClean="0"/>
            <a:t>than</a:t>
          </a:r>
          <a:r>
            <a:rPr lang="pl-PL" dirty="0" smtClean="0"/>
            <a:t> </a:t>
          </a:r>
          <a:r>
            <a:rPr lang="pl-PL" dirty="0" err="1" smtClean="0"/>
            <a:t>cheap</a:t>
          </a:r>
          <a:endParaRPr lang="pl-PL" dirty="0"/>
        </a:p>
      </dgm:t>
    </dgm:pt>
    <dgm:pt modelId="{FDCB3442-ACF7-4EB0-B0B4-711F7E05BEBF}" type="parTrans" cxnId="{E323D11E-F359-4ECB-8D54-B6EF36AD0F1C}">
      <dgm:prSet/>
      <dgm:spPr/>
      <dgm:t>
        <a:bodyPr/>
        <a:lstStyle/>
        <a:p>
          <a:endParaRPr lang="pl-PL"/>
        </a:p>
      </dgm:t>
    </dgm:pt>
    <dgm:pt modelId="{74308566-A6B3-4A97-9B0B-9573FD8374C7}" type="sibTrans" cxnId="{E323D11E-F359-4ECB-8D54-B6EF36AD0F1C}">
      <dgm:prSet/>
      <dgm:spPr/>
      <dgm:t>
        <a:bodyPr/>
        <a:lstStyle/>
        <a:p>
          <a:endParaRPr lang="pl-PL"/>
        </a:p>
      </dgm:t>
    </dgm:pt>
    <dgm:pt modelId="{DBF54DDD-C87C-4E1E-886C-8EE419CC13EA}">
      <dgm:prSet phldrT="[Tekst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pl-PL" dirty="0" smtClean="0"/>
            <a:t>Limited to </a:t>
          </a:r>
          <a:r>
            <a:rPr lang="pl-PL" dirty="0" err="1" smtClean="0"/>
            <a:t>the</a:t>
          </a:r>
          <a:r>
            <a:rPr lang="pl-PL" dirty="0" smtClean="0"/>
            <a:t> „</a:t>
          </a:r>
          <a:r>
            <a:rPr lang="pl-PL" dirty="0" err="1" smtClean="0"/>
            <a:t>website</a:t>
          </a:r>
          <a:r>
            <a:rPr lang="pl-PL" dirty="0" smtClean="0"/>
            <a:t> </a:t>
          </a:r>
          <a:r>
            <a:rPr lang="pl-PL" dirty="0" err="1" smtClean="0"/>
            <a:t>potential</a:t>
          </a:r>
          <a:r>
            <a:rPr lang="pl-PL" dirty="0" smtClean="0"/>
            <a:t>”</a:t>
          </a:r>
          <a:endParaRPr lang="pl-PL" dirty="0"/>
        </a:p>
      </dgm:t>
    </dgm:pt>
    <dgm:pt modelId="{FBF87A59-DB78-4153-AF7D-46A9E7CF1CA7}" type="parTrans" cxnId="{3BDB17D3-BBB4-4D45-8CB3-0DFAE99F3ECD}">
      <dgm:prSet/>
      <dgm:spPr/>
      <dgm:t>
        <a:bodyPr/>
        <a:lstStyle/>
        <a:p>
          <a:endParaRPr lang="pl-PL"/>
        </a:p>
      </dgm:t>
    </dgm:pt>
    <dgm:pt modelId="{F2714713-3EBC-46FB-A3E4-541322746E2E}" type="sibTrans" cxnId="{3BDB17D3-BBB4-4D45-8CB3-0DFAE99F3ECD}">
      <dgm:prSet/>
      <dgm:spPr/>
      <dgm:t>
        <a:bodyPr/>
        <a:lstStyle/>
        <a:p>
          <a:endParaRPr lang="pl-PL"/>
        </a:p>
      </dgm:t>
    </dgm:pt>
    <dgm:pt modelId="{212D56B3-FE6A-476E-86D2-5504F1D26BDC}">
      <dgm:prSet phldrT="[Teks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dirty="0" err="1" smtClean="0"/>
            <a:t>Budget</a:t>
          </a:r>
          <a:r>
            <a:rPr lang="pl-PL" dirty="0" smtClean="0"/>
            <a:t> </a:t>
          </a:r>
          <a:r>
            <a:rPr lang="pl-PL" dirty="0" err="1" smtClean="0"/>
            <a:t>is</a:t>
          </a:r>
          <a:r>
            <a:rPr lang="pl-PL" dirty="0" smtClean="0"/>
            <a:t> </a:t>
          </a:r>
          <a:r>
            <a:rPr lang="pl-PL" dirty="0" err="1" smtClean="0"/>
            <a:t>the</a:t>
          </a:r>
          <a:r>
            <a:rPr lang="pl-PL" dirty="0" smtClean="0"/>
            <a:t> </a:t>
          </a:r>
          <a:r>
            <a:rPr lang="pl-PL" dirty="0" err="1" smtClean="0"/>
            <a:t>only</a:t>
          </a:r>
          <a:r>
            <a:rPr lang="pl-PL" dirty="0" smtClean="0"/>
            <a:t> limit</a:t>
          </a:r>
          <a:endParaRPr lang="pl-PL" dirty="0"/>
        </a:p>
      </dgm:t>
    </dgm:pt>
    <dgm:pt modelId="{92BC61AB-7C4B-4C2B-8A16-4D04DEBEEC86}" type="parTrans" cxnId="{3C7BD5AE-A333-4B89-9E99-740F2E1434CD}">
      <dgm:prSet/>
      <dgm:spPr/>
      <dgm:t>
        <a:bodyPr/>
        <a:lstStyle/>
        <a:p>
          <a:endParaRPr lang="pl-PL"/>
        </a:p>
      </dgm:t>
    </dgm:pt>
    <dgm:pt modelId="{B42324DC-9045-4F47-BF48-37A22860A88D}" type="sibTrans" cxnId="{3C7BD5AE-A333-4B89-9E99-740F2E1434CD}">
      <dgm:prSet/>
      <dgm:spPr/>
      <dgm:t>
        <a:bodyPr/>
        <a:lstStyle/>
        <a:p>
          <a:endParaRPr lang="pl-PL"/>
        </a:p>
      </dgm:t>
    </dgm:pt>
    <dgm:pt modelId="{B17AEFAF-B4F7-4D25-BFB2-DEE8C5141409}" type="pres">
      <dgm:prSet presAssocID="{D68361CC-C412-4AE9-BC44-932AADD53F4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B63085C-A5C9-491C-8178-19B84FF1B19C}" type="pres">
      <dgm:prSet presAssocID="{5231FFAE-8E2A-4EC2-A7BE-2CE85FB684C9}" presName="compNode" presStyleCnt="0"/>
      <dgm:spPr/>
    </dgm:pt>
    <dgm:pt modelId="{F91E93E4-B202-485A-820C-3730ABBB18AB}" type="pres">
      <dgm:prSet presAssocID="{5231FFAE-8E2A-4EC2-A7BE-2CE85FB684C9}" presName="aNode" presStyleLbl="bgShp" presStyleIdx="0" presStyleCnt="2"/>
      <dgm:spPr/>
      <dgm:t>
        <a:bodyPr/>
        <a:lstStyle/>
        <a:p>
          <a:endParaRPr lang="pl-PL"/>
        </a:p>
      </dgm:t>
    </dgm:pt>
    <dgm:pt modelId="{5893F6BD-84E1-460B-8288-1BAC854ED531}" type="pres">
      <dgm:prSet presAssocID="{5231FFAE-8E2A-4EC2-A7BE-2CE85FB684C9}" presName="textNode" presStyleLbl="bgShp" presStyleIdx="0" presStyleCnt="2"/>
      <dgm:spPr/>
      <dgm:t>
        <a:bodyPr/>
        <a:lstStyle/>
        <a:p>
          <a:endParaRPr lang="pl-PL"/>
        </a:p>
      </dgm:t>
    </dgm:pt>
    <dgm:pt modelId="{7548F8BD-B792-47A1-8E89-A487BDE47F39}" type="pres">
      <dgm:prSet presAssocID="{5231FFAE-8E2A-4EC2-A7BE-2CE85FB684C9}" presName="compChildNode" presStyleCnt="0"/>
      <dgm:spPr/>
    </dgm:pt>
    <dgm:pt modelId="{139FD422-A92B-4B9E-94FF-FBFBC79CFB5C}" type="pres">
      <dgm:prSet presAssocID="{5231FFAE-8E2A-4EC2-A7BE-2CE85FB684C9}" presName="theInnerList" presStyleCnt="0"/>
      <dgm:spPr/>
    </dgm:pt>
    <dgm:pt modelId="{A3508A20-1D8E-4D9F-86E2-6D1CBB06298D}" type="pres">
      <dgm:prSet presAssocID="{F70F61F3-B40C-4B8D-B858-626E87048495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90DE04-80B9-4116-B9D9-158A2F0BFA96}" type="pres">
      <dgm:prSet presAssocID="{F70F61F3-B40C-4B8D-B858-626E87048495}" presName="aSpace2" presStyleCnt="0"/>
      <dgm:spPr/>
    </dgm:pt>
    <dgm:pt modelId="{4B6326E8-4901-4212-88BE-BB6D348CDD4B}" type="pres">
      <dgm:prSet presAssocID="{6A5B3186-3FB0-4E42-8251-8FFD438B5485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531407-7CD5-4B9E-9FA4-877AB5C41592}" type="pres">
      <dgm:prSet presAssocID="{6A5B3186-3FB0-4E42-8251-8FFD438B5485}" presName="aSpace2" presStyleCnt="0"/>
      <dgm:spPr/>
    </dgm:pt>
    <dgm:pt modelId="{9E89AC94-D9E7-4CE0-AD30-FE8DCE86242B}" type="pres">
      <dgm:prSet presAssocID="{FF9945AD-F228-4277-85A1-5FB3FA2C5704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F064F2-8F95-42F8-B1E9-192543EA734B}" type="pres">
      <dgm:prSet presAssocID="{FF9945AD-F228-4277-85A1-5FB3FA2C5704}" presName="aSpace2" presStyleCnt="0"/>
      <dgm:spPr/>
    </dgm:pt>
    <dgm:pt modelId="{1BA55B99-8B4E-48E2-A7E3-DB52DEDBD34E}" type="pres">
      <dgm:prSet presAssocID="{1F778393-A611-4527-977F-D1B1594A373B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2A40AA-4B10-4970-907F-EF0465E31D57}" type="pres">
      <dgm:prSet presAssocID="{1F778393-A611-4527-977F-D1B1594A373B}" presName="aSpace2" presStyleCnt="0"/>
      <dgm:spPr/>
    </dgm:pt>
    <dgm:pt modelId="{280F3520-0EF6-4F97-9ED3-301E2FDBFF1B}" type="pres">
      <dgm:prSet presAssocID="{DBF54DDD-C87C-4E1E-886C-8EE419CC13EA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AE1C56-52D5-4AEF-ADF4-A924490DDCB8}" type="pres">
      <dgm:prSet presAssocID="{5231FFAE-8E2A-4EC2-A7BE-2CE85FB684C9}" presName="aSpace" presStyleCnt="0"/>
      <dgm:spPr/>
    </dgm:pt>
    <dgm:pt modelId="{66BE61EF-73BF-49C0-B37A-676136525DF9}" type="pres">
      <dgm:prSet presAssocID="{8B3007BD-FF92-4EEF-B436-D39B0F3FE3C1}" presName="compNode" presStyleCnt="0"/>
      <dgm:spPr/>
    </dgm:pt>
    <dgm:pt modelId="{43ADF452-04D2-4526-AA37-F2CE2EA8E7C6}" type="pres">
      <dgm:prSet presAssocID="{8B3007BD-FF92-4EEF-B436-D39B0F3FE3C1}" presName="aNode" presStyleLbl="bgShp" presStyleIdx="1" presStyleCnt="2"/>
      <dgm:spPr/>
      <dgm:t>
        <a:bodyPr/>
        <a:lstStyle/>
        <a:p>
          <a:endParaRPr lang="pl-PL"/>
        </a:p>
      </dgm:t>
    </dgm:pt>
    <dgm:pt modelId="{A3048E50-AACE-4886-A1B2-F770CD5F17D8}" type="pres">
      <dgm:prSet presAssocID="{8B3007BD-FF92-4EEF-B436-D39B0F3FE3C1}" presName="textNode" presStyleLbl="bgShp" presStyleIdx="1" presStyleCnt="2"/>
      <dgm:spPr/>
      <dgm:t>
        <a:bodyPr/>
        <a:lstStyle/>
        <a:p>
          <a:endParaRPr lang="pl-PL"/>
        </a:p>
      </dgm:t>
    </dgm:pt>
    <dgm:pt modelId="{7B29D94B-B707-4C03-85FD-F9DF2A88812A}" type="pres">
      <dgm:prSet presAssocID="{8B3007BD-FF92-4EEF-B436-D39B0F3FE3C1}" presName="compChildNode" presStyleCnt="0"/>
      <dgm:spPr/>
    </dgm:pt>
    <dgm:pt modelId="{5096D402-229B-4689-B87F-F81C6885A2AF}" type="pres">
      <dgm:prSet presAssocID="{8B3007BD-FF92-4EEF-B436-D39B0F3FE3C1}" presName="theInnerList" presStyleCnt="0"/>
      <dgm:spPr/>
    </dgm:pt>
    <dgm:pt modelId="{9C8F3AB5-3F12-4084-A53C-C78C5403FDDE}" type="pres">
      <dgm:prSet presAssocID="{A5C6A623-1624-4677-AC34-824C73CC1FD6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F5807F-56E2-40F2-8141-BE6A3E92F134}" type="pres">
      <dgm:prSet presAssocID="{A5C6A623-1624-4677-AC34-824C73CC1FD6}" presName="aSpace2" presStyleCnt="0"/>
      <dgm:spPr/>
    </dgm:pt>
    <dgm:pt modelId="{57EC1D0F-8E41-49DC-B9B2-B7382372EF8A}" type="pres">
      <dgm:prSet presAssocID="{E409FD42-7E60-4383-9B90-BF21F761F993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140597-7C57-4C19-9164-98F56000DA2D}" type="pres">
      <dgm:prSet presAssocID="{E409FD42-7E60-4383-9B90-BF21F761F993}" presName="aSpace2" presStyleCnt="0"/>
      <dgm:spPr/>
    </dgm:pt>
    <dgm:pt modelId="{EE4403A1-3B84-4DCE-99AA-A966C58F641F}" type="pres">
      <dgm:prSet presAssocID="{07032155-94AC-46A0-A7B2-510C2B192D78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36AE7D-36C7-4B3F-A63F-150C7B399E96}" type="pres">
      <dgm:prSet presAssocID="{07032155-94AC-46A0-A7B2-510C2B192D78}" presName="aSpace2" presStyleCnt="0"/>
      <dgm:spPr/>
    </dgm:pt>
    <dgm:pt modelId="{BAC2CCBE-8FA4-4F46-AE03-69C78BC98B6C}" type="pres">
      <dgm:prSet presAssocID="{1EC27BA3-431D-4A42-BFF2-019C01441D24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D3DBA9-24B8-4FAB-8200-19C8F5718A7C}" type="pres">
      <dgm:prSet presAssocID="{1EC27BA3-431D-4A42-BFF2-019C01441D24}" presName="aSpace2" presStyleCnt="0"/>
      <dgm:spPr/>
    </dgm:pt>
    <dgm:pt modelId="{BF8C0F89-D876-484F-9470-E13EDB5BDC84}" type="pres">
      <dgm:prSet presAssocID="{212D56B3-FE6A-476E-86D2-5504F1D26BDC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D607079-14A3-4DBF-B61B-6451134C8B30}" type="presOf" srcId="{1F778393-A611-4527-977F-D1B1594A373B}" destId="{1BA55B99-8B4E-48E2-A7E3-DB52DEDBD34E}" srcOrd="0" destOrd="0" presId="urn:microsoft.com/office/officeart/2005/8/layout/lProcess2"/>
    <dgm:cxn modelId="{94AC7C7D-0F2C-4A39-945F-8F65FAC542FE}" srcId="{8B3007BD-FF92-4EEF-B436-D39B0F3FE3C1}" destId="{07032155-94AC-46A0-A7B2-510C2B192D78}" srcOrd="2" destOrd="0" parTransId="{998A563A-A82D-47BF-850D-5E8AD38E8111}" sibTransId="{4A26D1F3-4D99-4407-8725-E6B1630DFEB5}"/>
    <dgm:cxn modelId="{F1CF4BC3-A7F5-42D7-BF6E-6903A4077D85}" type="presOf" srcId="{212D56B3-FE6A-476E-86D2-5504F1D26BDC}" destId="{BF8C0F89-D876-484F-9470-E13EDB5BDC84}" srcOrd="0" destOrd="0" presId="urn:microsoft.com/office/officeart/2005/8/layout/lProcess2"/>
    <dgm:cxn modelId="{413AB8E9-C064-43F0-B5CF-6508576D844B}" type="presOf" srcId="{D68361CC-C412-4AE9-BC44-932AADD53F41}" destId="{B17AEFAF-B4F7-4D25-BFB2-DEE8C5141409}" srcOrd="0" destOrd="0" presId="urn:microsoft.com/office/officeart/2005/8/layout/lProcess2"/>
    <dgm:cxn modelId="{5DC283C2-314D-456A-BB94-D56A485FC27A}" srcId="{8B3007BD-FF92-4EEF-B436-D39B0F3FE3C1}" destId="{E409FD42-7E60-4383-9B90-BF21F761F993}" srcOrd="1" destOrd="0" parTransId="{8AA708CD-4B22-4D29-8779-7F5D21620DF7}" sibTransId="{247AC847-C7A9-4075-96B6-BE2E8E011E3D}"/>
    <dgm:cxn modelId="{3BDB17D3-BBB4-4D45-8CB3-0DFAE99F3ECD}" srcId="{5231FFAE-8E2A-4EC2-A7BE-2CE85FB684C9}" destId="{DBF54DDD-C87C-4E1E-886C-8EE419CC13EA}" srcOrd="4" destOrd="0" parTransId="{FBF87A59-DB78-4153-AF7D-46A9E7CF1CA7}" sibTransId="{F2714713-3EBC-46FB-A3E4-541322746E2E}"/>
    <dgm:cxn modelId="{806DBEE6-46CF-4E74-BA01-1BF62D7EA681}" srcId="{8B3007BD-FF92-4EEF-B436-D39B0F3FE3C1}" destId="{A5C6A623-1624-4677-AC34-824C73CC1FD6}" srcOrd="0" destOrd="0" parTransId="{953D65F8-BBA0-46EC-9309-C317C53B6320}" sibTransId="{13E9475D-4034-4DF5-A551-E7C8A5CD2D07}"/>
    <dgm:cxn modelId="{5AD7F545-352A-4CA9-9494-B0214B33A109}" type="presOf" srcId="{6A5B3186-3FB0-4E42-8251-8FFD438B5485}" destId="{4B6326E8-4901-4212-88BE-BB6D348CDD4B}" srcOrd="0" destOrd="0" presId="urn:microsoft.com/office/officeart/2005/8/layout/lProcess2"/>
    <dgm:cxn modelId="{E323D11E-F359-4ECB-8D54-B6EF36AD0F1C}" srcId="{8B3007BD-FF92-4EEF-B436-D39B0F3FE3C1}" destId="{1EC27BA3-431D-4A42-BFF2-019C01441D24}" srcOrd="3" destOrd="0" parTransId="{FDCB3442-ACF7-4EB0-B0B4-711F7E05BEBF}" sibTransId="{74308566-A6B3-4A97-9B0B-9573FD8374C7}"/>
    <dgm:cxn modelId="{2683CABC-AE85-4EE9-AADE-414FC8AF76E9}" srcId="{5231FFAE-8E2A-4EC2-A7BE-2CE85FB684C9}" destId="{6A5B3186-3FB0-4E42-8251-8FFD438B5485}" srcOrd="1" destOrd="0" parTransId="{35DB8863-D9D6-4BBF-8EEA-BEE4231A4882}" sibTransId="{0CDECFB2-E9CA-4C33-A007-FEAC4F34F04F}"/>
    <dgm:cxn modelId="{6823E3CA-AF42-4C30-BF6D-F7C4ADB0813F}" srcId="{5231FFAE-8E2A-4EC2-A7BE-2CE85FB684C9}" destId="{F70F61F3-B40C-4B8D-B858-626E87048495}" srcOrd="0" destOrd="0" parTransId="{761AD2AF-A3C0-445D-BB62-F8E9B174D79E}" sibTransId="{22E9DD48-370B-4B90-8B68-70FF6A67735C}"/>
    <dgm:cxn modelId="{03B14498-3945-4C9F-87A1-D5EBFF1BD2B9}" type="presOf" srcId="{F70F61F3-B40C-4B8D-B858-626E87048495}" destId="{A3508A20-1D8E-4D9F-86E2-6D1CBB06298D}" srcOrd="0" destOrd="0" presId="urn:microsoft.com/office/officeart/2005/8/layout/lProcess2"/>
    <dgm:cxn modelId="{61FB76BD-78A9-4B72-82DD-E6412239047E}" srcId="{D68361CC-C412-4AE9-BC44-932AADD53F41}" destId="{5231FFAE-8E2A-4EC2-A7BE-2CE85FB684C9}" srcOrd="0" destOrd="0" parTransId="{8DDE3A26-1378-479C-AE56-D6CAF72F17F0}" sibTransId="{98526D6B-2792-4323-8A0B-7168E024DC41}"/>
    <dgm:cxn modelId="{BFE5D554-6B14-4E7D-BDA8-474C57700B8E}" type="presOf" srcId="{8B3007BD-FF92-4EEF-B436-D39B0F3FE3C1}" destId="{A3048E50-AACE-4886-A1B2-F770CD5F17D8}" srcOrd="1" destOrd="0" presId="urn:microsoft.com/office/officeart/2005/8/layout/lProcess2"/>
    <dgm:cxn modelId="{7AFF3FAD-ADE7-42B4-ABAA-E89E6E4D0608}" srcId="{D68361CC-C412-4AE9-BC44-932AADD53F41}" destId="{8B3007BD-FF92-4EEF-B436-D39B0F3FE3C1}" srcOrd="1" destOrd="0" parTransId="{528F4377-1DF7-4DFB-B72F-455EF064491F}" sibTransId="{07B3AE7A-6BBB-4B07-BD05-6FC082FDB5E2}"/>
    <dgm:cxn modelId="{89D5EECD-3777-40B3-B6C5-7AE0363647CE}" srcId="{5231FFAE-8E2A-4EC2-A7BE-2CE85FB684C9}" destId="{FF9945AD-F228-4277-85A1-5FB3FA2C5704}" srcOrd="2" destOrd="0" parTransId="{24B56C1A-F2F3-4E6F-AB45-795ADB2FE782}" sibTransId="{2309C086-722E-4AEC-BF58-EA872E0E5AB8}"/>
    <dgm:cxn modelId="{FC3BD8AA-5D8C-4AED-94A2-426B737B2ED2}" type="presOf" srcId="{FF9945AD-F228-4277-85A1-5FB3FA2C5704}" destId="{9E89AC94-D9E7-4CE0-AD30-FE8DCE86242B}" srcOrd="0" destOrd="0" presId="urn:microsoft.com/office/officeart/2005/8/layout/lProcess2"/>
    <dgm:cxn modelId="{C55F5ABB-A120-47CA-8C6A-592C8FF9A2D7}" srcId="{5231FFAE-8E2A-4EC2-A7BE-2CE85FB684C9}" destId="{1F778393-A611-4527-977F-D1B1594A373B}" srcOrd="3" destOrd="0" parTransId="{750B826E-E5A8-4808-A96C-21C9C7826072}" sibTransId="{4C45E82D-B7F7-4C5E-BFE3-F3969EFAC7CC}"/>
    <dgm:cxn modelId="{3C7BD5AE-A333-4B89-9E99-740F2E1434CD}" srcId="{8B3007BD-FF92-4EEF-B436-D39B0F3FE3C1}" destId="{212D56B3-FE6A-476E-86D2-5504F1D26BDC}" srcOrd="4" destOrd="0" parTransId="{92BC61AB-7C4B-4C2B-8A16-4D04DEBEEC86}" sibTransId="{B42324DC-9045-4F47-BF48-37A22860A88D}"/>
    <dgm:cxn modelId="{9BCC60F3-08E6-4C06-9E5D-04090D6AB171}" type="presOf" srcId="{07032155-94AC-46A0-A7B2-510C2B192D78}" destId="{EE4403A1-3B84-4DCE-99AA-A966C58F641F}" srcOrd="0" destOrd="0" presId="urn:microsoft.com/office/officeart/2005/8/layout/lProcess2"/>
    <dgm:cxn modelId="{A26B7772-E910-4765-8AB7-57372E7A3156}" type="presOf" srcId="{5231FFAE-8E2A-4EC2-A7BE-2CE85FB684C9}" destId="{5893F6BD-84E1-460B-8288-1BAC854ED531}" srcOrd="1" destOrd="0" presId="urn:microsoft.com/office/officeart/2005/8/layout/lProcess2"/>
    <dgm:cxn modelId="{C2F874B6-294A-4178-BA75-0786C513DD9B}" type="presOf" srcId="{8B3007BD-FF92-4EEF-B436-D39B0F3FE3C1}" destId="{43ADF452-04D2-4526-AA37-F2CE2EA8E7C6}" srcOrd="0" destOrd="0" presId="urn:microsoft.com/office/officeart/2005/8/layout/lProcess2"/>
    <dgm:cxn modelId="{C035E961-A281-47BA-9AAC-EC102B1F3044}" type="presOf" srcId="{E409FD42-7E60-4383-9B90-BF21F761F993}" destId="{57EC1D0F-8E41-49DC-B9B2-B7382372EF8A}" srcOrd="0" destOrd="0" presId="urn:microsoft.com/office/officeart/2005/8/layout/lProcess2"/>
    <dgm:cxn modelId="{CD06FDE1-57CC-44A7-92B2-43E2F11D6C8D}" type="presOf" srcId="{5231FFAE-8E2A-4EC2-A7BE-2CE85FB684C9}" destId="{F91E93E4-B202-485A-820C-3730ABBB18AB}" srcOrd="0" destOrd="0" presId="urn:microsoft.com/office/officeart/2005/8/layout/lProcess2"/>
    <dgm:cxn modelId="{382FA243-3E5A-4BB2-8AEF-3807B46BBF0A}" type="presOf" srcId="{A5C6A623-1624-4677-AC34-824C73CC1FD6}" destId="{9C8F3AB5-3F12-4084-A53C-C78C5403FDDE}" srcOrd="0" destOrd="0" presId="urn:microsoft.com/office/officeart/2005/8/layout/lProcess2"/>
    <dgm:cxn modelId="{CD290E9B-DBD3-47EB-8A40-D4E8F29D7078}" type="presOf" srcId="{1EC27BA3-431D-4A42-BFF2-019C01441D24}" destId="{BAC2CCBE-8FA4-4F46-AE03-69C78BC98B6C}" srcOrd="0" destOrd="0" presId="urn:microsoft.com/office/officeart/2005/8/layout/lProcess2"/>
    <dgm:cxn modelId="{5960DE04-CF4E-4251-B107-6792CDF1130A}" type="presOf" srcId="{DBF54DDD-C87C-4E1E-886C-8EE419CC13EA}" destId="{280F3520-0EF6-4F97-9ED3-301E2FDBFF1B}" srcOrd="0" destOrd="0" presId="urn:microsoft.com/office/officeart/2005/8/layout/lProcess2"/>
    <dgm:cxn modelId="{CCB761C3-D7D0-4024-A661-77C3734C0677}" type="presParOf" srcId="{B17AEFAF-B4F7-4D25-BFB2-DEE8C5141409}" destId="{5B63085C-A5C9-491C-8178-19B84FF1B19C}" srcOrd="0" destOrd="0" presId="urn:microsoft.com/office/officeart/2005/8/layout/lProcess2"/>
    <dgm:cxn modelId="{DA61DD21-66C0-4A7E-A9E3-327DD7B8AE57}" type="presParOf" srcId="{5B63085C-A5C9-491C-8178-19B84FF1B19C}" destId="{F91E93E4-B202-485A-820C-3730ABBB18AB}" srcOrd="0" destOrd="0" presId="urn:microsoft.com/office/officeart/2005/8/layout/lProcess2"/>
    <dgm:cxn modelId="{58C81D80-CDB4-40B3-8039-83270BE7821C}" type="presParOf" srcId="{5B63085C-A5C9-491C-8178-19B84FF1B19C}" destId="{5893F6BD-84E1-460B-8288-1BAC854ED531}" srcOrd="1" destOrd="0" presId="urn:microsoft.com/office/officeart/2005/8/layout/lProcess2"/>
    <dgm:cxn modelId="{80D77B08-7D41-4E91-B45C-936D900CFB5F}" type="presParOf" srcId="{5B63085C-A5C9-491C-8178-19B84FF1B19C}" destId="{7548F8BD-B792-47A1-8E89-A487BDE47F39}" srcOrd="2" destOrd="0" presId="urn:microsoft.com/office/officeart/2005/8/layout/lProcess2"/>
    <dgm:cxn modelId="{A7EB2F71-5F07-47C6-A4E9-D19D134B2EA4}" type="presParOf" srcId="{7548F8BD-B792-47A1-8E89-A487BDE47F39}" destId="{139FD422-A92B-4B9E-94FF-FBFBC79CFB5C}" srcOrd="0" destOrd="0" presId="urn:microsoft.com/office/officeart/2005/8/layout/lProcess2"/>
    <dgm:cxn modelId="{337A3E9A-098F-4AD9-A7BA-397D8D1E713D}" type="presParOf" srcId="{139FD422-A92B-4B9E-94FF-FBFBC79CFB5C}" destId="{A3508A20-1D8E-4D9F-86E2-6D1CBB06298D}" srcOrd="0" destOrd="0" presId="urn:microsoft.com/office/officeart/2005/8/layout/lProcess2"/>
    <dgm:cxn modelId="{3993DB45-D64A-48C3-BF80-BA8D5A92F51D}" type="presParOf" srcId="{139FD422-A92B-4B9E-94FF-FBFBC79CFB5C}" destId="{6A90DE04-80B9-4116-B9D9-158A2F0BFA96}" srcOrd="1" destOrd="0" presId="urn:microsoft.com/office/officeart/2005/8/layout/lProcess2"/>
    <dgm:cxn modelId="{79CE5E1C-4B0A-48D7-A380-96816F4B04FF}" type="presParOf" srcId="{139FD422-A92B-4B9E-94FF-FBFBC79CFB5C}" destId="{4B6326E8-4901-4212-88BE-BB6D348CDD4B}" srcOrd="2" destOrd="0" presId="urn:microsoft.com/office/officeart/2005/8/layout/lProcess2"/>
    <dgm:cxn modelId="{79FE6CBD-9D73-4A7D-8DA7-E4BF23ED8487}" type="presParOf" srcId="{139FD422-A92B-4B9E-94FF-FBFBC79CFB5C}" destId="{07531407-7CD5-4B9E-9FA4-877AB5C41592}" srcOrd="3" destOrd="0" presId="urn:microsoft.com/office/officeart/2005/8/layout/lProcess2"/>
    <dgm:cxn modelId="{DFEC8A8A-2B24-410E-8858-B5944E9C1E05}" type="presParOf" srcId="{139FD422-A92B-4B9E-94FF-FBFBC79CFB5C}" destId="{9E89AC94-D9E7-4CE0-AD30-FE8DCE86242B}" srcOrd="4" destOrd="0" presId="urn:microsoft.com/office/officeart/2005/8/layout/lProcess2"/>
    <dgm:cxn modelId="{5560D31E-B46F-4229-A925-F7BF6B0F36E4}" type="presParOf" srcId="{139FD422-A92B-4B9E-94FF-FBFBC79CFB5C}" destId="{DEF064F2-8F95-42F8-B1E9-192543EA734B}" srcOrd="5" destOrd="0" presId="urn:microsoft.com/office/officeart/2005/8/layout/lProcess2"/>
    <dgm:cxn modelId="{578B328D-57B3-414D-9669-EDD7E4D5C4FA}" type="presParOf" srcId="{139FD422-A92B-4B9E-94FF-FBFBC79CFB5C}" destId="{1BA55B99-8B4E-48E2-A7E3-DB52DEDBD34E}" srcOrd="6" destOrd="0" presId="urn:microsoft.com/office/officeart/2005/8/layout/lProcess2"/>
    <dgm:cxn modelId="{218A0403-CE3E-45D4-AC40-62C35BD54C57}" type="presParOf" srcId="{139FD422-A92B-4B9E-94FF-FBFBC79CFB5C}" destId="{7F2A40AA-4B10-4970-907F-EF0465E31D57}" srcOrd="7" destOrd="0" presId="urn:microsoft.com/office/officeart/2005/8/layout/lProcess2"/>
    <dgm:cxn modelId="{77DD6450-FF3B-4155-BD5B-B7EF3303EEE2}" type="presParOf" srcId="{139FD422-A92B-4B9E-94FF-FBFBC79CFB5C}" destId="{280F3520-0EF6-4F97-9ED3-301E2FDBFF1B}" srcOrd="8" destOrd="0" presId="urn:microsoft.com/office/officeart/2005/8/layout/lProcess2"/>
    <dgm:cxn modelId="{B8A30A01-D80D-4400-8AE6-66095E2B1AB2}" type="presParOf" srcId="{B17AEFAF-B4F7-4D25-BFB2-DEE8C5141409}" destId="{23AE1C56-52D5-4AEF-ADF4-A924490DDCB8}" srcOrd="1" destOrd="0" presId="urn:microsoft.com/office/officeart/2005/8/layout/lProcess2"/>
    <dgm:cxn modelId="{22F6F939-9E0D-4ECF-9DAC-1DAE46885C33}" type="presParOf" srcId="{B17AEFAF-B4F7-4D25-BFB2-DEE8C5141409}" destId="{66BE61EF-73BF-49C0-B37A-676136525DF9}" srcOrd="2" destOrd="0" presId="urn:microsoft.com/office/officeart/2005/8/layout/lProcess2"/>
    <dgm:cxn modelId="{503A79FC-492C-43E0-9CF9-EED24DB16BF1}" type="presParOf" srcId="{66BE61EF-73BF-49C0-B37A-676136525DF9}" destId="{43ADF452-04D2-4526-AA37-F2CE2EA8E7C6}" srcOrd="0" destOrd="0" presId="urn:microsoft.com/office/officeart/2005/8/layout/lProcess2"/>
    <dgm:cxn modelId="{56B6158F-7DF5-466F-9A59-75F88BD90817}" type="presParOf" srcId="{66BE61EF-73BF-49C0-B37A-676136525DF9}" destId="{A3048E50-AACE-4886-A1B2-F770CD5F17D8}" srcOrd="1" destOrd="0" presId="urn:microsoft.com/office/officeart/2005/8/layout/lProcess2"/>
    <dgm:cxn modelId="{839CF90C-600A-4998-93A5-FD4F6106BDA2}" type="presParOf" srcId="{66BE61EF-73BF-49C0-B37A-676136525DF9}" destId="{7B29D94B-B707-4C03-85FD-F9DF2A88812A}" srcOrd="2" destOrd="0" presId="urn:microsoft.com/office/officeart/2005/8/layout/lProcess2"/>
    <dgm:cxn modelId="{927A7A05-D99A-46ED-86A8-F4341FEE0921}" type="presParOf" srcId="{7B29D94B-B707-4C03-85FD-F9DF2A88812A}" destId="{5096D402-229B-4689-B87F-F81C6885A2AF}" srcOrd="0" destOrd="0" presId="urn:microsoft.com/office/officeart/2005/8/layout/lProcess2"/>
    <dgm:cxn modelId="{FDE311C0-130D-44F5-9ADD-BDB48E3628A2}" type="presParOf" srcId="{5096D402-229B-4689-B87F-F81C6885A2AF}" destId="{9C8F3AB5-3F12-4084-A53C-C78C5403FDDE}" srcOrd="0" destOrd="0" presId="urn:microsoft.com/office/officeart/2005/8/layout/lProcess2"/>
    <dgm:cxn modelId="{35737E2B-E637-43A3-A377-0B0D8B10AFB2}" type="presParOf" srcId="{5096D402-229B-4689-B87F-F81C6885A2AF}" destId="{08F5807F-56E2-40F2-8141-BE6A3E92F134}" srcOrd="1" destOrd="0" presId="urn:microsoft.com/office/officeart/2005/8/layout/lProcess2"/>
    <dgm:cxn modelId="{EA8BBBE2-22E4-4B66-BAC8-F0F990C63235}" type="presParOf" srcId="{5096D402-229B-4689-B87F-F81C6885A2AF}" destId="{57EC1D0F-8E41-49DC-B9B2-B7382372EF8A}" srcOrd="2" destOrd="0" presId="urn:microsoft.com/office/officeart/2005/8/layout/lProcess2"/>
    <dgm:cxn modelId="{B7A1431E-D751-4122-9360-91E8BC157FF2}" type="presParOf" srcId="{5096D402-229B-4689-B87F-F81C6885A2AF}" destId="{B4140597-7C57-4C19-9164-98F56000DA2D}" srcOrd="3" destOrd="0" presId="urn:microsoft.com/office/officeart/2005/8/layout/lProcess2"/>
    <dgm:cxn modelId="{7721EC38-657D-4D3F-8E5F-1CC30063EB9A}" type="presParOf" srcId="{5096D402-229B-4689-B87F-F81C6885A2AF}" destId="{EE4403A1-3B84-4DCE-99AA-A966C58F641F}" srcOrd="4" destOrd="0" presId="urn:microsoft.com/office/officeart/2005/8/layout/lProcess2"/>
    <dgm:cxn modelId="{A942AE67-5E2D-4CD3-B600-9E9D8F9BF916}" type="presParOf" srcId="{5096D402-229B-4689-B87F-F81C6885A2AF}" destId="{6636AE7D-36C7-4B3F-A63F-150C7B399E96}" srcOrd="5" destOrd="0" presId="urn:microsoft.com/office/officeart/2005/8/layout/lProcess2"/>
    <dgm:cxn modelId="{583F6954-201A-48D4-A718-7D83A150C599}" type="presParOf" srcId="{5096D402-229B-4689-B87F-F81C6885A2AF}" destId="{BAC2CCBE-8FA4-4F46-AE03-69C78BC98B6C}" srcOrd="6" destOrd="0" presId="urn:microsoft.com/office/officeart/2005/8/layout/lProcess2"/>
    <dgm:cxn modelId="{CB8CBD00-1FF9-40C8-9B3A-D2341C29E7AA}" type="presParOf" srcId="{5096D402-229B-4689-B87F-F81C6885A2AF}" destId="{9BD3DBA9-24B8-4FAB-8200-19C8F5718A7C}" srcOrd="7" destOrd="0" presId="urn:microsoft.com/office/officeart/2005/8/layout/lProcess2"/>
    <dgm:cxn modelId="{91B13DE2-6DAE-4FAB-9A43-1BA36AF2F877}" type="presParOf" srcId="{5096D402-229B-4689-B87F-F81C6885A2AF}" destId="{BF8C0F89-D876-484F-9470-E13EDB5BDC84}" srcOrd="8" destOrd="0" presId="urn:microsoft.com/office/officeart/2005/8/layout/l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C1CB3-45DC-408F-99FE-1C4853FA889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844B9D8-F14C-44D2-9712-AEDAE3528AA9}">
      <dgm:prSet phldrT="[Tekst]" custT="1"/>
      <dgm:spPr>
        <a:solidFill>
          <a:srgbClr val="00B9FF"/>
        </a:solidFill>
      </dgm:spPr>
      <dgm:t>
        <a:bodyPr/>
        <a:lstStyle/>
        <a:p>
          <a:r>
            <a:rPr lang="pl-PL" sz="1600" dirty="0" err="1" smtClean="0"/>
            <a:t>Coherent</a:t>
          </a:r>
          <a:r>
            <a:rPr lang="pl-PL" sz="1600" dirty="0" smtClean="0"/>
            <a:t> </a:t>
          </a:r>
          <a:r>
            <a:rPr lang="pl-PL" sz="1600" dirty="0" err="1" smtClean="0"/>
            <a:t>communication</a:t>
          </a:r>
          <a:endParaRPr lang="pl-PL" sz="1600" dirty="0"/>
        </a:p>
      </dgm:t>
    </dgm:pt>
    <dgm:pt modelId="{17620DC7-10EE-4558-BA09-17B177C7335C}" type="parTrans" cxnId="{1EC39AD4-4B50-414E-85CD-B7DAF16C7378}">
      <dgm:prSet/>
      <dgm:spPr/>
      <dgm:t>
        <a:bodyPr/>
        <a:lstStyle/>
        <a:p>
          <a:endParaRPr lang="pl-PL"/>
        </a:p>
      </dgm:t>
    </dgm:pt>
    <dgm:pt modelId="{1D63CFEC-FBFC-4F62-8C7D-76F2E339A221}" type="sibTrans" cxnId="{1EC39AD4-4B50-414E-85CD-B7DAF16C7378}">
      <dgm:prSet/>
      <dgm:spPr/>
      <dgm:t>
        <a:bodyPr/>
        <a:lstStyle/>
        <a:p>
          <a:endParaRPr lang="pl-PL"/>
        </a:p>
      </dgm:t>
    </dgm:pt>
    <dgm:pt modelId="{226DB2B9-05B8-4F22-ACA3-A833AFDBC9D9}">
      <dgm:prSet phldrT="[Tekst]"/>
      <dgm:spPr/>
      <dgm:t>
        <a:bodyPr/>
        <a:lstStyle/>
        <a:p>
          <a:r>
            <a:rPr lang="pl-PL" dirty="0" err="1" smtClean="0"/>
            <a:t>Claims</a:t>
          </a:r>
          <a:r>
            <a:rPr lang="pl-PL" dirty="0" smtClean="0"/>
            <a:t> and </a:t>
          </a:r>
          <a:r>
            <a:rPr lang="pl-PL" dirty="0" err="1" smtClean="0"/>
            <a:t>slogans</a:t>
          </a:r>
          <a:endParaRPr lang="pl-PL" dirty="0"/>
        </a:p>
      </dgm:t>
    </dgm:pt>
    <dgm:pt modelId="{A3DFD16F-6827-4462-A962-CAFB58DDB206}" type="parTrans" cxnId="{728EDAB2-D98F-4112-9B60-C5A1F35F3123}">
      <dgm:prSet/>
      <dgm:spPr/>
      <dgm:t>
        <a:bodyPr/>
        <a:lstStyle/>
        <a:p>
          <a:endParaRPr lang="pl-PL"/>
        </a:p>
      </dgm:t>
    </dgm:pt>
    <dgm:pt modelId="{E24F0E32-3646-4728-BAAB-D3850B1765EA}" type="sibTrans" cxnId="{728EDAB2-D98F-4112-9B60-C5A1F35F3123}">
      <dgm:prSet/>
      <dgm:spPr/>
      <dgm:t>
        <a:bodyPr/>
        <a:lstStyle/>
        <a:p>
          <a:endParaRPr lang="pl-PL"/>
        </a:p>
      </dgm:t>
    </dgm:pt>
    <dgm:pt modelId="{BE5B19A2-C8C0-4C9A-9C6E-3CD5DAE03186}">
      <dgm:prSet phldrT="[Tekst]"/>
      <dgm:spPr/>
      <dgm:t>
        <a:bodyPr/>
        <a:lstStyle/>
        <a:p>
          <a:r>
            <a:rPr lang="pl-PL" dirty="0" err="1" smtClean="0"/>
            <a:t>Brands</a:t>
          </a:r>
          <a:endParaRPr lang="pl-PL" dirty="0"/>
        </a:p>
      </dgm:t>
    </dgm:pt>
    <dgm:pt modelId="{102C9479-9BD5-47DC-B89A-8C5C068C30B1}" type="parTrans" cxnId="{2B120514-4B23-4962-BAA1-FF6318B14619}">
      <dgm:prSet/>
      <dgm:spPr/>
      <dgm:t>
        <a:bodyPr/>
        <a:lstStyle/>
        <a:p>
          <a:endParaRPr lang="pl-PL"/>
        </a:p>
      </dgm:t>
    </dgm:pt>
    <dgm:pt modelId="{051E5ABD-1C4B-4769-88B6-8E05FE88C44A}" type="sibTrans" cxnId="{2B120514-4B23-4962-BAA1-FF6318B14619}">
      <dgm:prSet/>
      <dgm:spPr/>
      <dgm:t>
        <a:bodyPr/>
        <a:lstStyle/>
        <a:p>
          <a:endParaRPr lang="pl-PL"/>
        </a:p>
      </dgm:t>
    </dgm:pt>
    <dgm:pt modelId="{EF8A4121-0DBB-4F8A-A7E4-2F6822A97E43}">
      <dgm:prSet phldrT="[Tekst]"/>
      <dgm:spPr/>
      <dgm:t>
        <a:bodyPr/>
        <a:lstStyle/>
        <a:p>
          <a:r>
            <a:rPr lang="pl-PL" dirty="0" err="1" smtClean="0"/>
            <a:t>Communicated</a:t>
          </a:r>
          <a:r>
            <a:rPr lang="pl-PL" dirty="0" smtClean="0"/>
            <a:t> </a:t>
          </a:r>
          <a:r>
            <a:rPr lang="pl-PL" dirty="0" err="1" smtClean="0"/>
            <a:t>values</a:t>
          </a:r>
          <a:endParaRPr lang="pl-PL" dirty="0"/>
        </a:p>
      </dgm:t>
    </dgm:pt>
    <dgm:pt modelId="{6DCE83D0-1407-481B-B2A6-504A32B6F5BE}" type="parTrans" cxnId="{21F3A76C-4795-4487-9604-E02B12449321}">
      <dgm:prSet/>
      <dgm:spPr/>
      <dgm:t>
        <a:bodyPr/>
        <a:lstStyle/>
        <a:p>
          <a:endParaRPr lang="pl-PL"/>
        </a:p>
      </dgm:t>
    </dgm:pt>
    <dgm:pt modelId="{F712D612-177E-4EAB-812C-882EEE4D9374}" type="sibTrans" cxnId="{21F3A76C-4795-4487-9604-E02B12449321}">
      <dgm:prSet/>
      <dgm:spPr/>
      <dgm:t>
        <a:bodyPr/>
        <a:lstStyle/>
        <a:p>
          <a:endParaRPr lang="pl-PL"/>
        </a:p>
      </dgm:t>
    </dgm:pt>
    <dgm:pt modelId="{C5E20CBC-CCF3-4F1C-8215-FDC494E02456}" type="pres">
      <dgm:prSet presAssocID="{251C1CB3-45DC-408F-99FE-1C4853FA88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FEA7EA5-BF18-4A35-8E67-D5ABD302F7C2}" type="pres">
      <dgm:prSet presAssocID="{F844B9D8-F14C-44D2-9712-AEDAE3528AA9}" presName="root" presStyleCnt="0"/>
      <dgm:spPr/>
    </dgm:pt>
    <dgm:pt modelId="{AA9B9EE0-3D87-4F75-A850-55647EC40596}" type="pres">
      <dgm:prSet presAssocID="{F844B9D8-F14C-44D2-9712-AEDAE3528AA9}" presName="rootComposite" presStyleCnt="0"/>
      <dgm:spPr/>
    </dgm:pt>
    <dgm:pt modelId="{D730D36B-0EF9-4F45-A611-920D8A2EEE77}" type="pres">
      <dgm:prSet presAssocID="{F844B9D8-F14C-44D2-9712-AEDAE3528AA9}" presName="rootText" presStyleLbl="node1" presStyleIdx="0" presStyleCnt="1" custScaleX="136253" custLinFactNeighborY="-11575"/>
      <dgm:spPr/>
      <dgm:t>
        <a:bodyPr/>
        <a:lstStyle/>
        <a:p>
          <a:endParaRPr lang="pl-PL"/>
        </a:p>
      </dgm:t>
    </dgm:pt>
    <dgm:pt modelId="{6CDA3C48-F99C-4046-B607-0F8B649A6371}" type="pres">
      <dgm:prSet presAssocID="{F844B9D8-F14C-44D2-9712-AEDAE3528AA9}" presName="rootConnector" presStyleLbl="node1" presStyleIdx="0" presStyleCnt="1"/>
      <dgm:spPr/>
      <dgm:t>
        <a:bodyPr/>
        <a:lstStyle/>
        <a:p>
          <a:endParaRPr lang="pl-PL"/>
        </a:p>
      </dgm:t>
    </dgm:pt>
    <dgm:pt modelId="{C14D8841-881E-4E97-ABCB-AD106CC032B3}" type="pres">
      <dgm:prSet presAssocID="{F844B9D8-F14C-44D2-9712-AEDAE3528AA9}" presName="childShape" presStyleCnt="0"/>
      <dgm:spPr/>
    </dgm:pt>
    <dgm:pt modelId="{46E00664-99F8-4017-BB21-7ABC2D1BA3A1}" type="pres">
      <dgm:prSet presAssocID="{A3DFD16F-6827-4462-A962-CAFB58DDB206}" presName="Name13" presStyleLbl="parChTrans1D2" presStyleIdx="0" presStyleCnt="3"/>
      <dgm:spPr/>
      <dgm:t>
        <a:bodyPr/>
        <a:lstStyle/>
        <a:p>
          <a:endParaRPr lang="pl-PL"/>
        </a:p>
      </dgm:t>
    </dgm:pt>
    <dgm:pt modelId="{AF90C8C5-70F9-4E4B-B43A-4270DDC3F656}" type="pres">
      <dgm:prSet presAssocID="{226DB2B9-05B8-4F22-ACA3-A833AFDBC9D9}" presName="childText" presStyleLbl="bgAcc1" presStyleIdx="0" presStyleCnt="3" custScaleX="1431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4DCF2C-C3D7-4937-8B5A-1461715DDE46}" type="pres">
      <dgm:prSet presAssocID="{102C9479-9BD5-47DC-B89A-8C5C068C30B1}" presName="Name13" presStyleLbl="parChTrans1D2" presStyleIdx="1" presStyleCnt="3"/>
      <dgm:spPr/>
      <dgm:t>
        <a:bodyPr/>
        <a:lstStyle/>
        <a:p>
          <a:endParaRPr lang="pl-PL"/>
        </a:p>
      </dgm:t>
    </dgm:pt>
    <dgm:pt modelId="{9428D2A6-63FE-4694-A685-E2F93E7F1C8E}" type="pres">
      <dgm:prSet presAssocID="{BE5B19A2-C8C0-4C9A-9C6E-3CD5DAE03186}" presName="childText" presStyleLbl="bgAcc1" presStyleIdx="1" presStyleCnt="3" custScaleX="1420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0A91C0-837B-4FD4-B85E-FF0087B30264}" type="pres">
      <dgm:prSet presAssocID="{6DCE83D0-1407-481B-B2A6-504A32B6F5BE}" presName="Name13" presStyleLbl="parChTrans1D2" presStyleIdx="2" presStyleCnt="3"/>
      <dgm:spPr/>
      <dgm:t>
        <a:bodyPr/>
        <a:lstStyle/>
        <a:p>
          <a:endParaRPr lang="pl-PL"/>
        </a:p>
      </dgm:t>
    </dgm:pt>
    <dgm:pt modelId="{CEBAC2EE-FE1E-4939-960A-AB9BB33111ED}" type="pres">
      <dgm:prSet presAssocID="{EF8A4121-0DBB-4F8A-A7E4-2F6822A97E43}" presName="childText" presStyleLbl="bgAcc1" presStyleIdx="2" presStyleCnt="3" custScaleX="1442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3BA87B4-7796-47ED-8A3B-9E0DDAF03BD5}" type="presOf" srcId="{A3DFD16F-6827-4462-A962-CAFB58DDB206}" destId="{46E00664-99F8-4017-BB21-7ABC2D1BA3A1}" srcOrd="0" destOrd="0" presId="urn:microsoft.com/office/officeart/2005/8/layout/hierarchy3"/>
    <dgm:cxn modelId="{2B120514-4B23-4962-BAA1-FF6318B14619}" srcId="{F844B9D8-F14C-44D2-9712-AEDAE3528AA9}" destId="{BE5B19A2-C8C0-4C9A-9C6E-3CD5DAE03186}" srcOrd="1" destOrd="0" parTransId="{102C9479-9BD5-47DC-B89A-8C5C068C30B1}" sibTransId="{051E5ABD-1C4B-4769-88B6-8E05FE88C44A}"/>
    <dgm:cxn modelId="{C7092885-95AD-4B49-A203-FC18571F738A}" type="presOf" srcId="{226DB2B9-05B8-4F22-ACA3-A833AFDBC9D9}" destId="{AF90C8C5-70F9-4E4B-B43A-4270DDC3F656}" srcOrd="0" destOrd="0" presId="urn:microsoft.com/office/officeart/2005/8/layout/hierarchy3"/>
    <dgm:cxn modelId="{E515D1CC-CE22-4AC7-8F68-7EE0FB8EA4B3}" type="presOf" srcId="{BE5B19A2-C8C0-4C9A-9C6E-3CD5DAE03186}" destId="{9428D2A6-63FE-4694-A685-E2F93E7F1C8E}" srcOrd="0" destOrd="0" presId="urn:microsoft.com/office/officeart/2005/8/layout/hierarchy3"/>
    <dgm:cxn modelId="{21F3A76C-4795-4487-9604-E02B12449321}" srcId="{F844B9D8-F14C-44D2-9712-AEDAE3528AA9}" destId="{EF8A4121-0DBB-4F8A-A7E4-2F6822A97E43}" srcOrd="2" destOrd="0" parTransId="{6DCE83D0-1407-481B-B2A6-504A32B6F5BE}" sibTransId="{F712D612-177E-4EAB-812C-882EEE4D9374}"/>
    <dgm:cxn modelId="{21CD0904-3C86-414A-96B3-1A23FA8A1636}" type="presOf" srcId="{EF8A4121-0DBB-4F8A-A7E4-2F6822A97E43}" destId="{CEBAC2EE-FE1E-4939-960A-AB9BB33111ED}" srcOrd="0" destOrd="0" presId="urn:microsoft.com/office/officeart/2005/8/layout/hierarchy3"/>
    <dgm:cxn modelId="{7712467E-F0AF-46C9-AD02-B2E3E2787D59}" type="presOf" srcId="{F844B9D8-F14C-44D2-9712-AEDAE3528AA9}" destId="{D730D36B-0EF9-4F45-A611-920D8A2EEE77}" srcOrd="0" destOrd="0" presId="urn:microsoft.com/office/officeart/2005/8/layout/hierarchy3"/>
    <dgm:cxn modelId="{1CE9A9D5-9B9D-4907-92CE-6066900E0148}" type="presOf" srcId="{6DCE83D0-1407-481B-B2A6-504A32B6F5BE}" destId="{330A91C0-837B-4FD4-B85E-FF0087B30264}" srcOrd="0" destOrd="0" presId="urn:microsoft.com/office/officeart/2005/8/layout/hierarchy3"/>
    <dgm:cxn modelId="{728EDAB2-D98F-4112-9B60-C5A1F35F3123}" srcId="{F844B9D8-F14C-44D2-9712-AEDAE3528AA9}" destId="{226DB2B9-05B8-4F22-ACA3-A833AFDBC9D9}" srcOrd="0" destOrd="0" parTransId="{A3DFD16F-6827-4462-A962-CAFB58DDB206}" sibTransId="{E24F0E32-3646-4728-BAAB-D3850B1765EA}"/>
    <dgm:cxn modelId="{B50371D3-1138-4D69-94DD-F55A9C2B2B18}" type="presOf" srcId="{102C9479-9BD5-47DC-B89A-8C5C068C30B1}" destId="{4D4DCF2C-C3D7-4937-8B5A-1461715DDE46}" srcOrd="0" destOrd="0" presId="urn:microsoft.com/office/officeart/2005/8/layout/hierarchy3"/>
    <dgm:cxn modelId="{EC6A347C-56FA-429C-8039-E25AE14761FA}" type="presOf" srcId="{F844B9D8-F14C-44D2-9712-AEDAE3528AA9}" destId="{6CDA3C48-F99C-4046-B607-0F8B649A6371}" srcOrd="1" destOrd="0" presId="urn:microsoft.com/office/officeart/2005/8/layout/hierarchy3"/>
    <dgm:cxn modelId="{DE210637-4A5F-4757-937C-82C2D279A92A}" type="presOf" srcId="{251C1CB3-45DC-408F-99FE-1C4853FA8897}" destId="{C5E20CBC-CCF3-4F1C-8215-FDC494E02456}" srcOrd="0" destOrd="0" presId="urn:microsoft.com/office/officeart/2005/8/layout/hierarchy3"/>
    <dgm:cxn modelId="{1EC39AD4-4B50-414E-85CD-B7DAF16C7378}" srcId="{251C1CB3-45DC-408F-99FE-1C4853FA8897}" destId="{F844B9D8-F14C-44D2-9712-AEDAE3528AA9}" srcOrd="0" destOrd="0" parTransId="{17620DC7-10EE-4558-BA09-17B177C7335C}" sibTransId="{1D63CFEC-FBFC-4F62-8C7D-76F2E339A221}"/>
    <dgm:cxn modelId="{97B91431-5886-438E-AE83-4CECE3704C94}" type="presParOf" srcId="{C5E20CBC-CCF3-4F1C-8215-FDC494E02456}" destId="{9FEA7EA5-BF18-4A35-8E67-D5ABD302F7C2}" srcOrd="0" destOrd="0" presId="urn:microsoft.com/office/officeart/2005/8/layout/hierarchy3"/>
    <dgm:cxn modelId="{08D52187-11B3-4A7F-837E-37FCC4C5BEA8}" type="presParOf" srcId="{9FEA7EA5-BF18-4A35-8E67-D5ABD302F7C2}" destId="{AA9B9EE0-3D87-4F75-A850-55647EC40596}" srcOrd="0" destOrd="0" presId="urn:microsoft.com/office/officeart/2005/8/layout/hierarchy3"/>
    <dgm:cxn modelId="{C3442654-1510-4AE4-AEAC-2DA4F8BB2800}" type="presParOf" srcId="{AA9B9EE0-3D87-4F75-A850-55647EC40596}" destId="{D730D36B-0EF9-4F45-A611-920D8A2EEE77}" srcOrd="0" destOrd="0" presId="urn:microsoft.com/office/officeart/2005/8/layout/hierarchy3"/>
    <dgm:cxn modelId="{29561B29-69D5-428C-8CCA-EB2C527C01E5}" type="presParOf" srcId="{AA9B9EE0-3D87-4F75-A850-55647EC40596}" destId="{6CDA3C48-F99C-4046-B607-0F8B649A6371}" srcOrd="1" destOrd="0" presId="urn:microsoft.com/office/officeart/2005/8/layout/hierarchy3"/>
    <dgm:cxn modelId="{568A9FE5-3243-4C00-AF3E-4A15BEC6D3B0}" type="presParOf" srcId="{9FEA7EA5-BF18-4A35-8E67-D5ABD302F7C2}" destId="{C14D8841-881E-4E97-ABCB-AD106CC032B3}" srcOrd="1" destOrd="0" presId="urn:microsoft.com/office/officeart/2005/8/layout/hierarchy3"/>
    <dgm:cxn modelId="{CBCC3522-5418-415D-AAC2-1721E9CABA91}" type="presParOf" srcId="{C14D8841-881E-4E97-ABCB-AD106CC032B3}" destId="{46E00664-99F8-4017-BB21-7ABC2D1BA3A1}" srcOrd="0" destOrd="0" presId="urn:microsoft.com/office/officeart/2005/8/layout/hierarchy3"/>
    <dgm:cxn modelId="{8EAD3540-41FF-4439-A31F-D2507D9B24B1}" type="presParOf" srcId="{C14D8841-881E-4E97-ABCB-AD106CC032B3}" destId="{AF90C8C5-70F9-4E4B-B43A-4270DDC3F656}" srcOrd="1" destOrd="0" presId="urn:microsoft.com/office/officeart/2005/8/layout/hierarchy3"/>
    <dgm:cxn modelId="{E22F1511-5D12-4534-93AB-85FFCA1426A4}" type="presParOf" srcId="{C14D8841-881E-4E97-ABCB-AD106CC032B3}" destId="{4D4DCF2C-C3D7-4937-8B5A-1461715DDE46}" srcOrd="2" destOrd="0" presId="urn:microsoft.com/office/officeart/2005/8/layout/hierarchy3"/>
    <dgm:cxn modelId="{DADECF31-EBA4-4C76-89DD-1A674C69FC9E}" type="presParOf" srcId="{C14D8841-881E-4E97-ABCB-AD106CC032B3}" destId="{9428D2A6-63FE-4694-A685-E2F93E7F1C8E}" srcOrd="3" destOrd="0" presId="urn:microsoft.com/office/officeart/2005/8/layout/hierarchy3"/>
    <dgm:cxn modelId="{C6967A04-E232-4BDB-A9DE-67691D553870}" type="presParOf" srcId="{C14D8841-881E-4E97-ABCB-AD106CC032B3}" destId="{330A91C0-837B-4FD4-B85E-FF0087B30264}" srcOrd="4" destOrd="0" presId="urn:microsoft.com/office/officeart/2005/8/layout/hierarchy3"/>
    <dgm:cxn modelId="{AE3C2CC1-8D44-46A4-83FA-6602495E0431}" type="presParOf" srcId="{C14D8841-881E-4E97-ABCB-AD106CC032B3}" destId="{CEBAC2EE-FE1E-4939-960A-AB9BB33111ED}" srcOrd="5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23B90C-F19D-4C06-93C5-2C7B9AD6CE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23A62-EE7B-4996-9F2E-AD3161B873C3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539B0-E3E9-4BA0-BF34-178FA5920F6A}" type="slidenum">
              <a:rPr lang="pl-PL" smtClean="0"/>
              <a:pPr/>
              <a:t>10</a:t>
            </a:fld>
            <a:endParaRPr lang="pl-P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F0967-D929-4CCA-B7B3-49885084E875}" type="slidenum">
              <a:rPr lang="pl-PL" smtClean="0"/>
              <a:pPr/>
              <a:t>11</a:t>
            </a:fld>
            <a:endParaRPr lang="pl-PL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ADB7D-AA72-46FF-91B6-2D516F077090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2887B-E7B0-4C78-93BE-AFEADAD15758}" type="slidenum">
              <a:rPr lang="pl-PL" smtClean="0"/>
              <a:pPr/>
              <a:t>13</a:t>
            </a:fld>
            <a:endParaRPr lang="pl-PL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94000-97B8-4260-9149-8EB891E4B795}" type="slidenum">
              <a:rPr lang="pl-PL" smtClean="0"/>
              <a:pPr/>
              <a:t>14</a:t>
            </a:fld>
            <a:endParaRPr lang="pl-P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F62F0-891D-48D1-AEB3-F82CCE98DC86}" type="slidenum">
              <a:rPr lang="pl-PL" smtClean="0"/>
              <a:pPr/>
              <a:t>15</a:t>
            </a:fld>
            <a:endParaRPr lang="pl-PL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9BD0D-3E2C-4634-A4D4-78534A142FC4}" type="slidenum">
              <a:rPr lang="pl-PL" smtClean="0"/>
              <a:pPr/>
              <a:t>16</a:t>
            </a:fld>
            <a:endParaRPr lang="pl-P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F5C1F-B39A-4F28-8C67-15A0CAE83CB0}" type="slidenum">
              <a:rPr lang="pl-PL" smtClean="0"/>
              <a:pPr/>
              <a:t>17</a:t>
            </a:fld>
            <a:endParaRPr lang="pl-P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F030D-A0EF-484C-B994-B40C25892F20}" type="slidenum">
              <a:rPr lang="pl-PL" smtClean="0"/>
              <a:pPr/>
              <a:t>18</a:t>
            </a:fld>
            <a:endParaRPr lang="pl-PL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BD3AD-7188-41C2-8988-71909A389C7C}" type="slidenum">
              <a:rPr lang="pl-PL" smtClean="0"/>
              <a:pPr/>
              <a:t>19</a:t>
            </a:fld>
            <a:endParaRPr lang="pl-P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FEB06-D21D-40E5-B4E9-E05C37DEBA84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A0765-EC7A-4ADE-A91A-7D2E89F3F362}" type="slidenum">
              <a:rPr lang="pl-PL" smtClean="0"/>
              <a:pPr/>
              <a:t>20</a:t>
            </a:fld>
            <a:endParaRPr lang="pl-P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DC490-3828-4FCA-BC80-8DB134732375}" type="slidenum">
              <a:rPr lang="pl-PL" smtClean="0"/>
              <a:pPr/>
              <a:t>21</a:t>
            </a:fld>
            <a:endParaRPr lang="pl-PL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8F759-F04B-48F1-BCA3-1A862AB0A773}" type="slidenum">
              <a:rPr lang="pl-PL" smtClean="0"/>
              <a:pPr/>
              <a:t>22</a:t>
            </a:fld>
            <a:endParaRPr lang="pl-P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317DF-8CAD-4B1D-9BB2-5D5235AD000C}" type="slidenum">
              <a:rPr lang="pl-PL" smtClean="0"/>
              <a:pPr/>
              <a:t>23</a:t>
            </a:fld>
            <a:endParaRPr lang="pl-PL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6E751-8A3A-4B9B-8F2C-BA8271BB5F62}" type="slidenum">
              <a:rPr lang="pl-PL" smtClean="0"/>
              <a:pPr/>
              <a:t>24</a:t>
            </a:fld>
            <a:endParaRPr lang="pl-PL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031E8-F776-49A4-9F40-BC94F2720D6C}" type="slidenum">
              <a:rPr lang="pl-PL" smtClean="0"/>
              <a:pPr/>
              <a:t>25</a:t>
            </a:fld>
            <a:endParaRPr lang="pl-PL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031E8-F776-49A4-9F40-BC94F2720D6C}" type="slidenum">
              <a:rPr lang="pl-PL" smtClean="0"/>
              <a:pPr/>
              <a:t>26</a:t>
            </a:fld>
            <a:endParaRPr lang="pl-PL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F2F53-12DD-4FDE-A31D-AADDF520C9F4}" type="slidenum">
              <a:rPr lang="pl-PL" smtClean="0"/>
              <a:pPr/>
              <a:t>27</a:t>
            </a:fld>
            <a:endParaRPr lang="pl-PL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01B2A-C615-4BCB-AE7D-2DB4C619C39C}" type="slidenum">
              <a:rPr lang="pl-PL" smtClean="0"/>
              <a:pPr/>
              <a:t>28</a:t>
            </a:fld>
            <a:endParaRPr lang="pl-PL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8DEFA-D267-4F54-9E16-89DFB74A9C9F}" type="slidenum">
              <a:rPr lang="pl-PL" smtClean="0"/>
              <a:pPr/>
              <a:t>29</a:t>
            </a:fld>
            <a:endParaRPr lang="pl-PL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279A7-EAD2-4DEF-A962-68F0528C6D3A}" type="slidenum">
              <a:rPr lang="pl-PL" smtClean="0"/>
              <a:pPr/>
              <a:t>3</a:t>
            </a:fld>
            <a:endParaRPr lang="pl-PL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204B3-5F18-472D-BA80-B2C34601348C}" type="slidenum">
              <a:rPr lang="pl-PL" smtClean="0"/>
              <a:pPr/>
              <a:t>30</a:t>
            </a:fld>
            <a:endParaRPr lang="pl-PL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1E95E-3459-494A-9A82-4A6A96C78CBB}" type="slidenum">
              <a:rPr lang="pl-PL" smtClean="0"/>
              <a:pPr/>
              <a:t>31</a:t>
            </a:fld>
            <a:endParaRPr lang="pl-PL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B753F-2ACD-4EA6-B61C-AC71194A8F81}" type="slidenum">
              <a:rPr lang="pl-PL" smtClean="0"/>
              <a:pPr/>
              <a:t>32</a:t>
            </a:fld>
            <a:endParaRPr lang="pl-PL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92D3F-3210-4106-9EBA-F9126410280D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B1007-E088-461E-A30B-6E8C0E63EEA4}" type="slidenum">
              <a:rPr lang="pl-PL" smtClean="0"/>
              <a:pPr/>
              <a:t>5</a:t>
            </a:fld>
            <a:endParaRPr lang="pl-P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AEC2A-A419-4F28-A043-65A79DD087DB}" type="slidenum">
              <a:rPr lang="pl-PL" smtClean="0"/>
              <a:pPr/>
              <a:t>6</a:t>
            </a:fld>
            <a:endParaRPr lang="pl-P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D4BDD-0D79-4F5F-9D9F-998912CB0E33}" type="slidenum">
              <a:rPr lang="pl-PL" smtClean="0"/>
              <a:pPr/>
              <a:t>7</a:t>
            </a:fld>
            <a:endParaRPr lang="pl-P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E91CB-5B7C-4690-A41E-C99F26E886A3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1E95E-3459-494A-9A82-4A6A96C78CBB}" type="slidenum">
              <a:rPr lang="pl-PL" smtClean="0"/>
              <a:pPr/>
              <a:t>9</a:t>
            </a:fld>
            <a:endParaRPr lang="pl-PL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FC61-3913-4362-BF6C-B16C6E0FB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39A9-33A3-48A0-A615-582DEF3F1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71A86-00DB-4A68-B1C7-C658CB759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9D8F1-0093-4107-9456-33E75DDD2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7271F-F305-4BFE-ACE5-888804147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F0E03-1846-4C2F-906C-F884BC26D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0E7D-639F-4D25-8C07-42634EF7D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E9AF-D912-4B3C-A26E-074C6D3CC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1E23F-5FB4-4A8A-907A-75A716881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23F57-387A-4A55-A181-A28B2CF7B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D2247-A029-4939-9719-59D1241BF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1A15-DB54-4D06-8A7E-D56DC9DC7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_prezentacja_0_1_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6B46B8-0CD0-4F0E-81EA-0B65E90FA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oleObject" Target="../embeddings/Arkusz_programu_Microsoft_Office_Excel_97_20031.xls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!sem\konferencje\081103_gm_2008_miami\data\domiporta_tv_spot.wm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ra_prezentacja_0_1_1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696913" y="514350"/>
            <a:ext cx="7978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>
                <a:latin typeface="Verdana" pitchFamily="34" charset="0"/>
              </a:rPr>
              <a:t>SEM strategies for the classified sector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How to gain maximum profits out of search?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684213" y="4500563"/>
            <a:ext cx="23939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latin typeface="Verdana" pitchFamily="34" charset="0"/>
              </a:rPr>
              <a:t>Maciej Gałecki</a:t>
            </a:r>
            <a:endParaRPr lang="en-GB" sz="2400">
              <a:latin typeface="Verdana" pitchFamily="34" charset="0"/>
            </a:endParaRPr>
          </a:p>
          <a:p>
            <a:r>
              <a:rPr lang="pl-PL" sz="2000" b="1">
                <a:latin typeface="Verdana" pitchFamily="34" charset="0"/>
              </a:rPr>
              <a:t>bluerank</a:t>
            </a:r>
            <a:endParaRPr lang="en-US" sz="2000">
              <a:latin typeface="Verdana" pitchFamily="34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661988" y="5264150"/>
            <a:ext cx="2979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Miami</a:t>
            </a:r>
            <a:r>
              <a:rPr lang="en-US" sz="2000">
                <a:solidFill>
                  <a:srgbClr val="00B9FF"/>
                </a:solidFill>
                <a:latin typeface="Verdana" pitchFamily="34" charset="0"/>
              </a:rPr>
              <a:t>,</a:t>
            </a:r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 Nov 7th,</a:t>
            </a:r>
            <a:r>
              <a:rPr lang="en-US" sz="2000">
                <a:solidFill>
                  <a:srgbClr val="00B9FF"/>
                </a:solidFill>
                <a:latin typeface="Verdana" pitchFamily="34" charset="0"/>
              </a:rPr>
              <a:t> 200</a:t>
            </a:r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8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5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BC41AEAC-003A-493A-B560-9998C19B9DD2}" type="slidenum">
              <a:rPr lang="pl-PL"/>
              <a:pPr algn="r"/>
              <a:t>1</a:t>
            </a:fld>
            <a:endParaRPr lang="pl-PL"/>
          </a:p>
        </p:txBody>
      </p:sp>
      <p:grpSp>
        <p:nvGrpSpPr>
          <p:cNvPr id="2056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2057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8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5049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SEO or PPC? Or both?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Pros and cons of different approaches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8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F79A81FB-9C49-415D-9417-B9B865EB3411}" type="slidenum">
              <a:rPr lang="pl-PL"/>
              <a:pPr algn="r"/>
              <a:t>10</a:t>
            </a:fld>
            <a:endParaRPr lang="pl-PL"/>
          </a:p>
        </p:txBody>
      </p:sp>
      <p:grpSp>
        <p:nvGrpSpPr>
          <p:cNvPr id="11269" name="Grupa 31"/>
          <p:cNvGrpSpPr>
            <a:grpSpLocks/>
          </p:cNvGrpSpPr>
          <p:nvPr/>
        </p:nvGrpSpPr>
        <p:grpSpPr bwMode="auto">
          <a:xfrm>
            <a:off x="1000125" y="1571625"/>
            <a:ext cx="4214813" cy="2786063"/>
            <a:chOff x="1000100" y="1571612"/>
            <a:chExt cx="4214842" cy="2786082"/>
          </a:xfrm>
        </p:grpSpPr>
        <p:sp>
          <p:nvSpPr>
            <p:cNvPr id="21" name="Elipsa 20"/>
            <p:cNvSpPr/>
            <p:nvPr/>
          </p:nvSpPr>
          <p:spPr>
            <a:xfrm>
              <a:off x="1000100" y="1571612"/>
              <a:ext cx="4214842" cy="2786082"/>
            </a:xfrm>
            <a:prstGeom prst="ellipse">
              <a:avLst/>
            </a:prstGeom>
            <a:solidFill>
              <a:srgbClr val="FF0000">
                <a:alpha val="2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l-PL" dirty="0"/>
            </a:p>
          </p:txBody>
        </p:sp>
        <p:sp>
          <p:nvSpPr>
            <p:cNvPr id="11281" name="pole tekstowe 21"/>
            <p:cNvSpPr txBox="1">
              <a:spLocks noChangeArrowheads="1"/>
            </p:cNvSpPr>
            <p:nvPr/>
          </p:nvSpPr>
          <p:spPr bwMode="auto">
            <a:xfrm>
              <a:off x="1428728" y="1785926"/>
              <a:ext cx="33575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b="1"/>
                <a:t>SEO</a:t>
              </a:r>
            </a:p>
          </p:txBody>
        </p:sp>
      </p:grpSp>
      <p:grpSp>
        <p:nvGrpSpPr>
          <p:cNvPr id="11270" name="Grupa 32"/>
          <p:cNvGrpSpPr>
            <a:grpSpLocks/>
          </p:cNvGrpSpPr>
          <p:nvPr/>
        </p:nvGrpSpPr>
        <p:grpSpPr bwMode="auto">
          <a:xfrm>
            <a:off x="3929063" y="1571625"/>
            <a:ext cx="4214812" cy="2786063"/>
            <a:chOff x="3929058" y="1571612"/>
            <a:chExt cx="4214842" cy="2786082"/>
          </a:xfrm>
        </p:grpSpPr>
        <p:sp>
          <p:nvSpPr>
            <p:cNvPr id="20" name="Elipsa 19"/>
            <p:cNvSpPr/>
            <p:nvPr/>
          </p:nvSpPr>
          <p:spPr>
            <a:xfrm>
              <a:off x="3929058" y="1571612"/>
              <a:ext cx="4214842" cy="2786082"/>
            </a:xfrm>
            <a:prstGeom prst="ellipse">
              <a:avLst/>
            </a:prstGeom>
            <a:solidFill>
              <a:srgbClr val="92D050">
                <a:alpha val="29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l-PL" dirty="0"/>
            </a:p>
          </p:txBody>
        </p:sp>
        <p:sp>
          <p:nvSpPr>
            <p:cNvPr id="11279" name="pole tekstowe 22"/>
            <p:cNvSpPr txBox="1">
              <a:spLocks noChangeArrowheads="1"/>
            </p:cNvSpPr>
            <p:nvPr/>
          </p:nvSpPr>
          <p:spPr bwMode="auto">
            <a:xfrm>
              <a:off x="3929058" y="1785926"/>
              <a:ext cx="42148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b="1"/>
                <a:t>PPC</a:t>
              </a:r>
            </a:p>
          </p:txBody>
        </p:sp>
      </p:grpSp>
      <p:grpSp>
        <p:nvGrpSpPr>
          <p:cNvPr id="11271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127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  <p:sp>
        <p:nvSpPr>
          <p:cNvPr id="11272" name="pole tekstowe 27"/>
          <p:cNvSpPr txBox="1">
            <a:spLocks noChangeArrowheads="1"/>
          </p:cNvSpPr>
          <p:nvPr/>
        </p:nvSpPr>
        <p:spPr bwMode="auto">
          <a:xfrm>
            <a:off x="1428750" y="2640013"/>
            <a:ext cx="250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/>
              <a:t>Do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time to </a:t>
            </a:r>
            <a:r>
              <a:rPr lang="pl-PL" dirty="0" err="1" smtClean="0"/>
              <a:t>wait</a:t>
            </a:r>
            <a:r>
              <a:rPr lang="pl-PL" dirty="0" smtClean="0"/>
              <a:t> for </a:t>
            </a:r>
            <a:r>
              <a:rPr lang="pl-PL" dirty="0" err="1" smtClean="0"/>
              <a:t>results</a:t>
            </a:r>
            <a:r>
              <a:rPr lang="pl-PL" dirty="0" smtClean="0"/>
              <a:t>…?</a:t>
            </a:r>
            <a:endParaRPr lang="pl-PL" dirty="0"/>
          </a:p>
        </p:txBody>
      </p:sp>
      <p:sp>
        <p:nvSpPr>
          <p:cNvPr id="11273" name="pole tekstowe 28"/>
          <p:cNvSpPr txBox="1">
            <a:spLocks noChangeArrowheads="1"/>
          </p:cNvSpPr>
          <p:nvPr/>
        </p:nvSpPr>
        <p:spPr bwMode="auto">
          <a:xfrm>
            <a:off x="5572125" y="2773363"/>
            <a:ext cx="250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really</a:t>
            </a:r>
            <a:r>
              <a:rPr lang="pl-PL" dirty="0"/>
              <a:t> </a:t>
            </a:r>
            <a:r>
              <a:rPr lang="pl-PL" dirty="0" err="1"/>
              <a:t>cheap</a:t>
            </a:r>
            <a:r>
              <a:rPr lang="pl-PL" dirty="0"/>
              <a:t>…?</a:t>
            </a:r>
          </a:p>
        </p:txBody>
      </p:sp>
      <p:sp>
        <p:nvSpPr>
          <p:cNvPr id="30" name="Strzałka w dół 29"/>
          <p:cNvSpPr/>
          <p:nvPr/>
        </p:nvSpPr>
        <p:spPr>
          <a:xfrm>
            <a:off x="4398963" y="3348038"/>
            <a:ext cx="357187" cy="1285875"/>
          </a:xfrm>
          <a:prstGeom prst="down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2286000" y="4857750"/>
            <a:ext cx="4572000" cy="785813"/>
          </a:xfrm>
          <a:prstGeom prst="rect">
            <a:avLst/>
          </a:prstGeom>
          <a:solidFill>
            <a:srgbClr val="D991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/>
              <a:t>SEO &amp; PPC = </a:t>
            </a:r>
          </a:p>
          <a:p>
            <a:pPr algn="ctr">
              <a:defRPr/>
            </a:pPr>
            <a:r>
              <a:rPr lang="pl-PL" b="1" dirty="0"/>
              <a:t>= </a:t>
            </a:r>
            <a:r>
              <a:rPr lang="pl-PL" b="1" dirty="0" err="1"/>
              <a:t>maximum</a:t>
            </a:r>
            <a:r>
              <a:rPr lang="pl-PL" b="1" dirty="0"/>
              <a:t> </a:t>
            </a:r>
            <a:r>
              <a:rPr lang="pl-PL" b="1" dirty="0" err="1"/>
              <a:t>exposure</a:t>
            </a:r>
            <a:r>
              <a:rPr lang="pl-PL" b="1" dirty="0"/>
              <a:t> </a:t>
            </a:r>
            <a:r>
              <a:rPr lang="pl-PL" b="1" dirty="0" err="1"/>
              <a:t>in</a:t>
            </a:r>
            <a:r>
              <a:rPr lang="pl-PL" b="1" dirty="0"/>
              <a:t> </a:t>
            </a:r>
            <a:r>
              <a:rPr lang="pl-PL" b="1" dirty="0" err="1"/>
              <a:t>search</a:t>
            </a:r>
            <a:r>
              <a:rPr lang="pl-PL" b="1" dirty="0"/>
              <a:t> </a:t>
            </a:r>
            <a:r>
              <a:rPr lang="pl-PL" b="1" dirty="0" err="1"/>
              <a:t>listings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2" grpId="1"/>
      <p:bldP spid="11272" grpId="2"/>
      <p:bldP spid="11273" grpId="0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7600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A simple way of combining SEO with PPC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Possible scenarios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dirty="0" err="1">
                <a:latin typeface="Verdana" pitchFamily="34" charset="0"/>
              </a:rPr>
              <a:t>Switching</a:t>
            </a:r>
            <a:r>
              <a:rPr lang="pl-PL" dirty="0">
                <a:latin typeface="Verdana" pitchFamily="34" charset="0"/>
              </a:rPr>
              <a:t> on / </a:t>
            </a:r>
            <a:r>
              <a:rPr lang="pl-PL" dirty="0" err="1">
                <a:latin typeface="Verdana" pitchFamily="34" charset="0"/>
              </a:rPr>
              <a:t>off</a:t>
            </a:r>
            <a:r>
              <a:rPr lang="pl-PL" dirty="0">
                <a:latin typeface="Verdana" pitchFamily="34" charset="0"/>
              </a:rPr>
              <a:t> PPC </a:t>
            </a:r>
            <a:r>
              <a:rPr lang="pl-PL" dirty="0" err="1">
                <a:latin typeface="Verdana" pitchFamily="34" charset="0"/>
              </a:rPr>
              <a:t>gives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new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possibilities</a:t>
            </a:r>
            <a:r>
              <a:rPr lang="pl-PL" dirty="0">
                <a:latin typeface="Verdana" pitchFamily="34" charset="0"/>
              </a:rPr>
              <a:t> = a </a:t>
            </a:r>
            <a:r>
              <a:rPr lang="pl-PL" dirty="0" err="1">
                <a:latin typeface="Verdana" pitchFamily="34" charset="0"/>
              </a:rPr>
              <a:t>constant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exposure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in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listings</a:t>
            </a:r>
            <a:r>
              <a:rPr lang="pl-PL" dirty="0">
                <a:latin typeface="Verdana" pitchFamily="34" charset="0"/>
              </a:rPr>
              <a:t>: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7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EB0C2619-3928-4660-A21C-289626BB9D42}" type="slidenum">
              <a:rPr lang="pl-PL"/>
              <a:pPr algn="r"/>
              <a:t>11</a:t>
            </a:fld>
            <a:endParaRPr lang="pl-PL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2714625"/>
            <a:ext cx="383381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809625" y="3000375"/>
            <a:ext cx="2857500" cy="214313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09625" y="3235325"/>
            <a:ext cx="2857500" cy="112236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738563" y="3000375"/>
            <a:ext cx="714375" cy="1357313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857625"/>
            <a:ext cx="383381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4786313" y="4143375"/>
            <a:ext cx="2857500" cy="21431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786313" y="4378325"/>
            <a:ext cx="2857500" cy="1122363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715250" y="4143375"/>
            <a:ext cx="714375" cy="135731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5715000" y="2786063"/>
            <a:ext cx="2928938" cy="571500"/>
          </a:xfrm>
          <a:prstGeom prst="roundRect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SEO – NO / PPC - YES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785813" y="4929188"/>
            <a:ext cx="2928937" cy="571500"/>
          </a:xfrm>
          <a:prstGeom prst="roundRect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SEO – YES / PPC - NO</a:t>
            </a:r>
          </a:p>
        </p:txBody>
      </p:sp>
      <p:sp>
        <p:nvSpPr>
          <p:cNvPr id="18" name="Strzałka w prawo 17"/>
          <p:cNvSpPr/>
          <p:nvPr/>
        </p:nvSpPr>
        <p:spPr>
          <a:xfrm>
            <a:off x="3786188" y="5143500"/>
            <a:ext cx="857250" cy="142875"/>
          </a:xfrm>
          <a:prstGeom prst="right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9" name="Strzałka w prawo 18"/>
          <p:cNvSpPr/>
          <p:nvPr/>
        </p:nvSpPr>
        <p:spPr>
          <a:xfrm rot="10800000">
            <a:off x="4786313" y="3000375"/>
            <a:ext cx="857250" cy="142875"/>
          </a:xfrm>
          <a:prstGeom prst="right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13330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3331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2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7099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SEO or PPC – not a question anymore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It’s WORTH combining both channels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>
                <a:latin typeface="Verdana" pitchFamily="34" charset="0"/>
              </a:rPr>
              <a:t>What if we switch on PPC when successful in SEO?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41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1905F355-1B19-488B-92F0-833E69BB7480}" type="slidenum">
              <a:rPr lang="pl-PL"/>
              <a:pPr algn="r"/>
              <a:t>12</a:t>
            </a:fld>
            <a:endParaRPr lang="pl-PL"/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571750"/>
            <a:ext cx="72136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zaokrąglony 9"/>
          <p:cNvSpPr/>
          <p:nvPr/>
        </p:nvSpPr>
        <p:spPr>
          <a:xfrm>
            <a:off x="1857375" y="2571750"/>
            <a:ext cx="3786188" cy="857250"/>
          </a:xfrm>
          <a:prstGeom prst="roundRect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>
                <a:solidFill>
                  <a:srgbClr val="FFFFFF"/>
                </a:solidFill>
              </a:rPr>
              <a:t>„</a:t>
            </a:r>
            <a:r>
              <a:rPr lang="pl-PL" sz="1600" b="1" dirty="0" err="1">
                <a:solidFill>
                  <a:srgbClr val="FFFFFF"/>
                </a:solidFill>
              </a:rPr>
              <a:t>Surround</a:t>
            </a:r>
            <a:r>
              <a:rPr lang="pl-PL" sz="1600" b="1" dirty="0">
                <a:solidFill>
                  <a:srgbClr val="FFFFFF"/>
                </a:solidFill>
              </a:rPr>
              <a:t> </a:t>
            </a:r>
            <a:r>
              <a:rPr lang="pl-PL" sz="1600" b="1" dirty="0" err="1">
                <a:solidFill>
                  <a:srgbClr val="FFFFFF"/>
                </a:solidFill>
              </a:rPr>
              <a:t>effect</a:t>
            </a:r>
            <a:r>
              <a:rPr lang="pl-PL" sz="1600" dirty="0">
                <a:solidFill>
                  <a:srgbClr val="FFFFFF"/>
                </a:solidFill>
              </a:rPr>
              <a:t>” – double </a:t>
            </a:r>
            <a:r>
              <a:rPr lang="pl-PL" sz="1600" dirty="0" err="1">
                <a:solidFill>
                  <a:srgbClr val="FFFFFF"/>
                </a:solidFill>
              </a:rPr>
              <a:t>exposure</a:t>
            </a:r>
            <a:r>
              <a:rPr lang="pl-PL" sz="1600" dirty="0">
                <a:solidFill>
                  <a:srgbClr val="FFFFFF"/>
                </a:solidFill>
              </a:rPr>
              <a:t> </a:t>
            </a:r>
            <a:r>
              <a:rPr lang="pl-PL" sz="1600" dirty="0" err="1">
                <a:solidFill>
                  <a:srgbClr val="FFFFFF"/>
                </a:solidFill>
              </a:rPr>
              <a:t>in</a:t>
            </a:r>
            <a:r>
              <a:rPr lang="pl-PL" sz="1600" dirty="0">
                <a:solidFill>
                  <a:srgbClr val="FFFFFF"/>
                </a:solidFill>
              </a:rPr>
              <a:t> </a:t>
            </a:r>
            <a:r>
              <a:rPr lang="pl-PL" sz="1600" dirty="0" err="1">
                <a:solidFill>
                  <a:srgbClr val="FFFFFF"/>
                </a:solidFill>
              </a:rPr>
              <a:t>search</a:t>
            </a:r>
            <a:r>
              <a:rPr lang="pl-PL" sz="1600" dirty="0">
                <a:solidFill>
                  <a:srgbClr val="FFFFFF"/>
                </a:solidFill>
              </a:rPr>
              <a:t> </a:t>
            </a:r>
            <a:r>
              <a:rPr lang="pl-PL" sz="1600" dirty="0" err="1">
                <a:solidFill>
                  <a:srgbClr val="FFFFFF"/>
                </a:solidFill>
              </a:rPr>
              <a:t>engine</a:t>
            </a:r>
            <a:r>
              <a:rPr lang="pl-PL" sz="1600" dirty="0">
                <a:solidFill>
                  <a:srgbClr val="FFFFFF"/>
                </a:solidFill>
              </a:rPr>
              <a:t> </a:t>
            </a:r>
            <a:r>
              <a:rPr lang="pl-PL" sz="1600" dirty="0" err="1">
                <a:solidFill>
                  <a:srgbClr val="FFFFFF"/>
                </a:solidFill>
              </a:rPr>
              <a:t>listings</a:t>
            </a:r>
            <a:r>
              <a:rPr lang="pl-PL" sz="1600" dirty="0">
                <a:solidFill>
                  <a:srgbClr val="FFFFFF"/>
                </a:solidFill>
              </a:rPr>
              <a:t> (</a:t>
            </a:r>
            <a:r>
              <a:rPr lang="pl-PL" sz="1600" dirty="0" err="1">
                <a:solidFill>
                  <a:srgbClr val="FFFFFF"/>
                </a:solidFill>
              </a:rPr>
              <a:t>paid</a:t>
            </a:r>
            <a:r>
              <a:rPr lang="pl-PL" sz="1600" dirty="0">
                <a:solidFill>
                  <a:srgbClr val="FFFFFF"/>
                </a:solidFill>
              </a:rPr>
              <a:t> &amp; </a:t>
            </a:r>
            <a:r>
              <a:rPr lang="pl-PL" sz="1600" dirty="0" err="1">
                <a:solidFill>
                  <a:srgbClr val="FFFFFF"/>
                </a:solidFill>
              </a:rPr>
              <a:t>organic</a:t>
            </a:r>
            <a:r>
              <a:rPr lang="pl-PL" sz="1600" dirty="0">
                <a:solidFill>
                  <a:srgbClr val="FFFFFF"/>
                </a:solidFill>
              </a:rPr>
              <a:t>) </a:t>
            </a:r>
            <a:r>
              <a:rPr lang="pl-PL" sz="1600" dirty="0" err="1">
                <a:solidFill>
                  <a:srgbClr val="FFFFFF"/>
                </a:solidFill>
              </a:rPr>
              <a:t>at</a:t>
            </a:r>
            <a:r>
              <a:rPr lang="pl-PL" sz="1600" dirty="0">
                <a:solidFill>
                  <a:srgbClr val="FFFFFF"/>
                </a:solidFill>
              </a:rPr>
              <a:t> </a:t>
            </a:r>
            <a:r>
              <a:rPr lang="pl-PL" sz="1600" dirty="0" err="1">
                <a:solidFill>
                  <a:srgbClr val="FFFFFF"/>
                </a:solidFill>
              </a:rPr>
              <a:t>the</a:t>
            </a:r>
            <a:r>
              <a:rPr lang="pl-PL" sz="1600" dirty="0">
                <a:solidFill>
                  <a:srgbClr val="FFFFFF"/>
                </a:solidFill>
              </a:rPr>
              <a:t> same time</a:t>
            </a:r>
          </a:p>
        </p:txBody>
      </p:sp>
      <p:sp>
        <p:nvSpPr>
          <p:cNvPr id="11" name="Strzałka w prawo 10"/>
          <p:cNvSpPr/>
          <p:nvPr/>
        </p:nvSpPr>
        <p:spPr>
          <a:xfrm rot="2383750">
            <a:off x="5788025" y="3360738"/>
            <a:ext cx="782638" cy="285750"/>
          </a:xfrm>
          <a:prstGeom prst="right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 rot="8014628">
            <a:off x="2570162" y="3973513"/>
            <a:ext cx="1223963" cy="268288"/>
          </a:xfrm>
          <a:prstGeom prst="right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14346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4347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8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703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SEO or PPC – not a question anymore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It’s WORTH combining both channels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388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08D93E7E-B00D-48B9-AD39-7757AD1E9C2E}" type="slidenum">
              <a:rPr lang="pl-PL"/>
              <a:pPr algn="r"/>
              <a:t>13</a:t>
            </a:fld>
            <a:endParaRPr lang="pl-PL"/>
          </a:p>
        </p:txBody>
      </p:sp>
      <p:graphicFrame>
        <p:nvGraphicFramePr>
          <p:cNvPr id="13" name="Wykres 10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5072063" y="5510213"/>
            <a:ext cx="263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sz="1200" i="1">
                <a:latin typeface="Verdana" pitchFamily="34" charset="0"/>
              </a:rPr>
              <a:t>Source: Nielsen ReelResearch</a:t>
            </a:r>
          </a:p>
        </p:txBody>
      </p:sp>
      <p:sp>
        <p:nvSpPr>
          <p:cNvPr id="16391" name="pole tekstowe 12"/>
          <p:cNvSpPr txBox="1">
            <a:spLocks noChangeArrowheads="1"/>
          </p:cNvSpPr>
          <p:nvPr/>
        </p:nvSpPr>
        <p:spPr bwMode="auto">
          <a:xfrm>
            <a:off x="5429250" y="30003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/>
              <a:t>+50%</a:t>
            </a:r>
          </a:p>
        </p:txBody>
      </p:sp>
      <p:grpSp>
        <p:nvGrpSpPr>
          <p:cNvPr id="16392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6393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  <p:sp>
        <p:nvSpPr>
          <p:cNvPr id="11" name="pole tekstowe 12"/>
          <p:cNvSpPr txBox="1">
            <a:spLocks noChangeArrowheads="1"/>
          </p:cNvSpPr>
          <p:nvPr/>
        </p:nvSpPr>
        <p:spPr bwMode="auto">
          <a:xfrm>
            <a:off x="2500298" y="4000504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 dirty="0" smtClean="0"/>
              <a:t>(60% </a:t>
            </a:r>
            <a:r>
              <a:rPr lang="pl-PL" sz="1200" dirty="0" err="1" smtClean="0"/>
              <a:t>queries</a:t>
            </a:r>
            <a:r>
              <a:rPr lang="pl-PL" sz="1200" dirty="0" smtClean="0"/>
              <a:t> </a:t>
            </a:r>
            <a:r>
              <a:rPr lang="pl-PL" sz="1200" dirty="0" err="1" smtClean="0"/>
              <a:t>attracted</a:t>
            </a:r>
            <a:r>
              <a:rPr lang="pl-PL" sz="1200" dirty="0" smtClean="0"/>
              <a:t> a </a:t>
            </a:r>
            <a:r>
              <a:rPr lang="pl-PL" sz="1200" dirty="0" err="1" smtClean="0"/>
              <a:t>click</a:t>
            </a:r>
            <a:r>
              <a:rPr lang="pl-PL" sz="1200" dirty="0" smtClean="0"/>
              <a:t>)</a:t>
            </a:r>
            <a:endParaRPr lang="pl-PL" sz="1200" dirty="0"/>
          </a:p>
        </p:txBody>
      </p:sp>
      <p:sp>
        <p:nvSpPr>
          <p:cNvPr id="12" name="pole tekstowe 12"/>
          <p:cNvSpPr txBox="1">
            <a:spLocks noChangeArrowheads="1"/>
          </p:cNvSpPr>
          <p:nvPr/>
        </p:nvSpPr>
        <p:spPr bwMode="auto">
          <a:xfrm>
            <a:off x="5429256" y="3997115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 dirty="0" smtClean="0"/>
              <a:t>(92% </a:t>
            </a:r>
            <a:r>
              <a:rPr lang="pl-PL" sz="1200" dirty="0" err="1" smtClean="0"/>
              <a:t>queries</a:t>
            </a:r>
            <a:r>
              <a:rPr lang="pl-PL" sz="1200" dirty="0" smtClean="0"/>
              <a:t> </a:t>
            </a:r>
            <a:r>
              <a:rPr lang="pl-PL" sz="1200" dirty="0" err="1" smtClean="0"/>
              <a:t>attracted</a:t>
            </a:r>
            <a:r>
              <a:rPr lang="pl-PL" sz="1200" dirty="0" smtClean="0"/>
              <a:t> a </a:t>
            </a:r>
            <a:r>
              <a:rPr lang="pl-PL" sz="1200" dirty="0" err="1" smtClean="0"/>
              <a:t>click</a:t>
            </a:r>
            <a:r>
              <a:rPr lang="pl-PL" sz="1200" dirty="0" smtClean="0"/>
              <a:t>)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703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SEO or PPC – not a question anymore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It’s WORTH combining both channels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007EE784-CE4B-49BE-B22C-5CCBA1EF5F24}" type="slidenum">
              <a:rPr lang="pl-PL"/>
              <a:pPr algn="r"/>
              <a:t>14</a:t>
            </a:fld>
            <a:endParaRPr lang="pl-PL"/>
          </a:p>
        </p:txBody>
      </p:sp>
      <p:graphicFrame>
        <p:nvGraphicFramePr>
          <p:cNvPr id="11" name="Wykres 10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4929190" y="5510213"/>
            <a:ext cx="263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r">
              <a:spcAft>
                <a:spcPct val="50000"/>
              </a:spcAft>
              <a:buClr>
                <a:srgbClr val="00B9FF"/>
              </a:buClr>
            </a:pPr>
            <a:r>
              <a:rPr lang="pl-PL" sz="1200" i="1" dirty="0" err="1">
                <a:latin typeface="Verdana" pitchFamily="34" charset="0"/>
              </a:rPr>
              <a:t>Source</a:t>
            </a:r>
            <a:r>
              <a:rPr lang="pl-PL" sz="1200" i="1" dirty="0">
                <a:latin typeface="Verdana" pitchFamily="34" charset="0"/>
              </a:rPr>
              <a:t>: </a:t>
            </a:r>
            <a:r>
              <a:rPr lang="pl-PL" sz="1200" i="1" dirty="0" err="1" smtClean="0">
                <a:latin typeface="Verdana" pitchFamily="34" charset="0"/>
              </a:rPr>
              <a:t>iCrossing.com</a:t>
            </a:r>
            <a:endParaRPr lang="pl-PL" sz="1200" i="1" dirty="0">
              <a:latin typeface="Verdana" pitchFamily="34" charset="0"/>
            </a:endParaRPr>
          </a:p>
        </p:txBody>
      </p:sp>
      <p:sp>
        <p:nvSpPr>
          <p:cNvPr id="15367" name="pole tekstowe 12"/>
          <p:cNvSpPr txBox="1">
            <a:spLocks noChangeArrowheads="1"/>
          </p:cNvSpPr>
          <p:nvPr/>
        </p:nvSpPr>
        <p:spPr bwMode="auto">
          <a:xfrm>
            <a:off x="5429250" y="30003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smtClean="0"/>
              <a:t>+92%</a:t>
            </a:r>
            <a:endParaRPr lang="pl-PL" b="1" dirty="0"/>
          </a:p>
        </p:txBody>
      </p:sp>
      <p:grpSp>
        <p:nvGrpSpPr>
          <p:cNvPr id="15368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536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703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SEO or PPC – not a question anymore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It’s WORTH combining both channels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93CDDD32-3BDF-4465-8B4C-BE3D5356C085}" type="slidenum">
              <a:rPr lang="pl-PL"/>
              <a:pPr algn="r"/>
              <a:t>15</a:t>
            </a:fld>
            <a:endParaRPr lang="pl-PL"/>
          </a:p>
        </p:txBody>
      </p:sp>
      <p:grpSp>
        <p:nvGrpSpPr>
          <p:cNvPr id="18437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8447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8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  <p:grpSp>
        <p:nvGrpSpPr>
          <p:cNvPr id="3" name="Grupa 18"/>
          <p:cNvGrpSpPr>
            <a:grpSpLocks/>
          </p:cNvGrpSpPr>
          <p:nvPr/>
        </p:nvGrpSpPr>
        <p:grpSpPr bwMode="auto">
          <a:xfrm>
            <a:off x="1000125" y="1571625"/>
            <a:ext cx="4214813" cy="2786063"/>
            <a:chOff x="1000100" y="1571612"/>
            <a:chExt cx="4214842" cy="2786082"/>
          </a:xfrm>
        </p:grpSpPr>
        <p:sp>
          <p:nvSpPr>
            <p:cNvPr id="20" name="Elipsa 19"/>
            <p:cNvSpPr/>
            <p:nvPr/>
          </p:nvSpPr>
          <p:spPr>
            <a:xfrm>
              <a:off x="1000100" y="1571612"/>
              <a:ext cx="4214842" cy="2786082"/>
            </a:xfrm>
            <a:prstGeom prst="ellipse">
              <a:avLst/>
            </a:prstGeom>
            <a:solidFill>
              <a:srgbClr val="FF0000">
                <a:alpha val="2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l-PL" dirty="0"/>
            </a:p>
          </p:txBody>
        </p:sp>
        <p:sp>
          <p:nvSpPr>
            <p:cNvPr id="18446" name="pole tekstowe 20"/>
            <p:cNvSpPr txBox="1">
              <a:spLocks noChangeArrowheads="1"/>
            </p:cNvSpPr>
            <p:nvPr/>
          </p:nvSpPr>
          <p:spPr bwMode="auto">
            <a:xfrm>
              <a:off x="1428728" y="1785926"/>
              <a:ext cx="33575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b="1"/>
                <a:t>SEO</a:t>
              </a:r>
            </a:p>
          </p:txBody>
        </p:sp>
      </p:grpSp>
      <p:grpSp>
        <p:nvGrpSpPr>
          <p:cNvPr id="4" name="Grupa 21"/>
          <p:cNvGrpSpPr>
            <a:grpSpLocks/>
          </p:cNvGrpSpPr>
          <p:nvPr/>
        </p:nvGrpSpPr>
        <p:grpSpPr bwMode="auto">
          <a:xfrm>
            <a:off x="3929063" y="1571625"/>
            <a:ext cx="4214812" cy="2786063"/>
            <a:chOff x="3929058" y="1571612"/>
            <a:chExt cx="4214842" cy="2786082"/>
          </a:xfrm>
        </p:grpSpPr>
        <p:sp>
          <p:nvSpPr>
            <p:cNvPr id="23" name="Elipsa 22"/>
            <p:cNvSpPr/>
            <p:nvPr/>
          </p:nvSpPr>
          <p:spPr>
            <a:xfrm>
              <a:off x="3929058" y="1571612"/>
              <a:ext cx="4214842" cy="2786082"/>
            </a:xfrm>
            <a:prstGeom prst="ellipse">
              <a:avLst/>
            </a:prstGeom>
            <a:solidFill>
              <a:srgbClr val="92D050">
                <a:alpha val="29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l-PL" dirty="0"/>
            </a:p>
          </p:txBody>
        </p:sp>
        <p:sp>
          <p:nvSpPr>
            <p:cNvPr id="18444" name="pole tekstowe 23"/>
            <p:cNvSpPr txBox="1">
              <a:spLocks noChangeArrowheads="1"/>
            </p:cNvSpPr>
            <p:nvPr/>
          </p:nvSpPr>
          <p:spPr bwMode="auto">
            <a:xfrm>
              <a:off x="3929058" y="1785926"/>
              <a:ext cx="42148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b="1"/>
                <a:t>PPC</a:t>
              </a:r>
            </a:p>
          </p:txBody>
        </p:sp>
      </p:grpSp>
      <p:sp>
        <p:nvSpPr>
          <p:cNvPr id="27" name="Strzałka w dół 26"/>
          <p:cNvSpPr/>
          <p:nvPr/>
        </p:nvSpPr>
        <p:spPr>
          <a:xfrm>
            <a:off x="4535488" y="3357563"/>
            <a:ext cx="357187" cy="1285875"/>
          </a:xfrm>
          <a:prstGeom prst="down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" name="Prostokąt 27"/>
          <p:cNvSpPr/>
          <p:nvPr/>
        </p:nvSpPr>
        <p:spPr>
          <a:xfrm>
            <a:off x="3500438" y="4857750"/>
            <a:ext cx="2143125" cy="642938"/>
          </a:xfrm>
          <a:prstGeom prst="rect">
            <a:avLst/>
          </a:prstGeom>
          <a:solidFill>
            <a:srgbClr val="D991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/>
              <a:t>1 + </a:t>
            </a:r>
            <a:r>
              <a:rPr lang="pl-PL" sz="2800" b="1" dirty="0" err="1"/>
              <a:t>1</a:t>
            </a:r>
            <a:r>
              <a:rPr lang="pl-PL" sz="2800" b="1" dirty="0"/>
              <a:t> = 3</a:t>
            </a:r>
          </a:p>
        </p:txBody>
      </p:sp>
      <p:sp>
        <p:nvSpPr>
          <p:cNvPr id="49" name="pole tekstowe 48"/>
          <p:cNvSpPr txBox="1">
            <a:spLocks noChangeArrowheads="1"/>
          </p:cNvSpPr>
          <p:nvPr/>
        </p:nvSpPr>
        <p:spPr bwMode="auto">
          <a:xfrm>
            <a:off x="3929063" y="2640013"/>
            <a:ext cx="1785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/>
              <a:t>The Synergy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7882 -2.9629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7084 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5102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dirty="0">
                <a:latin typeface="Verdana" pitchFamily="34" charset="0"/>
              </a:rPr>
              <a:t>SEO &amp; PPC </a:t>
            </a:r>
            <a:r>
              <a:rPr lang="pl-PL" sz="2800" dirty="0" err="1">
                <a:latin typeface="Verdana" pitchFamily="34" charset="0"/>
              </a:rPr>
              <a:t>in</a:t>
            </a:r>
            <a:r>
              <a:rPr lang="pl-PL" sz="2800" dirty="0">
                <a:latin typeface="Verdana" pitchFamily="34" charset="0"/>
              </a:rPr>
              <a:t> SEM </a:t>
            </a:r>
            <a:r>
              <a:rPr lang="pl-PL" sz="2800" dirty="0" err="1">
                <a:latin typeface="Verdana" pitchFamily="34" charset="0"/>
              </a:rPr>
              <a:t>strategy</a:t>
            </a:r>
            <a:endParaRPr lang="pl-PL" sz="2800" dirty="0">
              <a:latin typeface="Verdana" pitchFamily="34" charset="0"/>
            </a:endParaRPr>
          </a:p>
          <a:p>
            <a:r>
              <a:rPr lang="pl-PL" sz="2000" dirty="0" err="1">
                <a:solidFill>
                  <a:srgbClr val="00B9FF"/>
                </a:solidFill>
                <a:latin typeface="Verdana" pitchFamily="34" charset="0"/>
              </a:rPr>
              <a:t>It’s</a:t>
            </a:r>
            <a:r>
              <a:rPr lang="pl-PL" sz="2000" dirty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WORTH </a:t>
            </a:r>
            <a:r>
              <a:rPr lang="pl-PL" sz="2000" dirty="0" err="1">
                <a:solidFill>
                  <a:srgbClr val="00B9FF"/>
                </a:solidFill>
                <a:latin typeface="Verdana" pitchFamily="34" charset="0"/>
              </a:rPr>
              <a:t>combining</a:t>
            </a:r>
            <a:r>
              <a:rPr lang="pl-PL" sz="2000" dirty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>
                <a:solidFill>
                  <a:srgbClr val="00B9FF"/>
                </a:solidFill>
                <a:latin typeface="Verdana" pitchFamily="34" charset="0"/>
              </a:rPr>
              <a:t>both</a:t>
            </a:r>
            <a:r>
              <a:rPr lang="pl-PL" sz="2000" dirty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>
                <a:solidFill>
                  <a:srgbClr val="00B9FF"/>
                </a:solidFill>
                <a:latin typeface="Verdana" pitchFamily="34" charset="0"/>
              </a:rPr>
              <a:t>channels</a:t>
            </a:r>
            <a:endParaRPr lang="en-US" sz="2000" dirty="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56961756-E7F5-4B5C-A88D-0AA8097706AE}" type="slidenum">
              <a:rPr lang="pl-PL"/>
              <a:pPr algn="r"/>
              <a:t>16</a:t>
            </a:fld>
            <a:endParaRPr lang="pl-PL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428750"/>
            <a:ext cx="5645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4005263" y="5572125"/>
            <a:ext cx="33528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 algn="r">
              <a:spcAft>
                <a:spcPct val="50000"/>
              </a:spcAft>
              <a:buClr>
                <a:srgbClr val="00B9FF"/>
              </a:buClr>
            </a:pPr>
            <a:r>
              <a:rPr lang="pl-PL" sz="1200" i="1" dirty="0" err="1">
                <a:latin typeface="Verdana" pitchFamily="34" charset="0"/>
              </a:rPr>
              <a:t>Source</a:t>
            </a:r>
            <a:r>
              <a:rPr lang="pl-PL" sz="1200" i="1" dirty="0">
                <a:latin typeface="Verdana" pitchFamily="34" charset="0"/>
              </a:rPr>
              <a:t>: </a:t>
            </a:r>
            <a:r>
              <a:rPr lang="pl-PL" sz="1200" i="1" dirty="0" err="1" smtClean="0">
                <a:latin typeface="Verdana" pitchFamily="34" charset="0"/>
              </a:rPr>
              <a:t>iCrossing.com</a:t>
            </a:r>
            <a:endParaRPr lang="pl-PL" sz="1200" i="1" dirty="0">
              <a:latin typeface="Verdana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429000" y="3143250"/>
            <a:ext cx="2214563" cy="571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/>
              <a:t>2 x 2 = 8 </a:t>
            </a:r>
            <a:r>
              <a:rPr lang="pl-PL" sz="2400" b="1" dirty="0">
                <a:sym typeface="Wingdings" pitchFamily="2" charset="2"/>
              </a:rPr>
              <a:t></a:t>
            </a:r>
            <a:endParaRPr lang="pl-PL" sz="2400" b="1" dirty="0"/>
          </a:p>
        </p:txBody>
      </p:sp>
      <p:grpSp>
        <p:nvGrpSpPr>
          <p:cNvPr id="19464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9465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  <p:sp>
        <p:nvSpPr>
          <p:cNvPr id="12" name="Elipsa 11"/>
          <p:cNvSpPr/>
          <p:nvPr/>
        </p:nvSpPr>
        <p:spPr>
          <a:xfrm>
            <a:off x="2857489" y="5214964"/>
            <a:ext cx="3571900" cy="571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14313" y="142875"/>
            <a:ext cx="8715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800" u="sng" dirty="0">
              <a:latin typeface="Verdana" pitchFamily="34" charset="0"/>
            </a:endParaRPr>
          </a:p>
          <a:p>
            <a:endParaRPr lang="pl-PL" sz="2800" u="sng" dirty="0">
              <a:latin typeface="Verdana" pitchFamily="34" charset="0"/>
            </a:endParaRPr>
          </a:p>
          <a:p>
            <a:endParaRPr lang="pl-PL" sz="2800" u="sng" dirty="0">
              <a:latin typeface="Verdana" pitchFamily="34" charset="0"/>
            </a:endParaRPr>
          </a:p>
          <a:p>
            <a:endParaRPr lang="pl-PL" sz="2800" u="sng" dirty="0">
              <a:latin typeface="Verdana" pitchFamily="34" charset="0"/>
            </a:endParaRPr>
          </a:p>
          <a:p>
            <a:r>
              <a:rPr lang="pl-PL" sz="2800" b="1" u="sng" dirty="0" err="1">
                <a:latin typeface="Verdana" pitchFamily="34" charset="0"/>
              </a:rPr>
              <a:t>Question</a:t>
            </a:r>
            <a:r>
              <a:rPr lang="pl-PL" sz="2800" dirty="0">
                <a:latin typeface="Verdana" pitchFamily="34" charset="0"/>
              </a:rPr>
              <a:t>:</a:t>
            </a:r>
            <a:endParaRPr lang="pl-PL" sz="2800" u="sng" dirty="0">
              <a:latin typeface="Verdana" pitchFamily="34" charset="0"/>
            </a:endParaRPr>
          </a:p>
          <a:p>
            <a:endParaRPr lang="pl-PL" sz="2800" dirty="0">
              <a:latin typeface="Verdana" pitchFamily="34" charset="0"/>
            </a:endParaRPr>
          </a:p>
          <a:p>
            <a:r>
              <a:rPr lang="pl-PL" sz="2800" dirty="0" err="1">
                <a:latin typeface="Verdana" pitchFamily="34" charset="0"/>
              </a:rPr>
              <a:t>What</a:t>
            </a:r>
            <a:r>
              <a:rPr lang="pl-PL" sz="2800" dirty="0">
                <a:latin typeface="Verdana" pitchFamily="34" charset="0"/>
              </a:rPr>
              <a:t> </a:t>
            </a:r>
            <a:r>
              <a:rPr lang="pl-PL" sz="2800" dirty="0" err="1">
                <a:latin typeface="Verdana" pitchFamily="34" charset="0"/>
              </a:rPr>
              <a:t>is</a:t>
            </a:r>
            <a:r>
              <a:rPr lang="pl-PL" sz="2800" dirty="0">
                <a:latin typeface="Verdana" pitchFamily="34" charset="0"/>
              </a:rPr>
              <a:t> YOUR </a:t>
            </a:r>
            <a:r>
              <a:rPr lang="pl-PL" sz="2800" dirty="0" err="1">
                <a:latin typeface="Verdana" pitchFamily="34" charset="0"/>
              </a:rPr>
              <a:t>experience</a:t>
            </a:r>
            <a:r>
              <a:rPr lang="pl-PL" sz="2800" dirty="0">
                <a:latin typeface="Verdana" pitchFamily="34" charset="0"/>
              </a:rPr>
              <a:t> </a:t>
            </a:r>
            <a:r>
              <a:rPr lang="pl-PL" sz="2800" dirty="0" err="1">
                <a:latin typeface="Verdana" pitchFamily="34" charset="0"/>
              </a:rPr>
              <a:t>with</a:t>
            </a:r>
            <a:r>
              <a:rPr lang="pl-PL" sz="2800" dirty="0">
                <a:latin typeface="Verdana" pitchFamily="34" charset="0"/>
              </a:rPr>
              <a:t> </a:t>
            </a:r>
            <a:r>
              <a:rPr lang="pl-PL" sz="2800" dirty="0" err="1">
                <a:latin typeface="Verdana" pitchFamily="34" charset="0"/>
              </a:rPr>
              <a:t>combining</a:t>
            </a:r>
            <a:r>
              <a:rPr lang="pl-PL" sz="2800" dirty="0">
                <a:latin typeface="Verdana" pitchFamily="34" charset="0"/>
              </a:rPr>
              <a:t/>
            </a:r>
            <a:br>
              <a:rPr lang="pl-PL" sz="2800" dirty="0">
                <a:latin typeface="Verdana" pitchFamily="34" charset="0"/>
              </a:rPr>
            </a:br>
            <a:r>
              <a:rPr lang="pl-PL" sz="2800" dirty="0">
                <a:latin typeface="Verdana" pitchFamily="34" charset="0"/>
              </a:rPr>
              <a:t>SEO and PPC?</a:t>
            </a:r>
          </a:p>
          <a:p>
            <a:endParaRPr lang="pl-PL" sz="2800" dirty="0">
              <a:latin typeface="Verdana" pitchFamily="34" charset="0"/>
            </a:endParaRPr>
          </a:p>
          <a:p>
            <a:r>
              <a:rPr lang="pl-PL" sz="2800" dirty="0" err="1">
                <a:latin typeface="Verdana" pitchFamily="34" charset="0"/>
              </a:rPr>
              <a:t>Does</a:t>
            </a:r>
            <a:r>
              <a:rPr lang="pl-PL" sz="2800" dirty="0">
                <a:latin typeface="Verdana" pitchFamily="34" charset="0"/>
              </a:rPr>
              <a:t> </a:t>
            </a:r>
            <a:r>
              <a:rPr lang="pl-PL" sz="2800" dirty="0" err="1">
                <a:latin typeface="Verdana" pitchFamily="34" charset="0"/>
              </a:rPr>
              <a:t>it</a:t>
            </a:r>
            <a:r>
              <a:rPr lang="pl-PL" sz="2800" dirty="0">
                <a:latin typeface="Verdana" pitchFamily="34" charset="0"/>
              </a:rPr>
              <a:t> </a:t>
            </a:r>
            <a:r>
              <a:rPr lang="pl-PL" sz="2800" dirty="0" err="1">
                <a:latin typeface="Verdana" pitchFamily="34" charset="0"/>
              </a:rPr>
              <a:t>really</a:t>
            </a:r>
            <a:r>
              <a:rPr lang="pl-PL" sz="2800" dirty="0">
                <a:latin typeface="Verdana" pitchFamily="34" charset="0"/>
              </a:rPr>
              <a:t> </a:t>
            </a:r>
            <a:r>
              <a:rPr lang="pl-PL" sz="2800" dirty="0" err="1">
                <a:latin typeface="Verdana" pitchFamily="34" charset="0"/>
              </a:rPr>
              <a:t>work</a:t>
            </a:r>
            <a:r>
              <a:rPr lang="pl-PL" sz="2800" dirty="0">
                <a:latin typeface="Verdana" pitchFamily="34" charset="0"/>
              </a:rPr>
              <a:t>?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484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8C22FB95-1633-4DE6-8C57-27CE9A44AA62}" type="slidenum">
              <a:rPr lang="pl-PL"/>
              <a:pPr algn="r"/>
              <a:t>17</a:t>
            </a:fld>
            <a:endParaRPr lang="pl-PL"/>
          </a:p>
        </p:txBody>
      </p:sp>
      <p:grpSp>
        <p:nvGrpSpPr>
          <p:cNvPr id="20485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2048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65230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What do Clients tell us?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As the service provider we face different needs…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b="1" dirty="0">
                <a:latin typeface="Verdana" pitchFamily="34" charset="0"/>
              </a:rPr>
              <a:t>„</a:t>
            </a:r>
            <a:r>
              <a:rPr lang="pl-PL" b="1" dirty="0" err="1">
                <a:latin typeface="Verdana" pitchFamily="34" charset="0"/>
              </a:rPr>
              <a:t>The</a:t>
            </a:r>
            <a:r>
              <a:rPr lang="pl-PL" b="1" dirty="0">
                <a:latin typeface="Verdana" pitchFamily="34" charset="0"/>
              </a:rPr>
              <a:t> </a:t>
            </a:r>
            <a:r>
              <a:rPr lang="pl-PL" b="1" dirty="0" err="1">
                <a:latin typeface="Verdana" pitchFamily="34" charset="0"/>
              </a:rPr>
              <a:t>cheaper</a:t>
            </a:r>
            <a:r>
              <a:rPr lang="pl-PL" b="1" dirty="0">
                <a:latin typeface="Verdana" pitchFamily="34" charset="0"/>
              </a:rPr>
              <a:t> </a:t>
            </a:r>
            <a:r>
              <a:rPr lang="pl-PL" b="1" dirty="0" err="1">
                <a:latin typeface="Verdana" pitchFamily="34" charset="0"/>
              </a:rPr>
              <a:t>the</a:t>
            </a:r>
            <a:r>
              <a:rPr lang="pl-PL" b="1" dirty="0">
                <a:latin typeface="Verdana" pitchFamily="34" charset="0"/>
              </a:rPr>
              <a:t> </a:t>
            </a:r>
            <a:r>
              <a:rPr lang="pl-PL" b="1" dirty="0" err="1">
                <a:latin typeface="Verdana" pitchFamily="34" charset="0"/>
              </a:rPr>
              <a:t>better</a:t>
            </a:r>
            <a:r>
              <a:rPr lang="pl-PL" b="1" dirty="0">
                <a:latin typeface="Verdana" pitchFamily="34" charset="0"/>
              </a:rPr>
              <a:t>”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>
                <a:latin typeface="Verdana" pitchFamily="34" charset="0"/>
              </a:rPr>
              <a:t>Minimum </a:t>
            </a:r>
            <a:r>
              <a:rPr lang="pl-PL" dirty="0" err="1">
                <a:latin typeface="Verdana" pitchFamily="34" charset="0"/>
              </a:rPr>
              <a:t>user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acquisition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cost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is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the</a:t>
            </a:r>
            <a:r>
              <a:rPr lang="pl-PL" dirty="0">
                <a:latin typeface="Verdana" pitchFamily="34" charset="0"/>
              </a:rPr>
              <a:t> most </a:t>
            </a:r>
            <a:r>
              <a:rPr lang="pl-PL" dirty="0" err="1">
                <a:latin typeface="Verdana" pitchFamily="34" charset="0"/>
              </a:rPr>
              <a:t>important</a:t>
            </a:r>
            <a:r>
              <a:rPr lang="pl-PL" dirty="0">
                <a:latin typeface="Verdana" pitchFamily="34" charset="0"/>
              </a:rPr>
              <a:t>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>
                <a:latin typeface="Verdana" pitchFamily="34" charset="0"/>
              </a:rPr>
              <a:t>SEO </a:t>
            </a:r>
            <a:r>
              <a:rPr lang="pl-PL" dirty="0" err="1">
                <a:latin typeface="Verdana" pitchFamily="34" charset="0"/>
              </a:rPr>
              <a:t>preferred</a:t>
            </a:r>
            <a:r>
              <a:rPr lang="pl-PL" dirty="0">
                <a:latin typeface="Verdana" pitchFamily="34" charset="0"/>
              </a:rPr>
              <a:t> to PPC;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</a:rPr>
              <a:t>The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Client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is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patient</a:t>
            </a:r>
            <a:r>
              <a:rPr lang="pl-PL" dirty="0">
                <a:latin typeface="Verdana" pitchFamily="34" charset="0"/>
              </a:rPr>
              <a:t>… </a:t>
            </a:r>
            <a:r>
              <a:rPr lang="pl-PL" dirty="0" err="1">
                <a:latin typeface="Verdana" pitchFamily="34" charset="0"/>
              </a:rPr>
              <a:t>which</a:t>
            </a:r>
            <a:r>
              <a:rPr lang="pl-PL" dirty="0">
                <a:latin typeface="Verdana" pitchFamily="34" charset="0"/>
              </a:rPr>
              <a:t> „</a:t>
            </a:r>
            <a:r>
              <a:rPr lang="pl-PL" dirty="0" err="1">
                <a:latin typeface="Verdana" pitchFamily="34" charset="0"/>
              </a:rPr>
              <a:t>costs</a:t>
            </a:r>
            <a:r>
              <a:rPr lang="pl-PL" dirty="0">
                <a:latin typeface="Verdana" pitchFamily="34" charset="0"/>
              </a:rPr>
              <a:t>” time…</a:t>
            </a:r>
            <a:endParaRPr lang="pl-PL" dirty="0">
              <a:latin typeface="Verdana" pitchFamily="34" charset="0"/>
              <a:sym typeface="Wingdings" pitchFamily="2" charset="2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endParaRPr lang="pl-PL" dirty="0">
              <a:latin typeface="Verdana" pitchFamily="34" charset="0"/>
              <a:sym typeface="Wingdings" pitchFamily="2" charset="2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dirty="0">
                <a:latin typeface="Verdana" pitchFamily="34" charset="0"/>
                <a:sym typeface="Wingdings" pitchFamily="2" charset="2"/>
              </a:rPr>
              <a:t>BUT: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  <a:sym typeface="Wingdings" pitchFamily="2" charset="2"/>
              </a:rPr>
              <a:t>It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takes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time – and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the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competitors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are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active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!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 smtClean="0">
                <a:latin typeface="Verdana" pitchFamily="34" charset="0"/>
                <a:sym typeface="Wingdings" pitchFamily="2" charset="2"/>
              </a:rPr>
              <a:t>You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cannot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be 100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%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sure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with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results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in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the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future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? 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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509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4D44A724-66E7-4961-A110-1EEA180E3CDC}" type="slidenum">
              <a:rPr lang="pl-PL"/>
              <a:pPr algn="r"/>
              <a:t>18</a:t>
            </a:fld>
            <a:endParaRPr lang="pl-PL"/>
          </a:p>
        </p:txBody>
      </p:sp>
      <p:grpSp>
        <p:nvGrpSpPr>
          <p:cNvPr id="21510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21511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6611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What do Clients tell us?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As the service provider we face different needs… 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b="1" dirty="0">
                <a:latin typeface="Verdana" pitchFamily="34" charset="0"/>
              </a:rPr>
              <a:t>„We </a:t>
            </a:r>
            <a:r>
              <a:rPr lang="pl-PL" b="1" dirty="0" err="1">
                <a:latin typeface="Verdana" pitchFamily="34" charset="0"/>
              </a:rPr>
              <a:t>don’t</a:t>
            </a:r>
            <a:r>
              <a:rPr lang="pl-PL" b="1" dirty="0">
                <a:latin typeface="Verdana" pitchFamily="34" charset="0"/>
              </a:rPr>
              <a:t> / </a:t>
            </a:r>
            <a:r>
              <a:rPr lang="pl-PL" b="1" dirty="0" err="1">
                <a:latin typeface="Verdana" pitchFamily="34" charset="0"/>
              </a:rPr>
              <a:t>can’t</a:t>
            </a:r>
            <a:r>
              <a:rPr lang="pl-PL" b="1" dirty="0">
                <a:latin typeface="Verdana" pitchFamily="34" charset="0"/>
              </a:rPr>
              <a:t> </a:t>
            </a:r>
            <a:r>
              <a:rPr lang="pl-PL" b="1" dirty="0" err="1">
                <a:latin typeface="Verdana" pitchFamily="34" charset="0"/>
              </a:rPr>
              <a:t>wait</a:t>
            </a:r>
            <a:r>
              <a:rPr lang="pl-PL" b="1" dirty="0">
                <a:latin typeface="Verdana" pitchFamily="34" charset="0"/>
              </a:rPr>
              <a:t>”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</a:rPr>
              <a:t>Results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have</a:t>
            </a:r>
            <a:r>
              <a:rPr lang="pl-PL" dirty="0">
                <a:latin typeface="Verdana" pitchFamily="34" charset="0"/>
              </a:rPr>
              <a:t> to be RIGHT NOW;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>
                <a:latin typeface="Verdana" pitchFamily="34" charset="0"/>
              </a:rPr>
              <a:t>PPC </a:t>
            </a:r>
            <a:r>
              <a:rPr lang="pl-PL" dirty="0" err="1">
                <a:latin typeface="Verdana" pitchFamily="34" charset="0"/>
              </a:rPr>
              <a:t>only</a:t>
            </a:r>
            <a:r>
              <a:rPr lang="pl-PL" dirty="0">
                <a:latin typeface="Verdana" pitchFamily="34" charset="0"/>
              </a:rPr>
              <a:t>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</a:rPr>
              <a:t>The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Client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is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impatient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>
                <a:latin typeface="Verdana" pitchFamily="34" charset="0"/>
              </a:rPr>
              <a:t>– </a:t>
            </a:r>
            <a:r>
              <a:rPr lang="pl-PL" dirty="0" err="1">
                <a:latin typeface="Verdana" pitchFamily="34" charset="0"/>
              </a:rPr>
              <a:t>which</a:t>
            </a:r>
            <a:r>
              <a:rPr lang="pl-PL" dirty="0">
                <a:latin typeface="Verdana" pitchFamily="34" charset="0"/>
              </a:rPr>
              <a:t> „</a:t>
            </a:r>
            <a:r>
              <a:rPr lang="pl-PL" dirty="0" err="1">
                <a:latin typeface="Verdana" pitchFamily="34" charset="0"/>
              </a:rPr>
              <a:t>costs</a:t>
            </a:r>
            <a:r>
              <a:rPr lang="pl-PL" dirty="0">
                <a:latin typeface="Verdana" pitchFamily="34" charset="0"/>
              </a:rPr>
              <a:t>” </a:t>
            </a:r>
            <a:r>
              <a:rPr lang="pl-PL" dirty="0" err="1">
                <a:latin typeface="Verdana" pitchFamily="34" charset="0"/>
              </a:rPr>
              <a:t>money</a:t>
            </a:r>
            <a:r>
              <a:rPr lang="pl-PL" dirty="0">
                <a:latin typeface="Verdana" pitchFamily="34" charset="0"/>
              </a:rPr>
              <a:t>…</a:t>
            </a:r>
            <a:endParaRPr lang="pl-PL" dirty="0">
              <a:latin typeface="Verdana" pitchFamily="34" charset="0"/>
              <a:sym typeface="Wingdings" pitchFamily="2" charset="2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endParaRPr lang="pl-PL" dirty="0">
              <a:latin typeface="Verdana" pitchFamily="34" charset="0"/>
              <a:sym typeface="Wingdings" pitchFamily="2" charset="2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dirty="0">
                <a:latin typeface="Verdana" pitchFamily="34" charset="0"/>
                <a:sym typeface="Wingdings" pitchFamily="2" charset="2"/>
              </a:rPr>
              <a:t>BUT: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  <a:sym typeface="Wingdings" pitchFamily="2" charset="2"/>
              </a:rPr>
              <a:t>Good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for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short-term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activity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–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why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to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pay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too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much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in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long term?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  <a:sym typeface="Wingdings" pitchFamily="2" charset="2"/>
              </a:rPr>
              <a:t>Unstable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results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–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they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are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as long as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you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spend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money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;</a:t>
            </a:r>
            <a:endParaRPr lang="pl-PL" dirty="0"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33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2BF9A167-2E6E-40E3-90E8-7E71363F399B}" type="slidenum">
              <a:rPr lang="pl-PL"/>
              <a:pPr algn="r"/>
              <a:t>19</a:t>
            </a:fld>
            <a:endParaRPr lang="pl-PL"/>
          </a:p>
        </p:txBody>
      </p:sp>
      <p:grpSp>
        <p:nvGrpSpPr>
          <p:cNvPr id="22534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22535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6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81137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Importance of search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Potential of search engines cannot be ignored by the industry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>
                <a:latin typeface="Verdana" pitchFamily="34" charset="0"/>
              </a:rPr>
              <a:t>25% of „Shopping and </a:t>
            </a:r>
            <a:r>
              <a:rPr lang="pl-PL" dirty="0" err="1">
                <a:latin typeface="Verdana" pitchFamily="34" charset="0"/>
              </a:rPr>
              <a:t>Classified</a:t>
            </a:r>
            <a:r>
              <a:rPr lang="pl-PL" dirty="0">
                <a:latin typeface="Verdana" pitchFamily="34" charset="0"/>
              </a:rPr>
              <a:t>” </a:t>
            </a:r>
            <a:r>
              <a:rPr lang="pl-PL" dirty="0" err="1">
                <a:latin typeface="Verdana" pitchFamily="34" charset="0"/>
              </a:rPr>
              <a:t>traffic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comes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from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search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engines</a:t>
            </a:r>
            <a:r>
              <a:rPr lang="pl-PL" dirty="0">
                <a:latin typeface="Verdana" pitchFamily="34" charset="0"/>
              </a:rPr>
              <a:t>’ </a:t>
            </a:r>
            <a:r>
              <a:rPr lang="pl-PL" dirty="0" err="1">
                <a:latin typeface="Verdana" pitchFamily="34" charset="0"/>
              </a:rPr>
              <a:t>organic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results</a:t>
            </a:r>
            <a:r>
              <a:rPr lang="pl-PL" dirty="0">
                <a:latin typeface="Verdana" pitchFamily="34" charset="0"/>
              </a:rPr>
              <a:t>: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7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3B44D8D4-6B43-42A1-B903-8B2701876416}" type="slidenum">
              <a:rPr lang="pl-PL"/>
              <a:pPr algn="r"/>
              <a:t>2</a:t>
            </a:fld>
            <a:endParaRPr lang="pl-PL"/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913" y="2643188"/>
            <a:ext cx="615315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1214438" y="4071938"/>
            <a:ext cx="1643062" cy="35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080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3081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2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6675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What do Clients tell us?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As the service provider we face different needs…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b="1" dirty="0">
                <a:latin typeface="Verdana" pitchFamily="34" charset="0"/>
              </a:rPr>
              <a:t>„We </a:t>
            </a:r>
            <a:r>
              <a:rPr lang="pl-PL" b="1" dirty="0" err="1">
                <a:latin typeface="Verdana" pitchFamily="34" charset="0"/>
              </a:rPr>
              <a:t>can’t</a:t>
            </a:r>
            <a:r>
              <a:rPr lang="pl-PL" b="1" dirty="0">
                <a:latin typeface="Verdana" pitchFamily="34" charset="0"/>
              </a:rPr>
              <a:t> do SEO”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>
                <a:latin typeface="Verdana" pitchFamily="34" charset="0"/>
              </a:rPr>
              <a:t>Oh </a:t>
            </a:r>
            <a:r>
              <a:rPr lang="pl-PL" dirty="0" err="1">
                <a:latin typeface="Verdana" pitchFamily="34" charset="0"/>
              </a:rPr>
              <a:t>yes</a:t>
            </a:r>
            <a:r>
              <a:rPr lang="pl-PL" dirty="0">
                <a:latin typeface="Verdana" pitchFamily="34" charset="0"/>
              </a:rPr>
              <a:t>, </a:t>
            </a:r>
            <a:r>
              <a:rPr lang="pl-PL" dirty="0" err="1">
                <a:latin typeface="Verdana" pitchFamily="34" charset="0"/>
              </a:rPr>
              <a:t>there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are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still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SEO-unfriendly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applications</a:t>
            </a:r>
            <a:r>
              <a:rPr lang="pl-PL" dirty="0">
                <a:latin typeface="Verdana" pitchFamily="34" charset="0"/>
              </a:rPr>
              <a:t>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</a:rPr>
              <a:t>Critical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problems</a:t>
            </a:r>
            <a:r>
              <a:rPr lang="pl-PL" dirty="0">
                <a:latin typeface="Verdana" pitchFamily="34" charset="0"/>
              </a:rPr>
              <a:t> and </a:t>
            </a:r>
            <a:r>
              <a:rPr lang="pl-PL" dirty="0" err="1">
                <a:latin typeface="Verdana" pitchFamily="34" charset="0"/>
              </a:rPr>
              <a:t>restrictions</a:t>
            </a:r>
            <a:r>
              <a:rPr lang="pl-PL" dirty="0">
                <a:latin typeface="Verdana" pitchFamily="34" charset="0"/>
              </a:rPr>
              <a:t> limit </a:t>
            </a:r>
            <a:r>
              <a:rPr lang="pl-PL" dirty="0" err="1">
                <a:latin typeface="Verdana" pitchFamily="34" charset="0"/>
              </a:rPr>
              <a:t>any</a:t>
            </a:r>
            <a:r>
              <a:rPr lang="pl-PL" dirty="0">
                <a:latin typeface="Verdana" pitchFamily="34" charset="0"/>
              </a:rPr>
              <a:t> SEO </a:t>
            </a:r>
            <a:r>
              <a:rPr lang="pl-PL" dirty="0" err="1">
                <a:latin typeface="Verdana" pitchFamily="34" charset="0"/>
              </a:rPr>
              <a:t>opportunities</a:t>
            </a:r>
            <a:r>
              <a:rPr lang="pl-PL" dirty="0">
                <a:latin typeface="Verdana" pitchFamily="34" charset="0"/>
              </a:rPr>
              <a:t>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endParaRPr lang="pl-PL" dirty="0">
              <a:latin typeface="Verdana" pitchFamily="34" charset="0"/>
              <a:sym typeface="Wingdings" pitchFamily="2" charset="2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dirty="0" err="1">
                <a:latin typeface="Verdana" pitchFamily="34" charset="0"/>
                <a:sym typeface="Wingdings" pitchFamily="2" charset="2"/>
              </a:rPr>
              <a:t>The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result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: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  <a:sym typeface="Wingdings" pitchFamily="2" charset="2"/>
              </a:rPr>
              <a:t>There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is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nothing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left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but PPC;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>
                <a:latin typeface="Verdana" pitchFamily="34" charset="0"/>
                <a:sym typeface="Wingdings" pitchFamily="2" charset="2"/>
              </a:rPr>
              <a:t>…so we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turn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to „We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can’t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wait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” model 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3557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870326F5-D247-4D11-9F11-1C3DDE8F60C8}" type="slidenum">
              <a:rPr lang="pl-PL"/>
              <a:pPr algn="r"/>
              <a:t>20</a:t>
            </a:fld>
            <a:endParaRPr lang="pl-PL"/>
          </a:p>
        </p:txBody>
      </p:sp>
      <p:grpSp>
        <p:nvGrpSpPr>
          <p:cNvPr id="23558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23559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62436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What do Clients tell us?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As the service provider we face different needs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b="1" dirty="0">
                <a:latin typeface="Verdana" pitchFamily="34" charset="0"/>
              </a:rPr>
              <a:t>„We want to be </a:t>
            </a:r>
            <a:r>
              <a:rPr lang="pl-PL" b="1" dirty="0" err="1">
                <a:latin typeface="Verdana" pitchFamily="34" charset="0"/>
              </a:rPr>
              <a:t>present</a:t>
            </a:r>
            <a:r>
              <a:rPr lang="pl-PL" b="1" dirty="0">
                <a:latin typeface="Verdana" pitchFamily="34" charset="0"/>
              </a:rPr>
              <a:t>… for a </a:t>
            </a:r>
            <a:r>
              <a:rPr lang="pl-PL" b="1" dirty="0" err="1" smtClean="0">
                <a:latin typeface="Verdana" pitchFamily="34" charset="0"/>
              </a:rPr>
              <a:t>cheap</a:t>
            </a:r>
            <a:r>
              <a:rPr lang="pl-PL" b="1" dirty="0" smtClean="0">
                <a:latin typeface="Verdana" pitchFamily="34" charset="0"/>
              </a:rPr>
              <a:t> </a:t>
            </a:r>
            <a:r>
              <a:rPr lang="pl-PL" b="1" dirty="0" err="1">
                <a:latin typeface="Verdana" pitchFamily="34" charset="0"/>
              </a:rPr>
              <a:t>money</a:t>
            </a:r>
            <a:r>
              <a:rPr lang="pl-PL" b="1" dirty="0">
                <a:latin typeface="Verdana" pitchFamily="34" charset="0"/>
              </a:rPr>
              <a:t>”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</a:rPr>
              <a:t>The</a:t>
            </a:r>
            <a:r>
              <a:rPr lang="pl-PL" dirty="0">
                <a:latin typeface="Verdana" pitchFamily="34" charset="0"/>
              </a:rPr>
              <a:t> „</a:t>
            </a:r>
            <a:r>
              <a:rPr lang="pl-PL" dirty="0" err="1">
                <a:latin typeface="Verdana" pitchFamily="34" charset="0"/>
              </a:rPr>
              <a:t>Surround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effect</a:t>
            </a:r>
            <a:r>
              <a:rPr lang="pl-PL" dirty="0">
                <a:latin typeface="Verdana" pitchFamily="34" charset="0"/>
              </a:rPr>
              <a:t>” </a:t>
            </a:r>
            <a:r>
              <a:rPr lang="pl-PL" dirty="0" err="1">
                <a:latin typeface="Verdana" pitchFamily="34" charset="0"/>
              </a:rPr>
              <a:t>doesn’t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really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convince</a:t>
            </a:r>
            <a:r>
              <a:rPr lang="pl-PL" dirty="0">
                <a:latin typeface="Verdana" pitchFamily="34" charset="0"/>
              </a:rPr>
              <a:t>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>
                <a:latin typeface="Verdana" pitchFamily="34" charset="0"/>
              </a:rPr>
              <a:t>One channel: SEO </a:t>
            </a:r>
            <a:r>
              <a:rPr lang="pl-PL" dirty="0" err="1">
                <a:latin typeface="Verdana" pitchFamily="34" charset="0"/>
              </a:rPr>
              <a:t>or</a:t>
            </a:r>
            <a:r>
              <a:rPr lang="pl-PL" dirty="0">
                <a:latin typeface="Verdana" pitchFamily="34" charset="0"/>
              </a:rPr>
              <a:t> PPC </a:t>
            </a:r>
            <a:r>
              <a:rPr lang="pl-PL" dirty="0" err="1">
                <a:latin typeface="Verdana" pitchFamily="34" charset="0"/>
              </a:rPr>
              <a:t>at</a:t>
            </a:r>
            <a:r>
              <a:rPr lang="pl-PL" dirty="0">
                <a:latin typeface="Verdana" pitchFamily="34" charset="0"/>
              </a:rPr>
              <a:t> a time;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</a:rPr>
              <a:t>Tracking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rankings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allows</a:t>
            </a:r>
            <a:r>
              <a:rPr lang="pl-PL" dirty="0">
                <a:latin typeface="Verdana" pitchFamily="34" charset="0"/>
              </a:rPr>
              <a:t> to </a:t>
            </a:r>
            <a:r>
              <a:rPr lang="pl-PL" dirty="0" err="1">
                <a:latin typeface="Verdana" pitchFamily="34" charset="0"/>
              </a:rPr>
              <a:t>switch</a:t>
            </a:r>
            <a:r>
              <a:rPr lang="pl-PL" dirty="0">
                <a:latin typeface="Verdana" pitchFamily="34" charset="0"/>
              </a:rPr>
              <a:t> on / </a:t>
            </a:r>
            <a:r>
              <a:rPr lang="pl-PL" dirty="0" err="1">
                <a:latin typeface="Verdana" pitchFamily="34" charset="0"/>
              </a:rPr>
              <a:t>off</a:t>
            </a:r>
            <a:r>
              <a:rPr lang="pl-PL" dirty="0">
                <a:latin typeface="Verdana" pitchFamily="34" charset="0"/>
              </a:rPr>
              <a:t> PPC </a:t>
            </a:r>
            <a:r>
              <a:rPr lang="pl-PL" dirty="0" err="1">
                <a:latin typeface="Verdana" pitchFamily="34" charset="0"/>
              </a:rPr>
              <a:t>activities</a:t>
            </a:r>
            <a:r>
              <a:rPr lang="pl-PL" dirty="0">
                <a:latin typeface="Verdana" pitchFamily="34" charset="0"/>
              </a:rPr>
              <a:t>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endParaRPr lang="pl-PL" dirty="0">
              <a:latin typeface="Verdana" pitchFamily="34" charset="0"/>
              <a:sym typeface="Wingdings" pitchFamily="2" charset="2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dirty="0" err="1">
                <a:latin typeface="Verdana" pitchFamily="34" charset="0"/>
                <a:sym typeface="Wingdings" pitchFamily="2" charset="2"/>
              </a:rPr>
              <a:t>The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Result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: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  <a:sym typeface="Wingdings" pitchFamily="2" charset="2"/>
              </a:rPr>
              <a:t>Constant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exposure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–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well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,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yes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.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dirty="0">
                <a:latin typeface="Verdana" pitchFamily="34" charset="0"/>
                <a:sym typeface="Wingdings" pitchFamily="2" charset="2"/>
              </a:rPr>
              <a:t>BUT: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  <a:sym typeface="Wingdings" pitchFamily="2" charset="2"/>
              </a:rPr>
              <a:t>Maximum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traffic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– not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really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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81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9FBE59A6-E617-4DF6-9BA4-60588A1B3FDD}" type="slidenum">
              <a:rPr lang="pl-PL"/>
              <a:pPr algn="r"/>
              <a:t>21</a:t>
            </a:fld>
            <a:endParaRPr lang="pl-PL"/>
          </a:p>
        </p:txBody>
      </p:sp>
      <p:grpSp>
        <p:nvGrpSpPr>
          <p:cNvPr id="24582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24583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62436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What do Clients tell us?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As the service provider we face different needs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b="1">
                <a:latin typeface="Verdana" pitchFamily="34" charset="0"/>
              </a:rPr>
              <a:t>„Maximum traffic – this is important to us”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>
                <a:latin typeface="Verdana" pitchFamily="34" charset="0"/>
              </a:rPr>
              <a:t>„Surround effect” – Yes, please!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>
                <a:latin typeface="Verdana" pitchFamily="34" charset="0"/>
              </a:rPr>
              <a:t>Aggresive exposure – really eye-catching;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>
                <a:latin typeface="Verdana" pitchFamily="34" charset="0"/>
              </a:rPr>
              <a:t>Branding effect in long term;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endParaRPr lang="pl-PL">
              <a:latin typeface="Verdana" pitchFamily="34" charset="0"/>
              <a:sym typeface="Wingdings" pitchFamily="2" charset="2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>
                <a:latin typeface="Verdana" pitchFamily="34" charset="0"/>
                <a:sym typeface="Wingdings" pitchFamily="2" charset="2"/>
              </a:rPr>
              <a:t>The result: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>
                <a:latin typeface="Verdana" pitchFamily="34" charset="0"/>
                <a:sym typeface="Wingdings" pitchFamily="2" charset="2"/>
              </a:rPr>
              <a:t>Constant exposure - certainly;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>
                <a:latin typeface="Verdana" pitchFamily="34" charset="0"/>
                <a:sym typeface="Wingdings" pitchFamily="2" charset="2"/>
              </a:rPr>
              <a:t>Maximum traffic – certainly;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>
                <a:latin typeface="Verdana" pitchFamily="34" charset="0"/>
                <a:sym typeface="Wingdings" pitchFamily="2" charset="2"/>
              </a:rPr>
              <a:t>Brand recognition and awareness – certainly! 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5605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6D494127-200F-44BB-B6E6-8EC71C325C73}" type="slidenum">
              <a:rPr lang="pl-PL"/>
              <a:pPr algn="r"/>
              <a:t>22</a:t>
            </a:fld>
            <a:endParaRPr lang="pl-PL"/>
          </a:p>
        </p:txBody>
      </p:sp>
      <p:grpSp>
        <p:nvGrpSpPr>
          <p:cNvPr id="25606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25607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62436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What do Clients tell us?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As the service provider we face different needs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b="1" dirty="0">
                <a:latin typeface="Verdana" pitchFamily="34" charset="0"/>
              </a:rPr>
              <a:t>„</a:t>
            </a:r>
            <a:r>
              <a:rPr lang="pl-PL" b="1" dirty="0" err="1">
                <a:latin typeface="Verdana" pitchFamily="34" charset="0"/>
              </a:rPr>
              <a:t>Maximize</a:t>
            </a:r>
            <a:r>
              <a:rPr lang="pl-PL" b="1" dirty="0">
                <a:latin typeface="Verdana" pitchFamily="34" charset="0"/>
              </a:rPr>
              <a:t> my ROI”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</a:rPr>
              <a:t>The</a:t>
            </a:r>
            <a:r>
              <a:rPr lang="pl-PL" dirty="0">
                <a:latin typeface="Verdana" pitchFamily="34" charset="0"/>
              </a:rPr>
              <a:t> channel </a:t>
            </a:r>
            <a:r>
              <a:rPr lang="pl-PL" dirty="0" err="1">
                <a:latin typeface="Verdana" pitchFamily="34" charset="0"/>
              </a:rPr>
              <a:t>is</a:t>
            </a:r>
            <a:r>
              <a:rPr lang="pl-PL" dirty="0">
                <a:latin typeface="Verdana" pitchFamily="34" charset="0"/>
              </a:rPr>
              <a:t> not </a:t>
            </a:r>
            <a:r>
              <a:rPr lang="pl-PL" dirty="0" err="1">
                <a:latin typeface="Verdana" pitchFamily="34" charset="0"/>
              </a:rPr>
              <a:t>important</a:t>
            </a:r>
            <a:r>
              <a:rPr lang="pl-PL" dirty="0">
                <a:latin typeface="Verdana" pitchFamily="34" charset="0"/>
              </a:rPr>
              <a:t> – </a:t>
            </a:r>
            <a:r>
              <a:rPr lang="pl-PL" dirty="0" err="1">
                <a:latin typeface="Verdana" pitchFamily="34" charset="0"/>
              </a:rPr>
              <a:t>it’s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all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about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the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keywords</a:t>
            </a:r>
            <a:r>
              <a:rPr lang="pl-PL" dirty="0">
                <a:latin typeface="Verdana" pitchFamily="34" charset="0"/>
              </a:rPr>
              <a:t> / ad </a:t>
            </a:r>
            <a:r>
              <a:rPr lang="pl-PL" dirty="0" err="1">
                <a:latin typeface="Verdana" pitchFamily="34" charset="0"/>
              </a:rPr>
              <a:t>placement</a:t>
            </a:r>
            <a:r>
              <a:rPr lang="pl-PL" dirty="0">
                <a:latin typeface="Verdana" pitchFamily="34" charset="0"/>
              </a:rPr>
              <a:t>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</a:rPr>
              <a:t>If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the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keyword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converts</a:t>
            </a:r>
            <a:r>
              <a:rPr lang="pl-PL" dirty="0">
                <a:latin typeface="Verdana" pitchFamily="34" charset="0"/>
              </a:rPr>
              <a:t> – „</a:t>
            </a:r>
            <a:r>
              <a:rPr lang="pl-PL" dirty="0" err="1">
                <a:latin typeface="Verdana" pitchFamily="34" charset="0"/>
              </a:rPr>
              <a:t>Maximum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traffic</a:t>
            </a:r>
            <a:r>
              <a:rPr lang="pl-PL" dirty="0">
                <a:latin typeface="Verdana" pitchFamily="34" charset="0"/>
              </a:rPr>
              <a:t> – </a:t>
            </a:r>
            <a:r>
              <a:rPr lang="pl-PL" dirty="0" err="1">
                <a:latin typeface="Verdana" pitchFamily="34" charset="0"/>
              </a:rPr>
              <a:t>this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is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important</a:t>
            </a:r>
            <a:r>
              <a:rPr lang="pl-PL" dirty="0">
                <a:latin typeface="Verdana" pitchFamily="34" charset="0"/>
              </a:rPr>
              <a:t> to </a:t>
            </a:r>
            <a:r>
              <a:rPr lang="pl-PL" dirty="0" err="1">
                <a:latin typeface="Verdana" pitchFamily="34" charset="0"/>
              </a:rPr>
              <a:t>us</a:t>
            </a:r>
            <a:r>
              <a:rPr lang="pl-PL" dirty="0">
                <a:latin typeface="Verdana" pitchFamily="34" charset="0"/>
              </a:rPr>
              <a:t>”;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</a:rPr>
              <a:t>If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the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keyword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does</a:t>
            </a:r>
            <a:r>
              <a:rPr lang="pl-PL" dirty="0">
                <a:latin typeface="Verdana" pitchFamily="34" charset="0"/>
              </a:rPr>
              <a:t> not </a:t>
            </a:r>
            <a:r>
              <a:rPr lang="pl-PL" dirty="0" err="1">
                <a:latin typeface="Verdana" pitchFamily="34" charset="0"/>
              </a:rPr>
              <a:t>bring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profits</a:t>
            </a:r>
            <a:r>
              <a:rPr lang="pl-PL" dirty="0">
                <a:latin typeface="Verdana" pitchFamily="34" charset="0"/>
              </a:rPr>
              <a:t> – </a:t>
            </a:r>
            <a:r>
              <a:rPr lang="pl-PL" dirty="0" err="1">
                <a:latin typeface="Verdana" pitchFamily="34" charset="0"/>
              </a:rPr>
              <a:t>let’s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cut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costs</a:t>
            </a:r>
            <a:r>
              <a:rPr lang="pl-PL" dirty="0">
                <a:latin typeface="Verdana" pitchFamily="34" charset="0"/>
              </a:rPr>
              <a:t>;</a:t>
            </a:r>
            <a:endParaRPr lang="pl-PL" dirty="0">
              <a:latin typeface="Verdana" pitchFamily="34" charset="0"/>
              <a:sym typeface="Wingdings" pitchFamily="2" charset="2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dirty="0" err="1">
                <a:latin typeface="Verdana" pitchFamily="34" charset="0"/>
                <a:sym typeface="Wingdings" pitchFamily="2" charset="2"/>
              </a:rPr>
              <a:t>The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result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: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  <a:sym typeface="Wingdings" pitchFamily="2" charset="2"/>
              </a:rPr>
              <a:t>Positive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ROI –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that’s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the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goal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;</a:t>
            </a:r>
            <a:endParaRPr lang="pl-PL" dirty="0">
              <a:latin typeface="Verdana" pitchFamily="34" charset="0"/>
              <a:sym typeface="Wingdings" pitchFamily="2" charset="2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dirty="0">
                <a:latin typeface="Verdana" pitchFamily="34" charset="0"/>
                <a:sym typeface="Wingdings" pitchFamily="2" charset="2"/>
              </a:rPr>
              <a:t>BUT: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>
                <a:latin typeface="Verdana" pitchFamily="34" charset="0"/>
                <a:sym typeface="Wingdings" pitchFamily="2" charset="2"/>
              </a:rPr>
              <a:t>Sales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effect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only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(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nothing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in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common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with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the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>
                <a:latin typeface="Verdana" pitchFamily="34" charset="0"/>
                <a:sym typeface="Wingdings" pitchFamily="2" charset="2"/>
              </a:rPr>
              <a:t>branding</a:t>
            </a:r>
            <a:r>
              <a:rPr lang="pl-PL" dirty="0">
                <a:latin typeface="Verdana" pitchFamily="34" charset="0"/>
                <a:sym typeface="Wingdings" pitchFamily="2" charset="2"/>
              </a:rPr>
              <a:t>);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629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0102C4EA-422F-4743-B4BC-C2A497110B93}" type="slidenum">
              <a:rPr lang="pl-PL"/>
              <a:pPr algn="r"/>
              <a:t>23</a:t>
            </a:fld>
            <a:endParaRPr lang="pl-PL"/>
          </a:p>
        </p:txBody>
      </p:sp>
      <p:grpSp>
        <p:nvGrpSpPr>
          <p:cNvPr id="26630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26631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62436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What do Clients tell us?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As the service provider we face different needs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b="1" dirty="0">
                <a:latin typeface="Verdana" pitchFamily="34" charset="0"/>
              </a:rPr>
              <a:t>„PPC test – for </a:t>
            </a:r>
            <a:r>
              <a:rPr lang="pl-PL" b="1" dirty="0" err="1">
                <a:latin typeface="Verdana" pitchFamily="34" charset="0"/>
              </a:rPr>
              <a:t>the</a:t>
            </a:r>
            <a:r>
              <a:rPr lang="pl-PL" b="1" dirty="0">
                <a:latin typeface="Verdana" pitchFamily="34" charset="0"/>
              </a:rPr>
              <a:t> </a:t>
            </a:r>
            <a:r>
              <a:rPr lang="pl-PL" b="1" dirty="0" err="1">
                <a:latin typeface="Verdana" pitchFamily="34" charset="0"/>
              </a:rPr>
              <a:t>purposes</a:t>
            </a:r>
            <a:r>
              <a:rPr lang="pl-PL" b="1" dirty="0">
                <a:latin typeface="Verdana" pitchFamily="34" charset="0"/>
              </a:rPr>
              <a:t> of SEO”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 smtClean="0">
                <a:latin typeface="Verdana" pitchFamily="34" charset="0"/>
              </a:rPr>
              <a:t>Close</a:t>
            </a:r>
            <a:r>
              <a:rPr lang="pl-PL" dirty="0" smtClean="0">
                <a:latin typeface="Verdana" pitchFamily="34" charset="0"/>
              </a:rPr>
              <a:t> to „</a:t>
            </a:r>
            <a:r>
              <a:rPr lang="pl-PL" dirty="0" err="1" smtClean="0">
                <a:latin typeface="Verdana" pitchFamily="34" charset="0"/>
              </a:rPr>
              <a:t>Maximize</a:t>
            </a:r>
            <a:r>
              <a:rPr lang="pl-PL" dirty="0" smtClean="0">
                <a:latin typeface="Verdana" pitchFamily="34" charset="0"/>
              </a:rPr>
              <a:t> my ROI” </a:t>
            </a:r>
            <a:r>
              <a:rPr lang="pl-PL" dirty="0">
                <a:latin typeface="Verdana" pitchFamily="34" charset="0"/>
              </a:rPr>
              <a:t>– </a:t>
            </a:r>
            <a:r>
              <a:rPr lang="pl-PL" dirty="0" err="1" smtClean="0">
                <a:latin typeface="Verdana" pitchFamily="34" charset="0"/>
              </a:rPr>
              <a:t>goal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is</a:t>
            </a:r>
            <a:r>
              <a:rPr lang="pl-PL" dirty="0" smtClean="0">
                <a:latin typeface="Verdana" pitchFamily="34" charset="0"/>
              </a:rPr>
              <a:t> to </a:t>
            </a:r>
            <a:r>
              <a:rPr lang="pl-PL" dirty="0" err="1" smtClean="0">
                <a:latin typeface="Verdana" pitchFamily="34" charset="0"/>
              </a:rPr>
              <a:t>choose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keywords</a:t>
            </a:r>
            <a:r>
              <a:rPr lang="pl-PL" dirty="0" smtClean="0">
                <a:latin typeface="Verdana" pitchFamily="34" charset="0"/>
              </a:rPr>
              <a:t> to </a:t>
            </a:r>
            <a:r>
              <a:rPr lang="pl-PL" dirty="0" err="1" smtClean="0">
                <a:latin typeface="Verdana" pitchFamily="34" charset="0"/>
              </a:rPr>
              <a:t>gain</a:t>
            </a:r>
            <a:r>
              <a:rPr lang="pl-PL" dirty="0" smtClean="0">
                <a:latin typeface="Verdana" pitchFamily="34" charset="0"/>
              </a:rPr>
              <a:t> natural </a:t>
            </a:r>
            <a:r>
              <a:rPr lang="pl-PL" dirty="0" err="1" smtClean="0">
                <a:latin typeface="Verdana" pitchFamily="34" charset="0"/>
              </a:rPr>
              <a:t>rankings</a:t>
            </a:r>
            <a:r>
              <a:rPr lang="pl-PL" dirty="0" smtClean="0">
                <a:latin typeface="Verdana" pitchFamily="34" charset="0"/>
              </a:rPr>
              <a:t> for;</a:t>
            </a:r>
            <a:endParaRPr lang="pl-PL" dirty="0">
              <a:latin typeface="Verdana" pitchFamily="34" charset="0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 smtClean="0">
                <a:latin typeface="Verdana" pitchFamily="34" charset="0"/>
              </a:rPr>
              <a:t>Keyword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profitability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is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the</a:t>
            </a:r>
            <a:r>
              <a:rPr lang="pl-PL" dirty="0" smtClean="0">
                <a:latin typeface="Verdana" pitchFamily="34" charset="0"/>
              </a:rPr>
              <a:t> most </a:t>
            </a:r>
            <a:r>
              <a:rPr lang="pl-PL" dirty="0" err="1" smtClean="0">
                <a:latin typeface="Verdana" pitchFamily="34" charset="0"/>
              </a:rPr>
              <a:t>important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factor</a:t>
            </a:r>
            <a:r>
              <a:rPr lang="pl-PL" dirty="0" smtClean="0">
                <a:latin typeface="Verdana" pitchFamily="34" charset="0"/>
              </a:rPr>
              <a:t>;</a:t>
            </a:r>
            <a:endParaRPr lang="pl-PL" dirty="0">
              <a:latin typeface="Verdana" pitchFamily="34" charset="0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endParaRPr lang="pl-PL" dirty="0">
              <a:latin typeface="Verdana" pitchFamily="34" charset="0"/>
              <a:sym typeface="Wingdings" pitchFamily="2" charset="2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dirty="0" err="1" smtClean="0">
                <a:latin typeface="Verdana" pitchFamily="34" charset="0"/>
                <a:sym typeface="Wingdings" pitchFamily="2" charset="2"/>
              </a:rPr>
              <a:t>The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result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:</a:t>
            </a:r>
            <a:endParaRPr lang="pl-PL" dirty="0">
              <a:latin typeface="Verdana" pitchFamily="34" charset="0"/>
              <a:sym typeface="Wingdings" pitchFamily="2" charset="2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 smtClean="0">
                <a:latin typeface="Verdana" pitchFamily="34" charset="0"/>
                <a:sym typeface="Wingdings" pitchFamily="2" charset="2"/>
              </a:rPr>
              <a:t>Proven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figures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= NO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risk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of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inefficient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SEO;</a:t>
            </a:r>
            <a:endParaRPr lang="pl-PL" dirty="0">
              <a:latin typeface="Verdana" pitchFamily="34" charset="0"/>
              <a:sym typeface="Wingdings" pitchFamily="2" charset="2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dirty="0" smtClean="0">
                <a:latin typeface="Verdana" pitchFamily="34" charset="0"/>
                <a:sym typeface="Wingdings" pitchFamily="2" charset="2"/>
              </a:rPr>
              <a:t>BUT:</a:t>
            </a:r>
            <a:endParaRPr lang="pl-PL" dirty="0">
              <a:latin typeface="Verdana" pitchFamily="34" charset="0"/>
              <a:sym typeface="Wingdings" pitchFamily="2" charset="2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smtClean="0">
                <a:latin typeface="Verdana" pitchFamily="34" charset="0"/>
                <a:sym typeface="Wingdings" pitchFamily="2" charset="2"/>
              </a:rPr>
              <a:t>We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again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focus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on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sales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only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;</a:t>
            </a:r>
            <a:endParaRPr lang="pl-PL" dirty="0">
              <a:latin typeface="Verdana" pitchFamily="34" charset="0"/>
              <a:sym typeface="Wingdings" pitchFamily="2" charset="2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smtClean="0">
                <a:latin typeface="Verdana" pitchFamily="34" charset="0"/>
                <a:sym typeface="Wingdings" pitchFamily="2" charset="2"/>
              </a:rPr>
              <a:t>Test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different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approaches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–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also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the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bad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pl-PL" dirty="0" err="1" smtClean="0">
                <a:latin typeface="Verdana" pitchFamily="34" charset="0"/>
                <a:sym typeface="Wingdings" pitchFamily="2" charset="2"/>
              </a:rPr>
              <a:t>ones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.</a:t>
            </a:r>
            <a:endParaRPr lang="pl-PL" dirty="0"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53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F9E3459B-F4FA-48B9-AB85-09EFEA683AF4}" type="slidenum">
              <a:rPr lang="pl-PL"/>
              <a:pPr algn="r"/>
              <a:t>24</a:t>
            </a:fld>
            <a:endParaRPr lang="pl-PL"/>
          </a:p>
        </p:txBody>
      </p:sp>
      <p:grpSp>
        <p:nvGrpSpPr>
          <p:cNvPr id="27654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27655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7964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dirty="0" smtClean="0">
                <a:latin typeface="Verdana" pitchFamily="34" charset="0"/>
              </a:rPr>
              <a:t>SEM </a:t>
            </a:r>
            <a:r>
              <a:rPr lang="pl-PL" sz="2800" dirty="0" err="1" smtClean="0">
                <a:latin typeface="Verdana" pitchFamily="34" charset="0"/>
              </a:rPr>
              <a:t>is</a:t>
            </a:r>
            <a:r>
              <a:rPr lang="pl-PL" sz="2800" dirty="0" smtClean="0">
                <a:latin typeface="Verdana" pitchFamily="34" charset="0"/>
              </a:rPr>
              <a:t> not </a:t>
            </a:r>
            <a:r>
              <a:rPr lang="pl-PL" sz="2800" dirty="0" err="1" smtClean="0">
                <a:latin typeface="Verdana" pitchFamily="34" charset="0"/>
              </a:rPr>
              <a:t>only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about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search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results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pages</a:t>
            </a:r>
            <a:endParaRPr lang="pl-PL" sz="2800" dirty="0">
              <a:latin typeface="Verdana" pitchFamily="34" charset="0"/>
            </a:endParaRPr>
          </a:p>
          <a:p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Don’t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forget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contextual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advertising</a:t>
            </a:r>
            <a:endParaRPr lang="en-US" sz="2000" dirty="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b="1" dirty="0" smtClean="0">
                <a:latin typeface="Verdana" pitchFamily="34" charset="0"/>
              </a:rPr>
              <a:t>A </a:t>
            </a:r>
            <a:r>
              <a:rPr lang="pl-PL" b="1" dirty="0" err="1" smtClean="0">
                <a:latin typeface="Verdana" pitchFamily="34" charset="0"/>
              </a:rPr>
              <a:t>succesful</a:t>
            </a:r>
            <a:r>
              <a:rPr lang="pl-PL" b="1" dirty="0" smtClean="0">
                <a:latin typeface="Verdana" pitchFamily="34" charset="0"/>
              </a:rPr>
              <a:t> SEM </a:t>
            </a:r>
            <a:r>
              <a:rPr lang="pl-PL" b="1" dirty="0" err="1" smtClean="0">
                <a:latin typeface="Verdana" pitchFamily="34" charset="0"/>
              </a:rPr>
              <a:t>strategy</a:t>
            </a:r>
            <a:r>
              <a:rPr lang="pl-PL" b="1" dirty="0" smtClean="0">
                <a:latin typeface="Verdana" pitchFamily="34" charset="0"/>
              </a:rPr>
              <a:t> </a:t>
            </a:r>
            <a:r>
              <a:rPr lang="pl-PL" b="1" dirty="0" err="1" smtClean="0">
                <a:latin typeface="Verdana" pitchFamily="34" charset="0"/>
              </a:rPr>
              <a:t>incorporates</a:t>
            </a:r>
            <a:r>
              <a:rPr lang="pl-PL" b="1" dirty="0" smtClean="0">
                <a:latin typeface="Verdana" pitchFamily="34" charset="0"/>
              </a:rPr>
              <a:t> </a:t>
            </a:r>
            <a:r>
              <a:rPr lang="pl-PL" b="1" dirty="0" err="1" smtClean="0">
                <a:latin typeface="Verdana" pitchFamily="34" charset="0"/>
              </a:rPr>
              <a:t>other</a:t>
            </a:r>
            <a:r>
              <a:rPr lang="pl-PL" b="1" dirty="0" smtClean="0">
                <a:latin typeface="Verdana" pitchFamily="34" charset="0"/>
              </a:rPr>
              <a:t> </a:t>
            </a:r>
            <a:r>
              <a:rPr lang="pl-PL" b="1" dirty="0" err="1" smtClean="0">
                <a:latin typeface="Verdana" pitchFamily="34" charset="0"/>
              </a:rPr>
              <a:t>opportunities</a:t>
            </a:r>
            <a:r>
              <a:rPr lang="pl-PL" b="1" dirty="0" smtClean="0">
                <a:latin typeface="Verdana" pitchFamily="34" charset="0"/>
              </a:rPr>
              <a:t> </a:t>
            </a:r>
            <a:r>
              <a:rPr lang="pl-PL" b="1" dirty="0" err="1" smtClean="0">
                <a:latin typeface="Verdana" pitchFamily="34" charset="0"/>
              </a:rPr>
              <a:t>delivered</a:t>
            </a:r>
            <a:r>
              <a:rPr lang="pl-PL" b="1" dirty="0" smtClean="0">
                <a:latin typeface="Verdana" pitchFamily="34" charset="0"/>
              </a:rPr>
              <a:t> by </a:t>
            </a:r>
            <a:r>
              <a:rPr lang="pl-PL" b="1" dirty="0" err="1" smtClean="0">
                <a:latin typeface="Verdana" pitchFamily="34" charset="0"/>
              </a:rPr>
              <a:t>search</a:t>
            </a:r>
            <a:r>
              <a:rPr lang="pl-PL" b="1" dirty="0" smtClean="0">
                <a:latin typeface="Verdana" pitchFamily="34" charset="0"/>
              </a:rPr>
              <a:t> </a:t>
            </a:r>
            <a:r>
              <a:rPr lang="pl-PL" b="1" dirty="0" err="1" smtClean="0">
                <a:latin typeface="Verdana" pitchFamily="34" charset="0"/>
              </a:rPr>
              <a:t>engines</a:t>
            </a:r>
            <a:r>
              <a:rPr lang="pl-PL" b="1" dirty="0" smtClean="0">
                <a:latin typeface="Verdana" pitchFamily="34" charset="0"/>
              </a:rPr>
              <a:t> – </a:t>
            </a:r>
            <a:r>
              <a:rPr lang="pl-PL" b="1" dirty="0" err="1" smtClean="0">
                <a:latin typeface="Verdana" pitchFamily="34" charset="0"/>
              </a:rPr>
              <a:t>like</a:t>
            </a:r>
            <a:r>
              <a:rPr lang="pl-PL" b="1" dirty="0" smtClean="0">
                <a:latin typeface="Verdana" pitchFamily="34" charset="0"/>
              </a:rPr>
              <a:t> </a:t>
            </a:r>
            <a:r>
              <a:rPr lang="pl-PL" b="1" dirty="0" err="1" smtClean="0">
                <a:latin typeface="Verdana" pitchFamily="34" charset="0"/>
              </a:rPr>
              <a:t>content</a:t>
            </a:r>
            <a:r>
              <a:rPr lang="pl-PL" b="1" dirty="0" smtClean="0">
                <a:latin typeface="Verdana" pitchFamily="34" charset="0"/>
              </a:rPr>
              <a:t> </a:t>
            </a:r>
            <a:r>
              <a:rPr lang="pl-PL" b="1" dirty="0" err="1" smtClean="0">
                <a:latin typeface="Verdana" pitchFamily="34" charset="0"/>
              </a:rPr>
              <a:t>targetting</a:t>
            </a:r>
            <a:r>
              <a:rPr lang="pl-PL" b="1" dirty="0" smtClean="0">
                <a:latin typeface="Verdana" pitchFamily="34" charset="0"/>
              </a:rPr>
              <a:t>. </a:t>
            </a:r>
            <a:endParaRPr lang="pl-PL" b="1" dirty="0">
              <a:latin typeface="Verdana" pitchFamily="34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677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0B3C6C14-B707-450C-88C0-2E8E0DA23A69}" type="slidenum">
              <a:rPr lang="pl-PL"/>
              <a:pPr algn="r"/>
              <a:t>25</a:t>
            </a:fld>
            <a:endParaRPr lang="pl-PL"/>
          </a:p>
        </p:txBody>
      </p:sp>
      <p:pic>
        <p:nvPicPr>
          <p:cNvPr id="2867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714625"/>
            <a:ext cx="24288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786058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14752"/>
            <a:ext cx="495556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trzałka w dół 13"/>
          <p:cNvSpPr/>
          <p:nvPr/>
        </p:nvSpPr>
        <p:spPr>
          <a:xfrm rot="16200000">
            <a:off x="4464849" y="2393152"/>
            <a:ext cx="357187" cy="1285875"/>
          </a:xfrm>
          <a:prstGeom prst="down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Strzałka wygięta w górę 14"/>
          <p:cNvSpPr/>
          <p:nvPr/>
        </p:nvSpPr>
        <p:spPr>
          <a:xfrm rot="5400000" flipV="1">
            <a:off x="5893608" y="3750466"/>
            <a:ext cx="1285869" cy="785813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16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 dirty="0"/>
                <a:t>Miami General </a:t>
              </a:r>
              <a:r>
                <a:rPr lang="pl-PL" sz="1200" dirty="0" err="1"/>
                <a:t>Meeting</a:t>
              </a:r>
              <a:r>
                <a:rPr lang="pl-PL" sz="1200" dirty="0"/>
                <a:t> 2008, </a:t>
              </a:r>
              <a:r>
                <a:rPr lang="pl-PL" sz="1200" dirty="0" err="1"/>
                <a:t>November</a:t>
              </a:r>
              <a:r>
                <a:rPr lang="pl-PL" sz="1200" dirty="0"/>
                <a:t>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7964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dirty="0" smtClean="0">
                <a:latin typeface="Verdana" pitchFamily="34" charset="0"/>
              </a:rPr>
              <a:t>SEM </a:t>
            </a:r>
            <a:r>
              <a:rPr lang="pl-PL" sz="2800" dirty="0" err="1" smtClean="0">
                <a:latin typeface="Verdana" pitchFamily="34" charset="0"/>
              </a:rPr>
              <a:t>is</a:t>
            </a:r>
            <a:r>
              <a:rPr lang="pl-PL" sz="2800" dirty="0" smtClean="0">
                <a:latin typeface="Verdana" pitchFamily="34" charset="0"/>
              </a:rPr>
              <a:t> not </a:t>
            </a:r>
            <a:r>
              <a:rPr lang="pl-PL" sz="2800" dirty="0" err="1" smtClean="0">
                <a:latin typeface="Verdana" pitchFamily="34" charset="0"/>
              </a:rPr>
              <a:t>only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about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search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results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pages</a:t>
            </a:r>
            <a:endParaRPr lang="pl-PL" sz="2800" dirty="0">
              <a:latin typeface="Verdana" pitchFamily="34" charset="0"/>
            </a:endParaRPr>
          </a:p>
          <a:p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Don’t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forget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contextual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advertising</a:t>
            </a:r>
            <a:endParaRPr lang="en-US" sz="2000" dirty="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677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0B3C6C14-B707-450C-88C0-2E8E0DA23A69}" type="slidenum">
              <a:rPr lang="pl-PL"/>
              <a:pPr algn="r"/>
              <a:t>26</a:t>
            </a:fld>
            <a:endParaRPr lang="pl-PL"/>
          </a:p>
        </p:txBody>
      </p:sp>
      <p:pic>
        <p:nvPicPr>
          <p:cNvPr id="2868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120" y="1857364"/>
            <a:ext cx="75146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19138" y="4925809"/>
            <a:ext cx="7813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dirty="0" err="1" smtClean="0">
                <a:latin typeface="Verdana" pitchFamily="34" charset="0"/>
              </a:rPr>
              <a:t>Result</a:t>
            </a:r>
            <a:r>
              <a:rPr lang="pl-PL" dirty="0" smtClean="0">
                <a:latin typeface="Verdana" pitchFamily="34" charset="0"/>
              </a:rPr>
              <a:t>: </a:t>
            </a:r>
            <a:r>
              <a:rPr lang="pl-PL" dirty="0" err="1" smtClean="0">
                <a:latin typeface="Verdana" pitchFamily="34" charset="0"/>
              </a:rPr>
              <a:t>Wide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reach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in</a:t>
            </a:r>
            <a:r>
              <a:rPr lang="pl-PL" dirty="0" smtClean="0">
                <a:latin typeface="Verdana" pitchFamily="34" charset="0"/>
              </a:rPr>
              <a:t> a </a:t>
            </a:r>
            <a:r>
              <a:rPr lang="pl-PL" dirty="0" err="1" smtClean="0">
                <a:latin typeface="Verdana" pitchFamily="34" charset="0"/>
              </a:rPr>
              <a:t>short</a:t>
            </a:r>
            <a:r>
              <a:rPr lang="pl-PL" dirty="0" smtClean="0">
                <a:latin typeface="Verdana" pitchFamily="34" charset="0"/>
              </a:rPr>
              <a:t> time </a:t>
            </a:r>
            <a:r>
              <a:rPr lang="pl-PL" dirty="0" err="1" smtClean="0">
                <a:latin typeface="Verdana" pitchFamily="34" charset="0"/>
              </a:rPr>
              <a:t>with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multiple</a:t>
            </a:r>
            <a:r>
              <a:rPr lang="pl-PL" dirty="0" smtClean="0">
                <a:latin typeface="Verdana" pitchFamily="34" charset="0"/>
              </a:rPr>
              <a:t> ad </a:t>
            </a:r>
            <a:r>
              <a:rPr lang="pl-PL" dirty="0" err="1" smtClean="0">
                <a:latin typeface="Verdana" pitchFamily="34" charset="0"/>
              </a:rPr>
              <a:t>formats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bringing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cheap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traffic</a:t>
            </a:r>
            <a:r>
              <a:rPr lang="pl-PL" dirty="0" smtClean="0">
                <a:latin typeface="Verdana" pitchFamily="34" charset="0"/>
              </a:rPr>
              <a:t>.</a:t>
            </a:r>
            <a:endParaRPr lang="pl-PL" dirty="0">
              <a:latin typeface="Verdana" pitchFamily="34" charset="0"/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6715140" y="2214568"/>
            <a:ext cx="1000125" cy="2643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18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7964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dirty="0" smtClean="0">
                <a:latin typeface="Verdana" pitchFamily="34" charset="0"/>
              </a:rPr>
              <a:t>SEM </a:t>
            </a:r>
            <a:r>
              <a:rPr lang="pl-PL" sz="2800" dirty="0" err="1" smtClean="0">
                <a:latin typeface="Verdana" pitchFamily="34" charset="0"/>
              </a:rPr>
              <a:t>is</a:t>
            </a:r>
            <a:r>
              <a:rPr lang="pl-PL" sz="2800" dirty="0" smtClean="0">
                <a:latin typeface="Verdana" pitchFamily="34" charset="0"/>
              </a:rPr>
              <a:t> not </a:t>
            </a:r>
            <a:r>
              <a:rPr lang="pl-PL" sz="2800" dirty="0" err="1" smtClean="0">
                <a:latin typeface="Verdana" pitchFamily="34" charset="0"/>
              </a:rPr>
              <a:t>only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about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search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results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pages</a:t>
            </a:r>
            <a:endParaRPr lang="pl-PL" sz="2800" dirty="0">
              <a:latin typeface="Verdana" pitchFamily="34" charset="0"/>
            </a:endParaRPr>
          </a:p>
          <a:p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Don’t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forget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contextual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advertising</a:t>
            </a:r>
            <a:endParaRPr lang="en-US" sz="2000" dirty="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719139" y="1951038"/>
            <a:ext cx="46386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dirty="0" err="1" smtClean="0">
                <a:latin typeface="Verdana" pitchFamily="34" charset="0"/>
              </a:rPr>
              <a:t>Thousands</a:t>
            </a:r>
            <a:r>
              <a:rPr lang="pl-PL" dirty="0" smtClean="0">
                <a:latin typeface="Verdana" pitchFamily="34" charset="0"/>
              </a:rPr>
              <a:t> of </a:t>
            </a:r>
            <a:r>
              <a:rPr lang="pl-PL" dirty="0" err="1" smtClean="0">
                <a:latin typeface="Verdana" pitchFamily="34" charset="0"/>
              </a:rPr>
              <a:t>websites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match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with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your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content</a:t>
            </a:r>
            <a:r>
              <a:rPr lang="pl-PL" dirty="0" smtClean="0">
                <a:latin typeface="Verdana" pitchFamily="34" charset="0"/>
              </a:rPr>
              <a:t>:</a:t>
            </a:r>
            <a:endParaRPr lang="pl-PL" dirty="0">
              <a:latin typeface="Verdana" pitchFamily="34" charset="0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 smtClean="0">
                <a:latin typeface="Verdana" pitchFamily="34" charset="0"/>
              </a:rPr>
              <a:t>Branding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effect</a:t>
            </a:r>
            <a:r>
              <a:rPr lang="pl-PL" dirty="0" smtClean="0">
                <a:latin typeface="Verdana" pitchFamily="34" charset="0"/>
              </a:rPr>
              <a:t>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smtClean="0">
                <a:latin typeface="Verdana" pitchFamily="34" charset="0"/>
              </a:rPr>
              <a:t>A </a:t>
            </a:r>
            <a:r>
              <a:rPr lang="pl-PL" dirty="0" err="1" smtClean="0">
                <a:latin typeface="Verdana" pitchFamily="34" charset="0"/>
              </a:rPr>
              <a:t>coherent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communication</a:t>
            </a:r>
            <a:r>
              <a:rPr lang="pl-PL" dirty="0" smtClean="0">
                <a:latin typeface="Verdana" pitchFamily="34" charset="0"/>
              </a:rPr>
              <a:t>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 smtClean="0">
                <a:latin typeface="Verdana" pitchFamily="34" charset="0"/>
              </a:rPr>
              <a:t>Making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use</a:t>
            </a:r>
            <a:r>
              <a:rPr lang="pl-PL" dirty="0" smtClean="0">
                <a:latin typeface="Verdana" pitchFamily="34" charset="0"/>
              </a:rPr>
              <a:t> of media </a:t>
            </a:r>
            <a:r>
              <a:rPr lang="pl-PL" dirty="0" err="1" smtClean="0">
                <a:latin typeface="Verdana" pitchFamily="34" charset="0"/>
              </a:rPr>
              <a:t>convergency</a:t>
            </a:r>
            <a:r>
              <a:rPr lang="pl-PL" dirty="0" smtClean="0">
                <a:latin typeface="Verdana" pitchFamily="34" charset="0"/>
              </a:rPr>
              <a:t>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 smtClean="0">
                <a:latin typeface="Verdana" pitchFamily="34" charset="0"/>
              </a:rPr>
              <a:t>Example</a:t>
            </a:r>
            <a:r>
              <a:rPr lang="pl-PL" dirty="0" smtClean="0">
                <a:latin typeface="Verdana" pitchFamily="34" charset="0"/>
              </a:rPr>
              <a:t>: an </a:t>
            </a:r>
            <a:r>
              <a:rPr lang="pl-PL" dirty="0" err="1" smtClean="0">
                <a:latin typeface="Verdana" pitchFamily="34" charset="0"/>
              </a:rPr>
              <a:t>article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mentioning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your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brand</a:t>
            </a:r>
            <a:r>
              <a:rPr lang="pl-PL" dirty="0" smtClean="0">
                <a:latin typeface="Verdana" pitchFamily="34" charset="0"/>
              </a:rPr>
              <a:t> / </a:t>
            </a:r>
            <a:r>
              <a:rPr lang="pl-PL" dirty="0" err="1" smtClean="0">
                <a:latin typeface="Verdana" pitchFamily="34" charset="0"/>
              </a:rPr>
              <a:t>website</a:t>
            </a:r>
            <a:r>
              <a:rPr lang="pl-PL" dirty="0" smtClean="0">
                <a:latin typeface="Verdana" pitchFamily="34" charset="0"/>
              </a:rPr>
              <a:t> – </a:t>
            </a:r>
            <a:r>
              <a:rPr lang="pl-PL" dirty="0" err="1" smtClean="0">
                <a:latin typeface="Verdana" pitchFamily="34" charset="0"/>
              </a:rPr>
              <a:t>are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you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sure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there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is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always</a:t>
            </a:r>
            <a:r>
              <a:rPr lang="pl-PL" dirty="0" smtClean="0">
                <a:latin typeface="Verdana" pitchFamily="34" charset="0"/>
              </a:rPr>
              <a:t> a link </a:t>
            </a:r>
            <a:r>
              <a:rPr lang="pl-PL" dirty="0" err="1" smtClean="0">
                <a:latin typeface="Verdana" pitchFamily="34" charset="0"/>
              </a:rPr>
              <a:t>available</a:t>
            </a:r>
            <a:r>
              <a:rPr lang="pl-PL" dirty="0" smtClean="0">
                <a:latin typeface="Verdana" pitchFamily="34" charset="0"/>
              </a:rPr>
              <a:t> for </a:t>
            </a:r>
            <a:r>
              <a:rPr lang="pl-PL" dirty="0" err="1" smtClean="0">
                <a:latin typeface="Verdana" pitchFamily="34" charset="0"/>
              </a:rPr>
              <a:t>the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interested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people</a:t>
            </a:r>
            <a:r>
              <a:rPr lang="pl-PL" dirty="0" smtClean="0">
                <a:latin typeface="Verdana" pitchFamily="34" charset="0"/>
              </a:rPr>
              <a:t>?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1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14E93EDB-783D-4B90-B8B9-1CAC18518051}" type="slidenum">
              <a:rPr lang="pl-PL"/>
              <a:pPr algn="r"/>
              <a:t>27</a:t>
            </a:fld>
            <a:endParaRPr lang="pl-PL"/>
          </a:p>
        </p:txBody>
      </p:sp>
      <p:pic>
        <p:nvPicPr>
          <p:cNvPr id="2970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2428875"/>
            <a:ext cx="28860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25" y="435768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71192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dirty="0" smtClean="0">
                <a:latin typeface="Verdana" pitchFamily="34" charset="0"/>
              </a:rPr>
              <a:t>SEM </a:t>
            </a:r>
            <a:r>
              <a:rPr lang="pl-PL" sz="2800" dirty="0" err="1" smtClean="0">
                <a:latin typeface="Verdana" pitchFamily="34" charset="0"/>
              </a:rPr>
              <a:t>strategy</a:t>
            </a:r>
            <a:r>
              <a:rPr lang="pl-PL" sz="2800" dirty="0" smtClean="0">
                <a:latin typeface="Verdana" pitchFamily="34" charset="0"/>
              </a:rPr>
              <a:t> – </a:t>
            </a:r>
            <a:r>
              <a:rPr lang="pl-PL" sz="2800" dirty="0" err="1" smtClean="0">
                <a:latin typeface="Verdana" pitchFamily="34" charset="0"/>
              </a:rPr>
              <a:t>things</a:t>
            </a:r>
            <a:r>
              <a:rPr lang="pl-PL" sz="2800" dirty="0" smtClean="0">
                <a:latin typeface="Verdana" pitchFamily="34" charset="0"/>
              </a:rPr>
              <a:t> to </a:t>
            </a:r>
            <a:r>
              <a:rPr lang="pl-PL" sz="2800" dirty="0" err="1" smtClean="0">
                <a:latin typeface="Verdana" pitchFamily="34" charset="0"/>
              </a:rPr>
              <a:t>remember</a:t>
            </a:r>
            <a:endParaRPr lang="pl-PL" sz="2800" dirty="0">
              <a:latin typeface="Verdana" pitchFamily="34" charset="0"/>
            </a:endParaRPr>
          </a:p>
          <a:p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Sometimes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you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HAVE TO be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present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in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search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listings</a:t>
            </a:r>
            <a:endParaRPr lang="en-US" sz="2000" dirty="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719139" y="1951038"/>
            <a:ext cx="39957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b="1" dirty="0">
                <a:latin typeface="Verdana" pitchFamily="34" charset="0"/>
              </a:rPr>
              <a:t>SEO: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 smtClean="0">
                <a:latin typeface="Verdana" pitchFamily="34" charset="0"/>
              </a:rPr>
              <a:t>Brands</a:t>
            </a:r>
            <a:r>
              <a:rPr lang="pl-PL" dirty="0" smtClean="0">
                <a:latin typeface="Verdana" pitchFamily="34" charset="0"/>
              </a:rPr>
              <a:t>, </a:t>
            </a:r>
            <a:r>
              <a:rPr lang="pl-PL" dirty="0" err="1" smtClean="0">
                <a:latin typeface="Verdana" pitchFamily="34" charset="0"/>
              </a:rPr>
              <a:t>branded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keywords</a:t>
            </a:r>
            <a:r>
              <a:rPr lang="pl-PL" dirty="0" smtClean="0">
                <a:latin typeface="Verdana" pitchFamily="34" charset="0"/>
              </a:rPr>
              <a:t> – </a:t>
            </a:r>
            <a:r>
              <a:rPr lang="pl-PL" dirty="0" err="1" smtClean="0">
                <a:latin typeface="Verdana" pitchFamily="34" charset="0"/>
              </a:rPr>
              <a:t>what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appears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in</a:t>
            </a:r>
            <a:r>
              <a:rPr lang="pl-PL" dirty="0" smtClean="0">
                <a:latin typeface="Verdana" pitchFamily="34" charset="0"/>
              </a:rPr>
              <a:t> Top10?</a:t>
            </a:r>
          </a:p>
          <a:p>
            <a:pPr marL="817563" lvl="1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sz="1400" dirty="0" err="1" smtClean="0">
                <a:latin typeface="Verdana" pitchFamily="34" charset="0"/>
              </a:rPr>
              <a:t>Homepage</a:t>
            </a:r>
            <a:r>
              <a:rPr lang="pl-PL" sz="1400" dirty="0" smtClean="0">
                <a:latin typeface="Verdana" pitchFamily="34" charset="0"/>
              </a:rPr>
              <a:t> (1);</a:t>
            </a:r>
          </a:p>
          <a:p>
            <a:pPr marL="817563" lvl="1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sz="1400" dirty="0" smtClean="0">
                <a:latin typeface="Verdana" pitchFamily="34" charset="0"/>
              </a:rPr>
              <a:t>„Place an ad” (2);</a:t>
            </a:r>
          </a:p>
          <a:p>
            <a:pPr marL="817563" lvl="1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sz="1400" dirty="0" err="1" smtClean="0">
                <a:latin typeface="Verdana" pitchFamily="34" charset="0"/>
              </a:rPr>
              <a:t>Important</a:t>
            </a:r>
            <a:r>
              <a:rPr lang="pl-PL" sz="1400" dirty="0" smtClean="0">
                <a:latin typeface="Verdana" pitchFamily="34" charset="0"/>
              </a:rPr>
              <a:t> </a:t>
            </a:r>
            <a:r>
              <a:rPr lang="pl-PL" sz="1400" dirty="0" err="1" smtClean="0">
                <a:latin typeface="Verdana" pitchFamily="34" charset="0"/>
              </a:rPr>
              <a:t>sections</a:t>
            </a:r>
            <a:r>
              <a:rPr lang="pl-PL" sz="1400" dirty="0" smtClean="0">
                <a:latin typeface="Verdana" pitchFamily="34" charset="0"/>
              </a:rPr>
              <a:t>, </a:t>
            </a:r>
            <a:r>
              <a:rPr lang="pl-PL" sz="1400" dirty="0" err="1" smtClean="0">
                <a:latin typeface="Verdana" pitchFamily="34" charset="0"/>
              </a:rPr>
              <a:t>e.g</a:t>
            </a:r>
            <a:r>
              <a:rPr lang="pl-PL" sz="1400" dirty="0" smtClean="0">
                <a:latin typeface="Verdana" pitchFamily="34" charset="0"/>
              </a:rPr>
              <a:t>. „cars” (3, 5);</a:t>
            </a:r>
          </a:p>
          <a:p>
            <a:pPr marL="817563" lvl="1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sz="1400" dirty="0" smtClean="0">
                <a:latin typeface="Verdana" pitchFamily="34" charset="0"/>
              </a:rPr>
              <a:t>PR news (6);</a:t>
            </a:r>
          </a:p>
          <a:p>
            <a:pPr marL="817563" lvl="1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sz="1400" dirty="0" smtClean="0">
                <a:latin typeface="Verdana" pitchFamily="34" charset="0"/>
              </a:rPr>
              <a:t>Web 2.0 – forum, RSS (7, 8);</a:t>
            </a:r>
          </a:p>
          <a:p>
            <a:pPr marL="817563" lvl="1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sz="1400" dirty="0" smtClean="0">
                <a:latin typeface="Verdana" pitchFamily="34" charset="0"/>
              </a:rPr>
              <a:t>2 </a:t>
            </a:r>
            <a:r>
              <a:rPr lang="pl-PL" sz="1400" dirty="0" err="1" smtClean="0">
                <a:latin typeface="Verdana" pitchFamily="34" charset="0"/>
              </a:rPr>
              <a:t>other</a:t>
            </a:r>
            <a:r>
              <a:rPr lang="pl-PL" sz="1400" dirty="0" smtClean="0">
                <a:latin typeface="Verdana" pitchFamily="34" charset="0"/>
              </a:rPr>
              <a:t> </a:t>
            </a:r>
            <a:r>
              <a:rPr lang="pl-PL" sz="1400" dirty="0" err="1" smtClean="0">
                <a:latin typeface="Verdana" pitchFamily="34" charset="0"/>
              </a:rPr>
              <a:t>brands</a:t>
            </a:r>
            <a:r>
              <a:rPr lang="pl-PL" sz="1400" dirty="0" smtClean="0">
                <a:latin typeface="Verdana" pitchFamily="34" charset="0"/>
              </a:rPr>
              <a:t> of </a:t>
            </a:r>
            <a:r>
              <a:rPr lang="pl-PL" sz="1400" dirty="0" err="1" smtClean="0">
                <a:latin typeface="Verdana" pitchFamily="34" charset="0"/>
              </a:rPr>
              <a:t>the</a:t>
            </a:r>
            <a:r>
              <a:rPr lang="pl-PL" sz="1400" dirty="0" smtClean="0">
                <a:latin typeface="Verdana" pitchFamily="34" charset="0"/>
              </a:rPr>
              <a:t> company (4, 10);</a:t>
            </a:r>
          </a:p>
          <a:p>
            <a:pPr marL="817563" lvl="1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sz="1400" dirty="0" err="1" smtClean="0">
                <a:latin typeface="Verdana" pitchFamily="34" charset="0"/>
              </a:rPr>
              <a:t>Wikipedia</a:t>
            </a:r>
            <a:r>
              <a:rPr lang="pl-PL" sz="1400" dirty="0" smtClean="0">
                <a:latin typeface="Verdana" pitchFamily="34" charset="0"/>
              </a:rPr>
              <a:t> (9);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1749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1CC49CB3-AF38-4C38-978F-802865139961}" type="slidenum">
              <a:rPr lang="pl-PL"/>
              <a:pPr algn="r"/>
              <a:t>28</a:t>
            </a:fld>
            <a:endParaRPr lang="pl-PL"/>
          </a:p>
        </p:txBody>
      </p:sp>
      <p:pic>
        <p:nvPicPr>
          <p:cNvPr id="3175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643063"/>
            <a:ext cx="3929063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  <p:cxnSp>
        <p:nvCxnSpPr>
          <p:cNvPr id="16" name="Łącznik prosty ze strzałką 15"/>
          <p:cNvCxnSpPr/>
          <p:nvPr/>
        </p:nvCxnSpPr>
        <p:spPr>
          <a:xfrm flipV="1">
            <a:off x="3357554" y="2428868"/>
            <a:ext cx="1428760" cy="78581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3286116" y="2786058"/>
            <a:ext cx="1500198" cy="7143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4429124" y="4929198"/>
            <a:ext cx="357190" cy="7143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rot="5400000" flipH="1" flipV="1">
            <a:off x="3643306" y="3714752"/>
            <a:ext cx="1500198" cy="78581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V="1">
            <a:off x="3929058" y="3071810"/>
            <a:ext cx="857256" cy="57150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V="1">
            <a:off x="4071934" y="3571876"/>
            <a:ext cx="642942" cy="7143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V="1">
            <a:off x="2857488" y="3857628"/>
            <a:ext cx="1928826" cy="50006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flipV="1">
            <a:off x="3857620" y="4143380"/>
            <a:ext cx="928694" cy="42862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flipV="1">
            <a:off x="3929058" y="4357694"/>
            <a:ext cx="857256" cy="21431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flipV="1">
            <a:off x="3000364" y="4643446"/>
            <a:ext cx="1785950" cy="8572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rostokąt zaokrąglony 48"/>
          <p:cNvSpPr/>
          <p:nvPr/>
        </p:nvSpPr>
        <p:spPr>
          <a:xfrm>
            <a:off x="6000760" y="5072074"/>
            <a:ext cx="1714500" cy="571500"/>
          </a:xfrm>
          <a:prstGeom prst="roundRect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 smtClean="0">
                <a:solidFill>
                  <a:srgbClr val="FFFFFF"/>
                </a:solidFill>
              </a:rPr>
              <a:t>NO </a:t>
            </a:r>
            <a:r>
              <a:rPr lang="pl-PL" sz="1600" dirty="0" err="1" smtClean="0">
                <a:solidFill>
                  <a:srgbClr val="FFFFFF"/>
                </a:solidFill>
              </a:rPr>
              <a:t>negative</a:t>
            </a:r>
            <a:r>
              <a:rPr lang="pl-PL" sz="1600" dirty="0" smtClean="0">
                <a:solidFill>
                  <a:srgbClr val="FFFFFF"/>
                </a:solidFill>
              </a:rPr>
              <a:t> </a:t>
            </a:r>
            <a:r>
              <a:rPr lang="pl-PL" sz="1600" dirty="0" err="1" smtClean="0">
                <a:solidFill>
                  <a:srgbClr val="FFFFFF"/>
                </a:solidFill>
              </a:rPr>
              <a:t>entries</a:t>
            </a:r>
            <a:r>
              <a:rPr lang="pl-PL" sz="1600" dirty="0" smtClean="0">
                <a:solidFill>
                  <a:srgbClr val="FFFFFF"/>
                </a:solidFill>
              </a:rPr>
              <a:t>!</a:t>
            </a:r>
            <a:endParaRPr lang="pl-PL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71192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dirty="0" smtClean="0">
                <a:latin typeface="Verdana" pitchFamily="34" charset="0"/>
              </a:rPr>
              <a:t>SEM </a:t>
            </a:r>
            <a:r>
              <a:rPr lang="pl-PL" sz="2800" dirty="0" err="1" smtClean="0">
                <a:latin typeface="Verdana" pitchFamily="34" charset="0"/>
              </a:rPr>
              <a:t>strategy</a:t>
            </a:r>
            <a:r>
              <a:rPr lang="pl-PL" sz="2800" dirty="0" smtClean="0">
                <a:latin typeface="Verdana" pitchFamily="34" charset="0"/>
              </a:rPr>
              <a:t> – </a:t>
            </a:r>
            <a:r>
              <a:rPr lang="pl-PL" sz="2800" dirty="0" err="1" smtClean="0">
                <a:latin typeface="Verdana" pitchFamily="34" charset="0"/>
              </a:rPr>
              <a:t>things</a:t>
            </a:r>
            <a:r>
              <a:rPr lang="pl-PL" sz="2800" dirty="0" smtClean="0">
                <a:latin typeface="Verdana" pitchFamily="34" charset="0"/>
              </a:rPr>
              <a:t> to </a:t>
            </a:r>
            <a:r>
              <a:rPr lang="pl-PL" sz="2800" dirty="0" err="1" smtClean="0">
                <a:latin typeface="Verdana" pitchFamily="34" charset="0"/>
              </a:rPr>
              <a:t>remember</a:t>
            </a:r>
            <a:endParaRPr lang="pl-PL" sz="2800" dirty="0" smtClean="0">
              <a:latin typeface="Verdana" pitchFamily="34" charset="0"/>
            </a:endParaRPr>
          </a:p>
          <a:p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Sometimes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you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HAVE TO be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present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in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search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listings</a:t>
            </a:r>
            <a:endParaRPr lang="en-US" sz="2000" dirty="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b="1" dirty="0">
                <a:latin typeface="Verdana" pitchFamily="34" charset="0"/>
              </a:rPr>
              <a:t>PPC: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 smtClean="0">
                <a:latin typeface="Verdana" pitchFamily="34" charset="0"/>
              </a:rPr>
              <a:t>Temporary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promotions</a:t>
            </a:r>
            <a:r>
              <a:rPr lang="pl-PL" dirty="0" smtClean="0">
                <a:latin typeface="Verdana" pitchFamily="34" charset="0"/>
              </a:rPr>
              <a:t>, </a:t>
            </a:r>
            <a:r>
              <a:rPr lang="pl-PL" dirty="0" err="1" smtClean="0">
                <a:latin typeface="Verdana" pitchFamily="34" charset="0"/>
              </a:rPr>
              <a:t>e.g</a:t>
            </a:r>
            <a:r>
              <a:rPr lang="pl-PL" dirty="0" smtClean="0">
                <a:latin typeface="Verdana" pitchFamily="34" charset="0"/>
              </a:rPr>
              <a:t>. „Premium Ad </a:t>
            </a:r>
            <a:r>
              <a:rPr lang="pl-PL" dirty="0" err="1" smtClean="0">
                <a:latin typeface="Verdana" pitchFamily="34" charset="0"/>
              </a:rPr>
              <a:t>with</a:t>
            </a:r>
            <a:r>
              <a:rPr lang="pl-PL" dirty="0" smtClean="0">
                <a:latin typeface="Verdana" pitchFamily="34" charset="0"/>
              </a:rPr>
              <a:t> XX% </a:t>
            </a:r>
            <a:r>
              <a:rPr lang="pl-PL" dirty="0" err="1" smtClean="0">
                <a:latin typeface="Verdana" pitchFamily="34" charset="0"/>
              </a:rPr>
              <a:t>discount</a:t>
            </a:r>
            <a:r>
              <a:rPr lang="pl-PL" dirty="0" smtClean="0">
                <a:latin typeface="Verdana" pitchFamily="34" charset="0"/>
              </a:rPr>
              <a:t> NOW”;</a:t>
            </a:r>
            <a:endParaRPr lang="pl-PL" dirty="0">
              <a:latin typeface="Verdana" pitchFamily="34" charset="0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 smtClean="0">
                <a:latin typeface="Verdana" pitchFamily="34" charset="0"/>
              </a:rPr>
              <a:t>When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you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cannot</a:t>
            </a:r>
            <a:r>
              <a:rPr lang="pl-PL" dirty="0" smtClean="0">
                <a:latin typeface="Verdana" pitchFamily="34" charset="0"/>
              </a:rPr>
              <a:t> do SEO </a:t>
            </a:r>
            <a:r>
              <a:rPr lang="pl-PL" dirty="0" err="1" smtClean="0">
                <a:latin typeface="Verdana" pitchFamily="34" charset="0"/>
              </a:rPr>
              <a:t>with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your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application</a:t>
            </a:r>
            <a:r>
              <a:rPr lang="pl-PL" dirty="0" smtClean="0">
                <a:latin typeface="Verdana" pitchFamily="34" charset="0"/>
              </a:rPr>
              <a:t>;</a:t>
            </a:r>
            <a:endParaRPr lang="pl-PL" dirty="0">
              <a:latin typeface="Verdana" pitchFamily="34" charset="0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smtClean="0">
                <a:latin typeface="Verdana" pitchFamily="34" charset="0"/>
              </a:rPr>
              <a:t>Or </a:t>
            </a:r>
            <a:r>
              <a:rPr lang="pl-PL" dirty="0" err="1" smtClean="0">
                <a:latin typeface="Verdana" pitchFamily="34" charset="0"/>
              </a:rPr>
              <a:t>when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the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keywords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are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too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competitive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in</a:t>
            </a:r>
            <a:r>
              <a:rPr lang="pl-PL" dirty="0" smtClean="0">
                <a:latin typeface="Verdana" pitchFamily="34" charset="0"/>
              </a:rPr>
              <a:t> SEO;</a:t>
            </a:r>
            <a:endParaRPr lang="pl-PL" dirty="0">
              <a:latin typeface="Verdana" pitchFamily="34" charset="0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err="1" smtClean="0">
                <a:latin typeface="Verdana" pitchFamily="34" charset="0"/>
              </a:rPr>
              <a:t>Finally</a:t>
            </a:r>
            <a:r>
              <a:rPr lang="pl-PL" dirty="0" smtClean="0">
                <a:latin typeface="Verdana" pitchFamily="34" charset="0"/>
              </a:rPr>
              <a:t>, </a:t>
            </a:r>
            <a:r>
              <a:rPr lang="pl-PL" dirty="0" err="1" smtClean="0">
                <a:latin typeface="Verdana" pitchFamily="34" charset="0"/>
              </a:rPr>
              <a:t>when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your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competitors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are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too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good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in</a:t>
            </a:r>
            <a:r>
              <a:rPr lang="pl-PL" dirty="0" smtClean="0">
                <a:latin typeface="Verdana" pitchFamily="34" charset="0"/>
              </a:rPr>
              <a:t> SEO </a:t>
            </a:r>
            <a:r>
              <a:rPr lang="pl-PL" dirty="0" smtClean="0">
                <a:latin typeface="Verdana" pitchFamily="34" charset="0"/>
                <a:sym typeface="Wingdings" pitchFamily="2" charset="2"/>
              </a:rPr>
              <a:t></a:t>
            </a:r>
            <a:endParaRPr lang="pl-PL" dirty="0">
              <a:latin typeface="Verdana" pitchFamily="34" charset="0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773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B3836487-75F9-4FB5-9E75-B881182A4D56}" type="slidenum">
              <a:rPr lang="pl-PL"/>
              <a:pPr algn="r"/>
              <a:t>29</a:t>
            </a:fld>
            <a:endParaRPr lang="pl-PL"/>
          </a:p>
        </p:txBody>
      </p:sp>
      <p:grpSp>
        <p:nvGrpSpPr>
          <p:cNvPr id="9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81137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Importance of search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Potential of search engines cannot be ignored by the industry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>
                <a:latin typeface="Verdana" pitchFamily="34" charset="0"/>
              </a:rPr>
              <a:t>ALL of bluerank’s classified clients gain majority of traffic from both organic &amp; paid listings: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5D572506-18D8-44AE-92BB-EA2F198871FD}" type="slidenum">
              <a:rPr lang="pl-PL"/>
              <a:pPr algn="r"/>
              <a:t>3</a:t>
            </a:fld>
            <a:endParaRPr lang="pl-PL"/>
          </a:p>
        </p:txBody>
      </p:sp>
      <p:grpSp>
        <p:nvGrpSpPr>
          <p:cNvPr id="4102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4114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  <p:grpSp>
        <p:nvGrpSpPr>
          <p:cNvPr id="4103" name="Grupa 22"/>
          <p:cNvGrpSpPr>
            <a:grpSpLocks/>
          </p:cNvGrpSpPr>
          <p:nvPr/>
        </p:nvGrpSpPr>
        <p:grpSpPr bwMode="auto">
          <a:xfrm>
            <a:off x="785813" y="2643188"/>
            <a:ext cx="3071812" cy="3143250"/>
            <a:chOff x="1214414" y="2643182"/>
            <a:chExt cx="3071834" cy="3143272"/>
          </a:xfrm>
        </p:grpSpPr>
        <p:sp>
          <p:nvSpPr>
            <p:cNvPr id="17" name="Prostokąt 16"/>
            <p:cNvSpPr/>
            <p:nvPr/>
          </p:nvSpPr>
          <p:spPr>
            <a:xfrm>
              <a:off x="1214414" y="2643182"/>
              <a:ext cx="3071834" cy="3143272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410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53" y="2714620"/>
              <a:ext cx="2337049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43174" y="3317628"/>
              <a:ext cx="1550571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85852" y="3960570"/>
              <a:ext cx="1566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14546" y="4603512"/>
              <a:ext cx="1935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57290" y="5286388"/>
              <a:ext cx="2571751" cy="358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Strzałka w prawo 31"/>
          <p:cNvSpPr/>
          <p:nvPr/>
        </p:nvSpPr>
        <p:spPr>
          <a:xfrm>
            <a:off x="4000500" y="4000500"/>
            <a:ext cx="1143000" cy="428625"/>
          </a:xfrm>
          <a:prstGeom prst="right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21" name="Grupa 20"/>
          <p:cNvGrpSpPr/>
          <p:nvPr/>
        </p:nvGrpSpPr>
        <p:grpSpPr>
          <a:xfrm>
            <a:off x="5286375" y="2643188"/>
            <a:ext cx="3071813" cy="3143250"/>
            <a:chOff x="5286375" y="2643188"/>
            <a:chExt cx="3071813" cy="3143250"/>
          </a:xfrm>
        </p:grpSpPr>
        <p:grpSp>
          <p:nvGrpSpPr>
            <p:cNvPr id="20" name="Grupa 19"/>
            <p:cNvGrpSpPr/>
            <p:nvPr/>
          </p:nvGrpSpPr>
          <p:grpSpPr>
            <a:xfrm>
              <a:off x="5286375" y="2643188"/>
              <a:ext cx="3071813" cy="3143250"/>
              <a:chOff x="5286375" y="2643188"/>
              <a:chExt cx="3071813" cy="3143250"/>
            </a:xfrm>
          </p:grpSpPr>
          <p:sp>
            <p:nvSpPr>
              <p:cNvPr id="26" name="Prostokąt 25"/>
              <p:cNvSpPr/>
              <p:nvPr/>
            </p:nvSpPr>
            <p:spPr>
              <a:xfrm>
                <a:off x="5286375" y="2643188"/>
                <a:ext cx="3071813" cy="3143250"/>
              </a:xfrm>
              <a:prstGeom prst="rect">
                <a:avLst/>
              </a:prstGeom>
              <a:solidFill>
                <a:schemeClr val="accent1"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graphicFrame>
            <p:nvGraphicFramePr>
              <p:cNvPr id="4106" name="Wykres 32"/>
              <p:cNvGraphicFramePr>
                <a:graphicFrameLocks/>
              </p:cNvGraphicFramePr>
              <p:nvPr/>
            </p:nvGraphicFramePr>
            <p:xfrm>
              <a:off x="5357813" y="2786063"/>
              <a:ext cx="2857500" cy="1785937"/>
            </p:xfrm>
            <a:graphic>
              <a:graphicData uri="http://schemas.openxmlformats.org/presentationml/2006/ole">
                <p:oleObj spid="_x0000_s4106" r:id="rId10" imgW="2859272" imgH="1786283" progId="Excel.Sheet.8">
                  <p:embed/>
                </p:oleObj>
              </a:graphicData>
            </a:graphic>
          </p:graphicFrame>
        </p:grpSp>
        <p:sp>
          <p:nvSpPr>
            <p:cNvPr id="4107" name="pole tekstowe 33"/>
            <p:cNvSpPr txBox="1">
              <a:spLocks noChangeArrowheads="1"/>
            </p:cNvSpPr>
            <p:nvPr/>
          </p:nvSpPr>
          <p:spPr bwMode="auto">
            <a:xfrm>
              <a:off x="5429250" y="4714875"/>
              <a:ext cx="278606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b="1"/>
                <a:t>30 – 90%</a:t>
              </a:r>
              <a:r>
                <a:rPr lang="pl-PL"/>
                <a:t/>
              </a:r>
              <a:br>
                <a:rPr lang="pl-PL"/>
              </a:br>
              <a:r>
                <a:rPr lang="pl-PL"/>
                <a:t>of traffic from SEO / PPC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86520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dirty="0" err="1" smtClean="0">
                <a:latin typeface="Verdana" pitchFamily="34" charset="0"/>
              </a:rPr>
              <a:t>Conclusions</a:t>
            </a:r>
            <a:endParaRPr lang="pl-PL" sz="2800" dirty="0">
              <a:latin typeface="Verdana" pitchFamily="34" charset="0"/>
            </a:endParaRPr>
          </a:p>
          <a:p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What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does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SEM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strategy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mean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to me –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the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classified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site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owner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? </a:t>
            </a:r>
            <a:endParaRPr lang="en-US" sz="2000" dirty="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smtClean="0">
                <a:latin typeface="Verdana" pitchFamily="34" charset="0"/>
              </a:rPr>
              <a:t>A </a:t>
            </a:r>
            <a:r>
              <a:rPr lang="pl-PL" dirty="0" err="1" smtClean="0">
                <a:latin typeface="Verdana" pitchFamily="34" charset="0"/>
              </a:rPr>
              <a:t>wide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range</a:t>
            </a:r>
            <a:r>
              <a:rPr lang="pl-PL" dirty="0" smtClean="0">
                <a:latin typeface="Verdana" pitchFamily="34" charset="0"/>
              </a:rPr>
              <a:t> of </a:t>
            </a:r>
            <a:r>
              <a:rPr lang="pl-PL" dirty="0" err="1" smtClean="0">
                <a:latin typeface="Verdana" pitchFamily="34" charset="0"/>
              </a:rPr>
              <a:t>approaches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allows</a:t>
            </a:r>
            <a:r>
              <a:rPr lang="pl-PL" dirty="0" smtClean="0">
                <a:latin typeface="Verdana" pitchFamily="34" charset="0"/>
              </a:rPr>
              <a:t> to </a:t>
            </a:r>
            <a:r>
              <a:rPr lang="pl-PL" dirty="0" err="1" smtClean="0">
                <a:latin typeface="Verdana" pitchFamily="34" charset="0"/>
              </a:rPr>
              <a:t>define</a:t>
            </a:r>
            <a:r>
              <a:rPr lang="pl-PL" dirty="0" smtClean="0">
                <a:latin typeface="Verdana" pitchFamily="34" charset="0"/>
              </a:rPr>
              <a:t> a </a:t>
            </a:r>
            <a:r>
              <a:rPr lang="pl-PL" b="1" dirty="0" smtClean="0">
                <a:latin typeface="Verdana" pitchFamily="34" charset="0"/>
              </a:rPr>
              <a:t>SEM </a:t>
            </a:r>
            <a:r>
              <a:rPr lang="pl-PL" b="1" dirty="0" err="1" smtClean="0">
                <a:latin typeface="Verdana" pitchFamily="34" charset="0"/>
              </a:rPr>
              <a:t>strategy</a:t>
            </a:r>
            <a:r>
              <a:rPr lang="pl-PL" b="1" dirty="0" smtClean="0">
                <a:latin typeface="Verdana" pitchFamily="34" charset="0"/>
              </a:rPr>
              <a:t> </a:t>
            </a:r>
            <a:r>
              <a:rPr lang="pl-PL" b="1" dirty="0" err="1" smtClean="0">
                <a:latin typeface="Verdana" pitchFamily="34" charset="0"/>
              </a:rPr>
              <a:t>relevant</a:t>
            </a:r>
            <a:r>
              <a:rPr lang="pl-PL" b="1" dirty="0" smtClean="0">
                <a:latin typeface="Verdana" pitchFamily="34" charset="0"/>
              </a:rPr>
              <a:t> to </a:t>
            </a:r>
            <a:r>
              <a:rPr lang="pl-PL" b="1" dirty="0" err="1" smtClean="0">
                <a:latin typeface="Verdana" pitchFamily="34" charset="0"/>
              </a:rPr>
              <a:t>particular</a:t>
            </a:r>
            <a:r>
              <a:rPr lang="pl-PL" b="1" dirty="0" smtClean="0">
                <a:latin typeface="Verdana" pitchFamily="34" charset="0"/>
              </a:rPr>
              <a:t> </a:t>
            </a:r>
            <a:r>
              <a:rPr lang="pl-PL" b="1" dirty="0" err="1" smtClean="0">
                <a:latin typeface="Verdana" pitchFamily="34" charset="0"/>
              </a:rPr>
              <a:t>project’s</a:t>
            </a:r>
            <a:r>
              <a:rPr lang="pl-PL" b="1" dirty="0" smtClean="0">
                <a:latin typeface="Verdana" pitchFamily="34" charset="0"/>
              </a:rPr>
              <a:t> </a:t>
            </a:r>
            <a:r>
              <a:rPr lang="pl-PL" b="1" dirty="0" err="1" smtClean="0">
                <a:latin typeface="Verdana" pitchFamily="34" charset="0"/>
              </a:rPr>
              <a:t>needs</a:t>
            </a:r>
            <a:r>
              <a:rPr lang="pl-PL" b="1" dirty="0" smtClean="0">
                <a:latin typeface="Verdana" pitchFamily="34" charset="0"/>
              </a:rPr>
              <a:t> and </a:t>
            </a:r>
            <a:r>
              <a:rPr lang="pl-PL" b="1" dirty="0" err="1" smtClean="0">
                <a:latin typeface="Verdana" pitchFamily="34" charset="0"/>
              </a:rPr>
              <a:t>targets</a:t>
            </a:r>
            <a:r>
              <a:rPr lang="pl-PL" dirty="0" smtClean="0">
                <a:latin typeface="Verdana" pitchFamily="34" charset="0"/>
              </a:rPr>
              <a:t>;</a:t>
            </a:r>
            <a:endParaRPr lang="pl-PL" dirty="0">
              <a:latin typeface="Verdana" pitchFamily="34" charset="0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smtClean="0">
                <a:latin typeface="Verdana" pitchFamily="34" charset="0"/>
              </a:rPr>
              <a:t>SEM </a:t>
            </a:r>
            <a:r>
              <a:rPr lang="pl-PL" dirty="0" err="1" smtClean="0">
                <a:latin typeface="Verdana" pitchFamily="34" charset="0"/>
              </a:rPr>
              <a:t>strategy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is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something</a:t>
            </a:r>
            <a:r>
              <a:rPr lang="pl-PL" dirty="0" smtClean="0">
                <a:latin typeface="Verdana" pitchFamily="34" charset="0"/>
              </a:rPr>
              <a:t> to plan </a:t>
            </a:r>
            <a:r>
              <a:rPr lang="pl-PL" dirty="0" err="1" smtClean="0">
                <a:latin typeface="Verdana" pitchFamily="34" charset="0"/>
              </a:rPr>
              <a:t>in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the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b="1" dirty="0" smtClean="0">
                <a:latin typeface="Verdana" pitchFamily="34" charset="0"/>
              </a:rPr>
              <a:t>long term</a:t>
            </a:r>
            <a:r>
              <a:rPr lang="pl-PL" dirty="0" smtClean="0">
                <a:latin typeface="Verdana" pitchFamily="34" charset="0"/>
              </a:rPr>
              <a:t>;</a:t>
            </a:r>
            <a:endParaRPr lang="pl-PL" dirty="0">
              <a:latin typeface="Verdana" pitchFamily="34" charset="0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  <a:buFontTx/>
              <a:buChar char="•"/>
            </a:pPr>
            <a:r>
              <a:rPr lang="pl-PL" dirty="0" smtClean="0">
                <a:latin typeface="Verdana" pitchFamily="34" charset="0"/>
              </a:rPr>
              <a:t>SEM </a:t>
            </a:r>
            <a:r>
              <a:rPr lang="pl-PL" dirty="0" err="1" smtClean="0">
                <a:latin typeface="Verdana" pitchFamily="34" charset="0"/>
              </a:rPr>
              <a:t>is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always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b="1" dirty="0" smtClean="0">
                <a:latin typeface="Verdana" pitchFamily="34" charset="0"/>
              </a:rPr>
              <a:t>a part of Marketing Mix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>
                <a:latin typeface="Verdana" pitchFamily="34" charset="0"/>
              </a:rPr>
              <a:t>– </a:t>
            </a:r>
            <a:r>
              <a:rPr lang="pl-PL" dirty="0" smtClean="0">
                <a:latin typeface="Verdana" pitchFamily="34" charset="0"/>
              </a:rPr>
              <a:t>and </a:t>
            </a:r>
            <a:r>
              <a:rPr lang="pl-PL" dirty="0" err="1" smtClean="0">
                <a:latin typeface="Verdana" pitchFamily="34" charset="0"/>
              </a:rPr>
              <a:t>has</a:t>
            </a:r>
            <a:r>
              <a:rPr lang="pl-PL" dirty="0" smtClean="0">
                <a:latin typeface="Verdana" pitchFamily="34" charset="0"/>
              </a:rPr>
              <a:t> to be </a:t>
            </a:r>
            <a:r>
              <a:rPr lang="pl-PL" dirty="0" err="1" smtClean="0">
                <a:latin typeface="Verdana" pitchFamily="34" charset="0"/>
              </a:rPr>
              <a:t>included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in</a:t>
            </a:r>
            <a:r>
              <a:rPr lang="pl-PL" dirty="0" smtClean="0">
                <a:latin typeface="Verdana" pitchFamily="34" charset="0"/>
              </a:rPr>
              <a:t> </a:t>
            </a:r>
            <a:r>
              <a:rPr lang="pl-PL" dirty="0" err="1" smtClean="0">
                <a:latin typeface="Verdana" pitchFamily="34" charset="0"/>
              </a:rPr>
              <a:t>the</a:t>
            </a:r>
            <a:r>
              <a:rPr lang="pl-PL" dirty="0" smtClean="0">
                <a:latin typeface="Verdana" pitchFamily="34" charset="0"/>
              </a:rPr>
              <a:t> general marketing </a:t>
            </a:r>
            <a:r>
              <a:rPr lang="pl-PL" dirty="0" err="1" smtClean="0">
                <a:latin typeface="Verdana" pitchFamily="34" charset="0"/>
              </a:rPr>
              <a:t>strategy</a:t>
            </a:r>
            <a:r>
              <a:rPr lang="pl-PL" dirty="0" smtClean="0">
                <a:latin typeface="Verdana" pitchFamily="34" charset="0"/>
              </a:rPr>
              <a:t> of </a:t>
            </a:r>
            <a:r>
              <a:rPr lang="pl-PL" dirty="0" err="1" smtClean="0">
                <a:latin typeface="Verdana" pitchFamily="34" charset="0"/>
              </a:rPr>
              <a:t>the</a:t>
            </a:r>
            <a:r>
              <a:rPr lang="pl-PL" dirty="0" smtClean="0">
                <a:latin typeface="Verdana" pitchFamily="34" charset="0"/>
              </a:rPr>
              <a:t> company;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endParaRPr lang="pl-PL" dirty="0" smtClean="0">
              <a:latin typeface="Verdana" pitchFamily="34" charset="0"/>
            </a:endParaRP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dirty="0" smtClean="0">
                <a:latin typeface="Verdana" pitchFamily="34" charset="0"/>
              </a:rPr>
              <a:t>OR…</a:t>
            </a:r>
          </a:p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 i="1" dirty="0" smtClean="0">
                <a:latin typeface="Verdana" pitchFamily="34" charset="0"/>
              </a:rPr>
              <a:t>„</a:t>
            </a:r>
            <a:r>
              <a:rPr lang="pl-PL" i="1" dirty="0" err="1" smtClean="0">
                <a:latin typeface="Verdana" pitchFamily="34" charset="0"/>
              </a:rPr>
              <a:t>If</a:t>
            </a:r>
            <a:r>
              <a:rPr lang="pl-PL" i="1" dirty="0" smtClean="0">
                <a:latin typeface="Verdana" pitchFamily="34" charset="0"/>
              </a:rPr>
              <a:t> </a:t>
            </a:r>
            <a:r>
              <a:rPr lang="pl-PL" i="1" dirty="0" err="1" smtClean="0">
                <a:latin typeface="Verdana" pitchFamily="34" charset="0"/>
              </a:rPr>
              <a:t>you</a:t>
            </a:r>
            <a:r>
              <a:rPr lang="pl-PL" i="1" dirty="0" smtClean="0">
                <a:latin typeface="Verdana" pitchFamily="34" charset="0"/>
              </a:rPr>
              <a:t> </a:t>
            </a:r>
            <a:r>
              <a:rPr lang="pl-PL" i="1" dirty="0" err="1" smtClean="0">
                <a:latin typeface="Verdana" pitchFamily="34" charset="0"/>
              </a:rPr>
              <a:t>are</a:t>
            </a:r>
            <a:r>
              <a:rPr lang="pl-PL" i="1" dirty="0" smtClean="0">
                <a:latin typeface="Verdana" pitchFamily="34" charset="0"/>
              </a:rPr>
              <a:t> </a:t>
            </a:r>
            <a:r>
              <a:rPr lang="pl-PL" i="1" dirty="0" err="1" smtClean="0">
                <a:latin typeface="Verdana" pitchFamily="34" charset="0"/>
              </a:rPr>
              <a:t>listed</a:t>
            </a:r>
            <a:r>
              <a:rPr lang="pl-PL" i="1" dirty="0" smtClean="0">
                <a:latin typeface="Verdana" pitchFamily="34" charset="0"/>
              </a:rPr>
              <a:t> </a:t>
            </a:r>
            <a:r>
              <a:rPr lang="pl-PL" i="1" dirty="0" err="1" smtClean="0">
                <a:latin typeface="Verdana" pitchFamily="34" charset="0"/>
              </a:rPr>
              <a:t>nowhere</a:t>
            </a:r>
            <a:r>
              <a:rPr lang="pl-PL" i="1" dirty="0" smtClean="0">
                <a:latin typeface="Verdana" pitchFamily="34" charset="0"/>
              </a:rPr>
              <a:t> </a:t>
            </a:r>
            <a:r>
              <a:rPr lang="pl-PL" i="1" dirty="0" err="1" smtClean="0">
                <a:latin typeface="Verdana" pitchFamily="34" charset="0"/>
              </a:rPr>
              <a:t>in</a:t>
            </a:r>
            <a:r>
              <a:rPr lang="pl-PL" i="1" dirty="0" smtClean="0">
                <a:latin typeface="Verdana" pitchFamily="34" charset="0"/>
              </a:rPr>
              <a:t> Google, </a:t>
            </a:r>
            <a:r>
              <a:rPr lang="pl-PL" i="1" dirty="0" err="1" smtClean="0">
                <a:latin typeface="Verdana" pitchFamily="34" charset="0"/>
              </a:rPr>
              <a:t>you</a:t>
            </a:r>
            <a:r>
              <a:rPr lang="pl-PL" i="1" dirty="0" smtClean="0">
                <a:latin typeface="Verdana" pitchFamily="34" charset="0"/>
              </a:rPr>
              <a:t> </a:t>
            </a:r>
            <a:r>
              <a:rPr lang="pl-PL" i="1" dirty="0" err="1" smtClean="0">
                <a:latin typeface="Verdana" pitchFamily="34" charset="0"/>
              </a:rPr>
              <a:t>don’t</a:t>
            </a:r>
            <a:r>
              <a:rPr lang="pl-PL" i="1" dirty="0" smtClean="0">
                <a:latin typeface="Verdana" pitchFamily="34" charset="0"/>
              </a:rPr>
              <a:t> </a:t>
            </a:r>
            <a:r>
              <a:rPr lang="pl-PL" i="1" dirty="0" err="1" smtClean="0">
                <a:latin typeface="Verdana" pitchFamily="34" charset="0"/>
              </a:rPr>
              <a:t>exist</a:t>
            </a:r>
            <a:r>
              <a:rPr lang="pl-PL" i="1" dirty="0" smtClean="0">
                <a:latin typeface="Verdana" pitchFamily="34" charset="0"/>
              </a:rPr>
              <a:t>”</a:t>
            </a:r>
            <a:endParaRPr lang="pl-PL" i="1" dirty="0">
              <a:latin typeface="Verdana" pitchFamily="34" charset="0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797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0708AA15-6BEE-4203-A68C-7072EB2A8389}" type="slidenum">
              <a:rPr lang="pl-PL"/>
              <a:pPr algn="r"/>
              <a:t>30</a:t>
            </a:fld>
            <a:endParaRPr lang="pl-PL"/>
          </a:p>
        </p:txBody>
      </p:sp>
      <p:grpSp>
        <p:nvGrpSpPr>
          <p:cNvPr id="9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14313" y="142875"/>
            <a:ext cx="87153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800" u="sng" dirty="0">
              <a:latin typeface="Verdana" pitchFamily="34" charset="0"/>
            </a:endParaRPr>
          </a:p>
          <a:p>
            <a:endParaRPr lang="pl-PL" sz="2800" u="sng" dirty="0">
              <a:latin typeface="Verdana" pitchFamily="34" charset="0"/>
            </a:endParaRPr>
          </a:p>
          <a:p>
            <a:endParaRPr lang="pl-PL" sz="2800" u="sng" dirty="0">
              <a:latin typeface="Verdana" pitchFamily="34" charset="0"/>
            </a:endParaRPr>
          </a:p>
          <a:p>
            <a:endParaRPr lang="pl-PL" sz="2800" u="sng" dirty="0">
              <a:latin typeface="Verdana" pitchFamily="34" charset="0"/>
            </a:endParaRPr>
          </a:p>
          <a:p>
            <a:r>
              <a:rPr lang="pl-PL" sz="2800" b="1" u="sng" dirty="0" err="1" smtClean="0">
                <a:latin typeface="Verdana" pitchFamily="34" charset="0"/>
              </a:rPr>
              <a:t>The</a:t>
            </a:r>
            <a:r>
              <a:rPr lang="pl-PL" sz="2800" b="1" u="sng" dirty="0" smtClean="0">
                <a:latin typeface="Verdana" pitchFamily="34" charset="0"/>
              </a:rPr>
              <a:t> </a:t>
            </a:r>
            <a:r>
              <a:rPr lang="pl-PL" sz="2800" b="1" u="sng" dirty="0" err="1" smtClean="0">
                <a:latin typeface="Verdana" pitchFamily="34" charset="0"/>
              </a:rPr>
              <a:t>Final</a:t>
            </a:r>
            <a:r>
              <a:rPr lang="pl-PL" sz="2800" b="1" u="sng" smtClean="0">
                <a:latin typeface="Verdana" pitchFamily="34" charset="0"/>
              </a:rPr>
              <a:t> Question</a:t>
            </a:r>
            <a:r>
              <a:rPr lang="pl-PL" sz="2800" dirty="0">
                <a:latin typeface="Verdana" pitchFamily="34" charset="0"/>
              </a:rPr>
              <a:t>:</a:t>
            </a:r>
            <a:endParaRPr lang="pl-PL" sz="2800" u="sng" dirty="0">
              <a:latin typeface="Verdana" pitchFamily="34" charset="0"/>
            </a:endParaRPr>
          </a:p>
          <a:p>
            <a:endParaRPr lang="pl-PL" sz="2800" dirty="0">
              <a:latin typeface="Verdana" pitchFamily="34" charset="0"/>
            </a:endParaRPr>
          </a:p>
          <a:p>
            <a:r>
              <a:rPr lang="pl-PL" sz="2800" dirty="0" err="1" smtClean="0">
                <a:latin typeface="Verdana" pitchFamily="34" charset="0"/>
              </a:rPr>
              <a:t>Which</a:t>
            </a:r>
            <a:r>
              <a:rPr lang="pl-PL" sz="2800" dirty="0" smtClean="0">
                <a:latin typeface="Verdana" pitchFamily="34" charset="0"/>
              </a:rPr>
              <a:t> SEM </a:t>
            </a:r>
            <a:r>
              <a:rPr lang="pl-PL" sz="2800" dirty="0" err="1" smtClean="0">
                <a:latin typeface="Verdana" pitchFamily="34" charset="0"/>
              </a:rPr>
              <a:t>approach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is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the</a:t>
            </a:r>
            <a:r>
              <a:rPr lang="pl-PL" sz="2800" dirty="0" smtClean="0">
                <a:latin typeface="Verdana" pitchFamily="34" charset="0"/>
              </a:rPr>
              <a:t> most </a:t>
            </a:r>
            <a:r>
              <a:rPr lang="pl-PL" sz="2800" dirty="0" err="1" smtClean="0">
                <a:latin typeface="Verdana" pitchFamily="34" charset="0"/>
              </a:rPr>
              <a:t>relevant</a:t>
            </a:r>
            <a:r>
              <a:rPr lang="pl-PL" sz="2800" dirty="0" smtClean="0">
                <a:latin typeface="Verdana" pitchFamily="34" charset="0"/>
              </a:rPr>
              <a:t> one for </a:t>
            </a:r>
            <a:r>
              <a:rPr lang="pl-PL" sz="2800" dirty="0" err="1" smtClean="0">
                <a:latin typeface="Verdana" pitchFamily="34" charset="0"/>
              </a:rPr>
              <a:t>you</a:t>
            </a:r>
            <a:r>
              <a:rPr lang="pl-PL" sz="2800" dirty="0" smtClean="0">
                <a:latin typeface="Verdana" pitchFamily="34" charset="0"/>
              </a:rPr>
              <a:t>?</a:t>
            </a:r>
            <a:endParaRPr lang="pl-PL" sz="2800" dirty="0">
              <a:latin typeface="Verdana" pitchFamily="34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4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BC8CE1E6-D3EF-45F1-B344-7716F55A8EC9}" type="slidenum">
              <a:rPr lang="pl-PL"/>
              <a:pPr algn="r"/>
              <a:t>31</a:t>
            </a:fld>
            <a:endParaRPr lang="pl-PL"/>
          </a:p>
        </p:txBody>
      </p:sp>
      <p:grpSp>
        <p:nvGrpSpPr>
          <p:cNvPr id="2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024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ra_prezentacja_0_1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82677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dirty="0" err="1" smtClean="0">
                <a:latin typeface="Verdana" pitchFamily="34" charset="0"/>
              </a:rPr>
              <a:t>Thank</a:t>
            </a:r>
            <a:r>
              <a:rPr lang="pl-PL" sz="2800" dirty="0" smtClean="0">
                <a:latin typeface="Verdana" pitchFamily="34" charset="0"/>
              </a:rPr>
              <a:t> </a:t>
            </a:r>
            <a:r>
              <a:rPr lang="pl-PL" sz="2800" dirty="0" err="1" smtClean="0">
                <a:latin typeface="Verdana" pitchFamily="34" charset="0"/>
              </a:rPr>
              <a:t>you</a:t>
            </a:r>
            <a:r>
              <a:rPr lang="pl-PL" sz="2800" dirty="0" smtClean="0">
                <a:latin typeface="Verdana" pitchFamily="34" charset="0"/>
              </a:rPr>
              <a:t>,</a:t>
            </a:r>
            <a:endParaRPr lang="en-US" sz="2800" dirty="0">
              <a:latin typeface="Verdana" pitchFamily="34" charset="0"/>
            </a:endParaRPr>
          </a:p>
          <a:p>
            <a:endParaRPr lang="pl-PL" dirty="0">
              <a:solidFill>
                <a:srgbClr val="00B9FF"/>
              </a:solidFill>
              <a:latin typeface="Verdana" pitchFamily="34" charset="0"/>
            </a:endParaRPr>
          </a:p>
          <a:p>
            <a:endParaRPr lang="pl-PL" dirty="0">
              <a:solidFill>
                <a:srgbClr val="00B9FF"/>
              </a:solidFill>
              <a:latin typeface="Verdana" pitchFamily="34" charset="0"/>
            </a:endParaRPr>
          </a:p>
          <a:p>
            <a:endParaRPr lang="pl-PL" dirty="0">
              <a:solidFill>
                <a:srgbClr val="00B9FF"/>
              </a:solidFill>
              <a:latin typeface="Verdana" pitchFamily="34" charset="0"/>
            </a:endParaRPr>
          </a:p>
          <a:p>
            <a:r>
              <a:rPr lang="pl-PL" sz="2800" dirty="0">
                <a:latin typeface="Verdana" pitchFamily="34" charset="0"/>
              </a:rPr>
              <a:t>Maciej Gałecki,</a:t>
            </a:r>
            <a:r>
              <a:rPr lang="en-GB" sz="2800" dirty="0">
                <a:latin typeface="Verdana" pitchFamily="34" charset="0"/>
              </a:rPr>
              <a:t>                     </a:t>
            </a:r>
          </a:p>
          <a:p>
            <a:r>
              <a:rPr lang="pl-PL" sz="2800" dirty="0">
                <a:latin typeface="Verdana" pitchFamily="34" charset="0"/>
              </a:rPr>
              <a:t>CEO, Bluerank</a:t>
            </a:r>
            <a:r>
              <a:rPr lang="en-GB" sz="2800" dirty="0">
                <a:latin typeface="Verdana" pitchFamily="34" charset="0"/>
              </a:rPr>
              <a:t>                              </a:t>
            </a:r>
            <a:endParaRPr lang="pl-PL" sz="2800" dirty="0">
              <a:latin typeface="Verdana" pitchFamily="34" charset="0"/>
            </a:endParaRPr>
          </a:p>
          <a:p>
            <a:endParaRPr lang="pl-PL" dirty="0">
              <a:solidFill>
                <a:srgbClr val="00B9FF"/>
              </a:solidFill>
              <a:latin typeface="Verdana" pitchFamily="34" charset="0"/>
            </a:endParaRPr>
          </a:p>
          <a:p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80 </a:t>
            </a:r>
            <a:r>
              <a:rPr lang="pl-PL" sz="2000" dirty="0">
                <a:solidFill>
                  <a:srgbClr val="00B9FF"/>
                </a:solidFill>
                <a:latin typeface="Verdana" pitchFamily="34" charset="0"/>
              </a:rPr>
              <a:t>Gdańska 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street</a:t>
            </a:r>
            <a:endParaRPr lang="pl-PL" sz="2000" dirty="0">
              <a:solidFill>
                <a:srgbClr val="00B9FF"/>
              </a:solidFill>
              <a:latin typeface="Verdana" pitchFamily="34" charset="0"/>
            </a:endParaRPr>
          </a:p>
          <a:p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90613 Łódź, Poland</a:t>
            </a:r>
            <a:endParaRPr lang="pl-PL" sz="2000" dirty="0">
              <a:solidFill>
                <a:srgbClr val="00B9FF"/>
              </a:solidFill>
              <a:latin typeface="Verdana" pitchFamily="34" charset="0"/>
            </a:endParaRPr>
          </a:p>
          <a:p>
            <a:endParaRPr lang="pl-PL" dirty="0">
              <a:solidFill>
                <a:srgbClr val="00B9FF"/>
              </a:solidFill>
              <a:latin typeface="Verdana" pitchFamily="34" charset="0"/>
            </a:endParaRPr>
          </a:p>
          <a:p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P</a:t>
            </a:r>
            <a:r>
              <a:rPr lang="en-US" sz="2000" dirty="0" smtClean="0">
                <a:solidFill>
                  <a:srgbClr val="00B9FF"/>
                </a:solidFill>
                <a:latin typeface="Verdana" pitchFamily="34" charset="0"/>
              </a:rPr>
              <a:t>: 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0048</a:t>
            </a:r>
            <a:r>
              <a:rPr lang="en-US" sz="2000" dirty="0" smtClean="0">
                <a:solidFill>
                  <a:srgbClr val="00B9FF"/>
                </a:solidFill>
                <a:latin typeface="Verdana" pitchFamily="34" charset="0"/>
              </a:rPr>
              <a:t>42 </a:t>
            </a:r>
            <a:r>
              <a:rPr lang="en-US" sz="2000" dirty="0">
                <a:solidFill>
                  <a:srgbClr val="00B9FF"/>
                </a:solidFill>
                <a:latin typeface="Verdana" pitchFamily="34" charset="0"/>
              </a:rPr>
              <a:t>63</a:t>
            </a:r>
            <a:r>
              <a:rPr lang="pl-PL" sz="2000" dirty="0">
                <a:solidFill>
                  <a:srgbClr val="00B9FF"/>
                </a:solidFill>
                <a:latin typeface="Verdana" pitchFamily="34" charset="0"/>
              </a:rPr>
              <a:t>2</a:t>
            </a:r>
            <a:r>
              <a:rPr lang="en-US" sz="2000" dirty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>
                <a:solidFill>
                  <a:srgbClr val="00B9FF"/>
                </a:solidFill>
                <a:latin typeface="Verdana" pitchFamily="34" charset="0"/>
              </a:rPr>
              <a:t>33</a:t>
            </a:r>
            <a:r>
              <a:rPr lang="en-US" sz="2000" dirty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>
                <a:solidFill>
                  <a:srgbClr val="00B9FF"/>
                </a:solidFill>
                <a:latin typeface="Verdana" pitchFamily="34" charset="0"/>
              </a:rPr>
              <a:t>21</a:t>
            </a:r>
            <a:r>
              <a:rPr lang="en-US" sz="2000" dirty="0">
                <a:solidFill>
                  <a:srgbClr val="00B9FF"/>
                </a:solidFill>
                <a:latin typeface="Verdana" pitchFamily="34" charset="0"/>
              </a:rPr>
              <a:t>                    </a:t>
            </a:r>
            <a:endParaRPr lang="pl-PL" sz="2000" dirty="0">
              <a:solidFill>
                <a:srgbClr val="00B9FF"/>
              </a:solidFill>
              <a:latin typeface="Verdana" pitchFamily="34" charset="0"/>
            </a:endParaRPr>
          </a:p>
          <a:p>
            <a:r>
              <a:rPr lang="pl-PL" sz="2000" dirty="0">
                <a:solidFill>
                  <a:srgbClr val="00B9FF"/>
                </a:solidFill>
                <a:latin typeface="Verdana" pitchFamily="34" charset="0"/>
              </a:rPr>
              <a:t>M: 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0048 0502 </a:t>
            </a:r>
            <a:r>
              <a:rPr lang="pl-PL" sz="2000" dirty="0">
                <a:solidFill>
                  <a:srgbClr val="00B9FF"/>
                </a:solidFill>
                <a:latin typeface="Verdana" pitchFamily="34" charset="0"/>
              </a:rPr>
              <a:t>224 467</a:t>
            </a:r>
            <a:r>
              <a:rPr lang="en-GB" sz="2000" dirty="0">
                <a:solidFill>
                  <a:srgbClr val="00B9FF"/>
                </a:solidFill>
                <a:latin typeface="Verdana" pitchFamily="34" charset="0"/>
              </a:rPr>
              <a:t>                    </a:t>
            </a:r>
            <a:endParaRPr lang="en-US" sz="2000" dirty="0">
              <a:solidFill>
                <a:srgbClr val="00B9FF"/>
              </a:solidFill>
              <a:latin typeface="Verdana" pitchFamily="34" charset="0"/>
            </a:endParaRPr>
          </a:p>
          <a:p>
            <a:endParaRPr lang="en-US" dirty="0">
              <a:solidFill>
                <a:srgbClr val="00B9FF"/>
              </a:solidFill>
              <a:latin typeface="Verdana" pitchFamily="34" charset="0"/>
            </a:endParaRPr>
          </a:p>
          <a:p>
            <a:r>
              <a:rPr lang="pl-PL" dirty="0">
                <a:latin typeface="Verdana" pitchFamily="34" charset="0"/>
              </a:rPr>
              <a:t>m.galecki@bluerank.pl</a:t>
            </a:r>
            <a:r>
              <a:rPr lang="en-GB" dirty="0">
                <a:latin typeface="Verdana" pitchFamily="34" charset="0"/>
              </a:rPr>
              <a:t>                                </a:t>
            </a:r>
            <a:endParaRPr lang="pl-PL" dirty="0">
              <a:latin typeface="Verdana" pitchFamily="34" charset="0"/>
            </a:endParaRPr>
          </a:p>
          <a:p>
            <a:r>
              <a:rPr lang="pl-PL" dirty="0" err="1">
                <a:latin typeface="Verdana" pitchFamily="34" charset="0"/>
              </a:rPr>
              <a:t>www.bluerank.pl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>
                <a:solidFill>
                  <a:srgbClr val="00B9FF"/>
                </a:solidFill>
                <a:latin typeface="Verdana" pitchFamily="34" charset="0"/>
              </a:rPr>
              <a:t>|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dirty="0" err="1">
                <a:latin typeface="Verdana" pitchFamily="34" charset="0"/>
              </a:rPr>
              <a:t>bluerank.blogspot.com</a:t>
            </a:r>
            <a:endParaRPr lang="pl-PL" dirty="0">
              <a:latin typeface="Verdana" pitchFamily="34" charset="0"/>
            </a:endParaRPr>
          </a:p>
          <a:p>
            <a:r>
              <a:rPr lang="pl-PL" dirty="0">
                <a:solidFill>
                  <a:srgbClr val="00B9FF"/>
                </a:solidFill>
                <a:latin typeface="Verdana" pitchFamily="34" charset="0"/>
              </a:rPr>
              <a:t> </a:t>
            </a:r>
            <a:endParaRPr lang="en-US" dirty="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4821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39562670-11C4-4BB8-BBFF-24B668A946E1}" type="slidenum">
              <a:rPr lang="pl-PL"/>
              <a:pPr algn="r"/>
              <a:t>32</a:t>
            </a:fld>
            <a:endParaRPr lang="pl-PL"/>
          </a:p>
        </p:txBody>
      </p:sp>
      <p:grpSp>
        <p:nvGrpSpPr>
          <p:cNvPr id="9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4329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Question: SEO or PPC?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It’s all about competition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24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F6679747-14EF-4740-8394-4D97E406DFE7}" type="slidenum">
              <a:rPr lang="pl-PL"/>
              <a:pPr algn="r"/>
              <a:t>4</a:t>
            </a:fld>
            <a:endParaRPr lang="pl-PL"/>
          </a:p>
        </p:txBody>
      </p:sp>
      <p:grpSp>
        <p:nvGrpSpPr>
          <p:cNvPr id="5125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5141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2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  <p:grpSp>
        <p:nvGrpSpPr>
          <p:cNvPr id="5126" name="Grupa 26"/>
          <p:cNvGrpSpPr>
            <a:grpSpLocks/>
          </p:cNvGrpSpPr>
          <p:nvPr/>
        </p:nvGrpSpPr>
        <p:grpSpPr bwMode="auto">
          <a:xfrm>
            <a:off x="285750" y="1428750"/>
            <a:ext cx="8572500" cy="2786063"/>
            <a:chOff x="285720" y="2143116"/>
            <a:chExt cx="8572560" cy="2786082"/>
          </a:xfrm>
        </p:grpSpPr>
        <p:pic>
          <p:nvPicPr>
            <p:cNvPr id="513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2928944"/>
              <a:ext cx="1439455" cy="13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71735" y="2928944"/>
              <a:ext cx="1357312" cy="135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09430" y="2928934"/>
              <a:ext cx="1562966" cy="13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Elipsa 22"/>
            <p:cNvSpPr/>
            <p:nvPr/>
          </p:nvSpPr>
          <p:spPr>
            <a:xfrm>
              <a:off x="4643439" y="2143116"/>
              <a:ext cx="4214841" cy="2786082"/>
            </a:xfrm>
            <a:prstGeom prst="ellipse">
              <a:avLst/>
            </a:prstGeom>
            <a:solidFill>
              <a:srgbClr val="92D050">
                <a:alpha val="29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l-PL" dirty="0"/>
            </a:p>
          </p:txBody>
        </p:sp>
        <p:sp>
          <p:nvSpPr>
            <p:cNvPr id="21" name="Elipsa 20"/>
            <p:cNvSpPr/>
            <p:nvPr/>
          </p:nvSpPr>
          <p:spPr>
            <a:xfrm>
              <a:off x="285720" y="2143116"/>
              <a:ext cx="4214843" cy="2786082"/>
            </a:xfrm>
            <a:prstGeom prst="ellipse">
              <a:avLst/>
            </a:prstGeom>
            <a:solidFill>
              <a:srgbClr val="92D050">
                <a:alpha val="29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l-PL" dirty="0"/>
            </a:p>
          </p:txBody>
        </p:sp>
        <p:sp>
          <p:nvSpPr>
            <p:cNvPr id="5139" name="pole tekstowe 24"/>
            <p:cNvSpPr txBox="1">
              <a:spLocks noChangeArrowheads="1"/>
            </p:cNvSpPr>
            <p:nvPr/>
          </p:nvSpPr>
          <p:spPr bwMode="auto">
            <a:xfrm>
              <a:off x="285720" y="2357430"/>
              <a:ext cx="42148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b="1"/>
                <a:t>SEO</a:t>
              </a:r>
            </a:p>
          </p:txBody>
        </p:sp>
        <p:sp>
          <p:nvSpPr>
            <p:cNvPr id="5140" name="pole tekstowe 25"/>
            <p:cNvSpPr txBox="1">
              <a:spLocks noChangeArrowheads="1"/>
            </p:cNvSpPr>
            <p:nvPr/>
          </p:nvSpPr>
          <p:spPr bwMode="auto">
            <a:xfrm>
              <a:off x="4643438" y="2357430"/>
              <a:ext cx="42148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b="1"/>
                <a:t>PPC</a:t>
              </a:r>
            </a:p>
          </p:txBody>
        </p:sp>
      </p:grp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719138" y="5068888"/>
            <a:ext cx="4995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>
                <a:latin typeface="Verdana" pitchFamily="34" charset="0"/>
              </a:rPr>
              <a:t>To </a:t>
            </a:r>
            <a:r>
              <a:rPr lang="pl-PL" b="1">
                <a:latin typeface="Verdana" pitchFamily="34" charset="0"/>
              </a:rPr>
              <a:t>improve content</a:t>
            </a:r>
            <a:r>
              <a:rPr lang="pl-PL">
                <a:latin typeface="Verdana" pitchFamily="34" charset="0"/>
              </a:rPr>
              <a:t>, </a:t>
            </a:r>
            <a:r>
              <a:rPr lang="pl-PL" b="1">
                <a:latin typeface="Verdana" pitchFamily="34" charset="0"/>
              </a:rPr>
              <a:t>build links</a:t>
            </a:r>
            <a:r>
              <a:rPr lang="pl-PL">
                <a:latin typeface="Verdana" pitchFamily="34" charset="0"/>
              </a:rPr>
              <a:t> (SEO) or work on </a:t>
            </a:r>
            <a:r>
              <a:rPr lang="pl-PL" b="1">
                <a:latin typeface="Verdana" pitchFamily="34" charset="0"/>
              </a:rPr>
              <a:t>campaign quality</a:t>
            </a:r>
            <a:r>
              <a:rPr lang="pl-PL">
                <a:latin typeface="Verdana" pitchFamily="34" charset="0"/>
              </a:rPr>
              <a:t> (PPC)?</a:t>
            </a:r>
          </a:p>
        </p:txBody>
      </p:sp>
      <p:sp>
        <p:nvSpPr>
          <p:cNvPr id="29" name="Strzałka w prawo 28"/>
          <p:cNvSpPr/>
          <p:nvPr/>
        </p:nvSpPr>
        <p:spPr>
          <a:xfrm rot="2070148">
            <a:off x="3297238" y="4229100"/>
            <a:ext cx="436562" cy="428625"/>
          </a:xfrm>
          <a:prstGeom prst="right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1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125913"/>
            <a:ext cx="135731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trzałka w prawo 30"/>
          <p:cNvSpPr/>
          <p:nvPr/>
        </p:nvSpPr>
        <p:spPr>
          <a:xfrm rot="8627906">
            <a:off x="5410200" y="4229100"/>
            <a:ext cx="436563" cy="428625"/>
          </a:xfrm>
          <a:prstGeom prst="right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6286500" y="5000625"/>
            <a:ext cx="2286000" cy="785813"/>
          </a:xfrm>
          <a:prstGeom prst="rect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 smtClean="0"/>
              <a:t>Yes</a:t>
            </a:r>
            <a:r>
              <a:rPr lang="pl-PL" dirty="0" smtClean="0"/>
              <a:t>? No? </a:t>
            </a:r>
            <a:r>
              <a:rPr lang="pl-PL" dirty="0"/>
              <a:t>All?</a:t>
            </a:r>
          </a:p>
        </p:txBody>
      </p:sp>
      <p:sp>
        <p:nvSpPr>
          <p:cNvPr id="5132" name="pole tekstowe 32"/>
          <p:cNvSpPr txBox="1">
            <a:spLocks noChangeArrowheads="1"/>
          </p:cNvSpPr>
          <p:nvPr/>
        </p:nvSpPr>
        <p:spPr bwMode="auto">
          <a:xfrm>
            <a:off x="285750" y="3571875"/>
            <a:ext cx="4214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/>
              <a:t>                     Links	                Content</a:t>
            </a:r>
          </a:p>
        </p:txBody>
      </p:sp>
      <p:sp>
        <p:nvSpPr>
          <p:cNvPr id="5133" name="pole tekstowe 33"/>
          <p:cNvSpPr txBox="1">
            <a:spLocks noChangeArrowheads="1"/>
          </p:cNvSpPr>
          <p:nvPr/>
        </p:nvSpPr>
        <p:spPr bwMode="auto">
          <a:xfrm>
            <a:off x="4643438" y="3571875"/>
            <a:ext cx="4214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/>
              <a:t>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4329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Question: SEO or PPC?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Specifics of SEO and PPC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83C797B6-E17C-4CDE-8249-D5C1DE9D700A}" type="slidenum">
              <a:rPr lang="pl-PL"/>
              <a:pPr algn="r"/>
              <a:t>5</a:t>
            </a:fld>
            <a:endParaRPr lang="pl-PL"/>
          </a:p>
        </p:txBody>
      </p:sp>
      <p:grpSp>
        <p:nvGrpSpPr>
          <p:cNvPr id="6149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6151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  <p:graphicFrame>
        <p:nvGraphicFramePr>
          <p:cNvPr id="12" name="Diagram 11"/>
          <p:cNvGraphicFramePr/>
          <p:nvPr/>
        </p:nvGraphicFramePr>
        <p:xfrm>
          <a:off x="1524000" y="15081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7337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SEM strategy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Why to plan Search Engine Marketing in the long term?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>
                <a:latin typeface="Verdana" pitchFamily="34" charset="0"/>
              </a:rPr>
              <a:t>SEM strategy is about combining SEO &amp; PPC (as the main channels) in order to: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3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6BF87A30-0344-47AA-8C1E-45395236EB3F}" type="slidenum">
              <a:rPr lang="pl-PL"/>
              <a:pPr algn="r"/>
              <a:t>6</a:t>
            </a:fld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571750" y="4071938"/>
            <a:ext cx="3929063" cy="1000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 err="1" smtClean="0"/>
              <a:t>Reduce</a:t>
            </a:r>
            <a:r>
              <a:rPr lang="pl-PL" sz="2400" b="1" dirty="0" smtClean="0"/>
              <a:t> </a:t>
            </a:r>
            <a:r>
              <a:rPr lang="pl-PL" sz="2400" b="1" dirty="0" err="1"/>
              <a:t>disadvantages</a:t>
            </a:r>
            <a:endParaRPr lang="pl-PL" sz="2400" b="1" dirty="0"/>
          </a:p>
        </p:txBody>
      </p:sp>
      <p:sp>
        <p:nvSpPr>
          <p:cNvPr id="10" name="Prostokąt 9"/>
          <p:cNvSpPr/>
          <p:nvPr/>
        </p:nvSpPr>
        <p:spPr>
          <a:xfrm>
            <a:off x="2571750" y="2786063"/>
            <a:ext cx="3929063" cy="10001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 err="1"/>
              <a:t>Emphasize</a:t>
            </a:r>
            <a:r>
              <a:rPr lang="pl-PL" sz="2400" b="1" dirty="0"/>
              <a:t> </a:t>
            </a:r>
            <a:r>
              <a:rPr lang="pl-PL" sz="2400" b="1" dirty="0" err="1" smtClean="0"/>
              <a:t>benefits</a:t>
            </a:r>
            <a:endParaRPr lang="pl-PL" sz="2400" b="1" dirty="0"/>
          </a:p>
        </p:txBody>
      </p:sp>
      <p:sp>
        <p:nvSpPr>
          <p:cNvPr id="11" name="Strzałka w dół 10"/>
          <p:cNvSpPr/>
          <p:nvPr/>
        </p:nvSpPr>
        <p:spPr>
          <a:xfrm>
            <a:off x="1928813" y="4214813"/>
            <a:ext cx="357187" cy="642937"/>
          </a:xfrm>
          <a:prstGeom prst="down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6858000" y="4214813"/>
            <a:ext cx="357188" cy="642937"/>
          </a:xfrm>
          <a:prstGeom prst="down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 rot="10800000">
            <a:off x="1928813" y="2928938"/>
            <a:ext cx="357187" cy="642937"/>
          </a:xfrm>
          <a:prstGeom prst="down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 rot="10800000">
            <a:off x="6858000" y="2928938"/>
            <a:ext cx="357188" cy="642937"/>
          </a:xfrm>
          <a:prstGeom prst="down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6" name="Łącznik prosty 15"/>
          <p:cNvCxnSpPr/>
          <p:nvPr/>
        </p:nvCxnSpPr>
        <p:spPr>
          <a:xfrm>
            <a:off x="928688" y="3927475"/>
            <a:ext cx="7286625" cy="1588"/>
          </a:xfrm>
          <a:prstGeom prst="line">
            <a:avLst/>
          </a:prstGeom>
          <a:ln w="38100" cap="sq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81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7182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3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42998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dirty="0" err="1">
                <a:latin typeface="Verdana" pitchFamily="34" charset="0"/>
              </a:rPr>
              <a:t>Planning</a:t>
            </a:r>
            <a:r>
              <a:rPr lang="pl-PL" sz="2800" dirty="0">
                <a:latin typeface="Verdana" pitchFamily="34" charset="0"/>
              </a:rPr>
              <a:t> SEM </a:t>
            </a:r>
            <a:r>
              <a:rPr lang="pl-PL" sz="2800" dirty="0" err="1">
                <a:latin typeface="Verdana" pitchFamily="34" charset="0"/>
              </a:rPr>
              <a:t>strategy</a:t>
            </a:r>
            <a:endParaRPr lang="pl-PL" sz="2800" dirty="0">
              <a:latin typeface="Verdana" pitchFamily="34" charset="0"/>
            </a:endParaRPr>
          </a:p>
          <a:p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SEM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is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not a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standalone</a:t>
            </a:r>
            <a:r>
              <a:rPr lang="pl-PL" sz="2000" dirty="0" smtClean="0">
                <a:solidFill>
                  <a:srgbClr val="00B9FF"/>
                </a:solidFill>
                <a:latin typeface="Verdana" pitchFamily="34" charset="0"/>
              </a:rPr>
              <a:t> </a:t>
            </a:r>
            <a:r>
              <a:rPr lang="pl-PL" sz="2000" dirty="0" err="1" smtClean="0">
                <a:solidFill>
                  <a:srgbClr val="00B9FF"/>
                </a:solidFill>
                <a:latin typeface="Verdana" pitchFamily="34" charset="0"/>
              </a:rPr>
              <a:t>activity</a:t>
            </a:r>
            <a:endParaRPr lang="en-US" sz="2000" dirty="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719138" y="1951038"/>
            <a:ext cx="7813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spcAft>
                <a:spcPct val="50000"/>
              </a:spcAft>
              <a:buClr>
                <a:srgbClr val="00B9FF"/>
              </a:buClr>
            </a:pPr>
            <a:r>
              <a:rPr lang="pl-PL">
                <a:latin typeface="Verdana" pitchFamily="34" charset="0"/>
              </a:rPr>
              <a:t>It should also be a part of Marketing Mix: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7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D9C51A5E-2334-4C3D-8BBD-95C3DB3D85D2}" type="slidenum">
              <a:rPr lang="pl-PL"/>
              <a:pPr algn="r"/>
              <a:t>7</a:t>
            </a:fld>
            <a:endParaRPr lang="pl-PL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505075"/>
            <a:ext cx="29527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pole tekstowe 18"/>
          <p:cNvSpPr txBox="1">
            <a:spLocks noChangeArrowheads="1"/>
          </p:cNvSpPr>
          <p:nvPr/>
        </p:nvSpPr>
        <p:spPr bwMode="auto">
          <a:xfrm>
            <a:off x="4786313" y="292893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SEM</a:t>
            </a:r>
          </a:p>
        </p:txBody>
      </p:sp>
      <p:sp>
        <p:nvSpPr>
          <p:cNvPr id="8200" name="pole tekstowe 19"/>
          <p:cNvSpPr txBox="1">
            <a:spLocks noChangeArrowheads="1"/>
          </p:cNvSpPr>
          <p:nvPr/>
        </p:nvSpPr>
        <p:spPr bwMode="auto">
          <a:xfrm>
            <a:off x="3429000" y="4702175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Marketing MIX</a:t>
            </a:r>
          </a:p>
        </p:txBody>
      </p:sp>
      <p:sp>
        <p:nvSpPr>
          <p:cNvPr id="21" name="Elipsa 20"/>
          <p:cNvSpPr/>
          <p:nvPr/>
        </p:nvSpPr>
        <p:spPr>
          <a:xfrm>
            <a:off x="4857750" y="3286125"/>
            <a:ext cx="1214438" cy="928688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solidFill>
              <a:srgbClr val="00B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4071938" y="2500313"/>
            <a:ext cx="785812" cy="1143000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solidFill>
              <a:srgbClr val="00B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Strzałka w dół 22"/>
          <p:cNvSpPr/>
          <p:nvPr/>
        </p:nvSpPr>
        <p:spPr>
          <a:xfrm rot="17672423">
            <a:off x="6402388" y="3811588"/>
            <a:ext cx="357187" cy="642937"/>
          </a:xfrm>
          <a:prstGeom prst="down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Strzałka w dół 23"/>
          <p:cNvSpPr/>
          <p:nvPr/>
        </p:nvSpPr>
        <p:spPr>
          <a:xfrm rot="5214215">
            <a:off x="3205163" y="2625725"/>
            <a:ext cx="357188" cy="642937"/>
          </a:xfrm>
          <a:prstGeom prst="downArrow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Prostokąt zaokrąglony 24"/>
          <p:cNvSpPr/>
          <p:nvPr/>
        </p:nvSpPr>
        <p:spPr>
          <a:xfrm>
            <a:off x="7000875" y="4429125"/>
            <a:ext cx="1714500" cy="571500"/>
          </a:xfrm>
          <a:prstGeom prst="roundRect">
            <a:avLst/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solidFill>
                  <a:srgbClr val="FFFFFF"/>
                </a:solidFill>
              </a:rPr>
              <a:t>Media </a:t>
            </a:r>
            <a:r>
              <a:rPr lang="pl-PL" sz="1600" dirty="0" err="1">
                <a:solidFill>
                  <a:srgbClr val="FFFFFF"/>
                </a:solidFill>
              </a:rPr>
              <a:t>convergency</a:t>
            </a:r>
            <a:endParaRPr lang="pl-PL" sz="1600" dirty="0">
              <a:solidFill>
                <a:srgbClr val="FFFFFF"/>
              </a:solidFill>
            </a:endParaRPr>
          </a:p>
        </p:txBody>
      </p:sp>
      <p:grpSp>
        <p:nvGrpSpPr>
          <p:cNvPr id="8206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8208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9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  <p:graphicFrame>
        <p:nvGraphicFramePr>
          <p:cNvPr id="27" name="Diagram 26"/>
          <p:cNvGraphicFramePr/>
          <p:nvPr/>
        </p:nvGraphicFramePr>
        <p:xfrm>
          <a:off x="571472" y="2714620"/>
          <a:ext cx="2286016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Graphic spid="2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696913" y="514350"/>
            <a:ext cx="4965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Verdana" pitchFamily="34" charset="0"/>
              </a:rPr>
              <a:t>Media convergency</a:t>
            </a:r>
          </a:p>
          <a:p>
            <a:r>
              <a:rPr lang="pl-PL" sz="2000">
                <a:solidFill>
                  <a:srgbClr val="00B9FF"/>
                </a:solidFill>
                <a:latin typeface="Verdana" pitchFamily="34" charset="0"/>
              </a:rPr>
              <a:t>How does offline influence on online?</a:t>
            </a:r>
            <a:endParaRPr lang="en-US" sz="2000">
              <a:solidFill>
                <a:srgbClr val="00B9FF"/>
              </a:solidFill>
              <a:latin typeface="Verdana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0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065589E7-C480-43CF-A9B5-07C603044ADE}" type="slidenum">
              <a:rPr lang="pl-PL"/>
              <a:pPr algn="r"/>
              <a:t>8</a:t>
            </a:fld>
            <a:endParaRPr lang="pl-PL"/>
          </a:p>
        </p:txBody>
      </p:sp>
      <p:grpSp>
        <p:nvGrpSpPr>
          <p:cNvPr id="9221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9227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8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  <p:pic>
        <p:nvPicPr>
          <p:cNvPr id="18" name="domiporta_tv_spo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63" y="1585913"/>
            <a:ext cx="42386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2767013"/>
            <a:ext cx="4019550" cy="2947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Strzałka wygięta w górę 26"/>
          <p:cNvSpPr/>
          <p:nvPr/>
        </p:nvSpPr>
        <p:spPr>
          <a:xfrm flipV="1">
            <a:off x="4929188" y="1857375"/>
            <a:ext cx="1928812" cy="785813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" name="Strzałka wygięta w górę 27"/>
          <p:cNvSpPr/>
          <p:nvPr/>
        </p:nvSpPr>
        <p:spPr>
          <a:xfrm rot="16200000" flipH="1" flipV="1">
            <a:off x="3286125" y="4143375"/>
            <a:ext cx="714375" cy="1857375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Elipsa 28"/>
          <p:cNvSpPr/>
          <p:nvPr/>
        </p:nvSpPr>
        <p:spPr>
          <a:xfrm>
            <a:off x="7429500" y="4000500"/>
            <a:ext cx="1000125" cy="142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500034" y="292893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chemeClr val="bg1"/>
                </a:solidFill>
              </a:rPr>
              <a:t>Domiporta.pl</a:t>
            </a:r>
            <a:r>
              <a:rPr lang="pl-PL" b="1" dirty="0" smtClean="0">
                <a:solidFill>
                  <a:schemeClr val="bg1"/>
                </a:solidFill>
              </a:rPr>
              <a:t>, TV spot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14313" y="142875"/>
            <a:ext cx="8715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800" u="sng" dirty="0">
              <a:latin typeface="Verdana" pitchFamily="34" charset="0"/>
            </a:endParaRPr>
          </a:p>
          <a:p>
            <a:endParaRPr lang="pl-PL" sz="2800" u="sng" dirty="0">
              <a:latin typeface="Verdana" pitchFamily="34" charset="0"/>
            </a:endParaRPr>
          </a:p>
          <a:p>
            <a:endParaRPr lang="pl-PL" sz="2800" u="sng" dirty="0">
              <a:latin typeface="Verdana" pitchFamily="34" charset="0"/>
            </a:endParaRPr>
          </a:p>
          <a:p>
            <a:endParaRPr lang="pl-PL" sz="2800" u="sng" dirty="0">
              <a:latin typeface="Verdana" pitchFamily="34" charset="0"/>
            </a:endParaRPr>
          </a:p>
          <a:p>
            <a:r>
              <a:rPr lang="pl-PL" sz="2800" b="1" u="sng" dirty="0" err="1">
                <a:latin typeface="Verdana" pitchFamily="34" charset="0"/>
              </a:rPr>
              <a:t>Question</a:t>
            </a:r>
            <a:r>
              <a:rPr lang="pl-PL" sz="2800" dirty="0">
                <a:latin typeface="Verdana" pitchFamily="34" charset="0"/>
              </a:rPr>
              <a:t>:</a:t>
            </a:r>
            <a:endParaRPr lang="pl-PL" sz="2800" u="sng" dirty="0">
              <a:latin typeface="Verdana" pitchFamily="34" charset="0"/>
            </a:endParaRPr>
          </a:p>
          <a:p>
            <a:endParaRPr lang="pl-PL" sz="2800" dirty="0">
              <a:latin typeface="Verdana" pitchFamily="34" charset="0"/>
            </a:endParaRPr>
          </a:p>
          <a:p>
            <a:r>
              <a:rPr lang="pl-PL" sz="2800" dirty="0" err="1">
                <a:latin typeface="Verdana" pitchFamily="34" charset="0"/>
              </a:rPr>
              <a:t>What</a:t>
            </a:r>
            <a:r>
              <a:rPr lang="pl-PL" sz="2800" dirty="0">
                <a:latin typeface="Verdana" pitchFamily="34" charset="0"/>
              </a:rPr>
              <a:t> </a:t>
            </a:r>
            <a:r>
              <a:rPr lang="pl-PL" sz="2800" dirty="0" err="1">
                <a:latin typeface="Verdana" pitchFamily="34" charset="0"/>
              </a:rPr>
              <a:t>is</a:t>
            </a:r>
            <a:r>
              <a:rPr lang="pl-PL" sz="2800" dirty="0">
                <a:latin typeface="Verdana" pitchFamily="34" charset="0"/>
              </a:rPr>
              <a:t> YOUR </a:t>
            </a:r>
            <a:r>
              <a:rPr lang="pl-PL" sz="2800" dirty="0" err="1">
                <a:latin typeface="Verdana" pitchFamily="34" charset="0"/>
              </a:rPr>
              <a:t>experience</a:t>
            </a:r>
            <a:r>
              <a:rPr lang="pl-PL" sz="2800" dirty="0">
                <a:latin typeface="Verdana" pitchFamily="34" charset="0"/>
              </a:rPr>
              <a:t> </a:t>
            </a:r>
            <a:r>
              <a:rPr lang="pl-PL" sz="2800" dirty="0" err="1">
                <a:latin typeface="Verdana" pitchFamily="34" charset="0"/>
              </a:rPr>
              <a:t>with</a:t>
            </a:r>
            <a:r>
              <a:rPr lang="pl-PL" sz="2800" dirty="0">
                <a:latin typeface="Verdana" pitchFamily="34" charset="0"/>
              </a:rPr>
              <a:t> </a:t>
            </a:r>
            <a:r>
              <a:rPr lang="pl-PL" sz="2800" dirty="0" err="1">
                <a:latin typeface="Verdana" pitchFamily="34" charset="0"/>
              </a:rPr>
              <a:t>combining</a:t>
            </a:r>
            <a:r>
              <a:rPr lang="pl-PL" sz="2800" dirty="0">
                <a:latin typeface="Verdana" pitchFamily="34" charset="0"/>
              </a:rPr>
              <a:t> </a:t>
            </a:r>
            <a:r>
              <a:rPr lang="pl-PL" sz="2800" dirty="0" err="1">
                <a:latin typeface="Verdana" pitchFamily="34" charset="0"/>
              </a:rPr>
              <a:t>offline</a:t>
            </a:r>
            <a:r>
              <a:rPr lang="pl-PL" sz="2800" dirty="0">
                <a:latin typeface="Verdana" pitchFamily="34" charset="0"/>
              </a:rPr>
              <a:t> and </a:t>
            </a:r>
            <a:r>
              <a:rPr lang="pl-PL" sz="2800" dirty="0" err="1">
                <a:latin typeface="Verdana" pitchFamily="34" charset="0"/>
              </a:rPr>
              <a:t>online</a:t>
            </a:r>
            <a:r>
              <a:rPr lang="pl-PL" sz="2800" dirty="0">
                <a:latin typeface="Verdana" pitchFamily="34" charset="0"/>
              </a:rPr>
              <a:t> </a:t>
            </a:r>
            <a:r>
              <a:rPr lang="pl-PL" sz="2800" dirty="0" smtClean="0">
                <a:latin typeface="Verdana" pitchFamily="34" charset="0"/>
              </a:rPr>
              <a:t>(SEM) e-marketing </a:t>
            </a:r>
            <a:r>
              <a:rPr lang="pl-PL" sz="2800" dirty="0" err="1">
                <a:latin typeface="Verdana" pitchFamily="34" charset="0"/>
              </a:rPr>
              <a:t>activities</a:t>
            </a:r>
            <a:r>
              <a:rPr lang="pl-PL" sz="2800" dirty="0">
                <a:latin typeface="Verdana" pitchFamily="34" charset="0"/>
              </a:rPr>
              <a:t>?</a:t>
            </a:r>
          </a:p>
          <a:p>
            <a:endParaRPr lang="pl-PL" sz="2800" dirty="0">
              <a:latin typeface="Verdana" pitchFamily="34" charset="0"/>
            </a:endParaRPr>
          </a:p>
          <a:p>
            <a:r>
              <a:rPr lang="pl-PL" sz="2800" dirty="0" err="1">
                <a:latin typeface="Verdana" pitchFamily="34" charset="0"/>
              </a:rPr>
              <a:t>Does</a:t>
            </a:r>
            <a:r>
              <a:rPr lang="pl-PL" sz="2800" dirty="0">
                <a:latin typeface="Verdana" pitchFamily="34" charset="0"/>
              </a:rPr>
              <a:t> </a:t>
            </a:r>
            <a:r>
              <a:rPr lang="pl-PL" sz="2800" dirty="0" err="1">
                <a:latin typeface="Verdana" pitchFamily="34" charset="0"/>
              </a:rPr>
              <a:t>it</a:t>
            </a:r>
            <a:r>
              <a:rPr lang="pl-PL" sz="2800" dirty="0">
                <a:latin typeface="Verdana" pitchFamily="34" charset="0"/>
              </a:rPr>
              <a:t> </a:t>
            </a:r>
            <a:r>
              <a:rPr lang="pl-PL" sz="2800" dirty="0" err="1">
                <a:latin typeface="Verdana" pitchFamily="34" charset="0"/>
              </a:rPr>
              <a:t>really</a:t>
            </a:r>
            <a:r>
              <a:rPr lang="pl-PL" sz="2800" dirty="0">
                <a:latin typeface="Verdana" pitchFamily="34" charset="0"/>
              </a:rPr>
              <a:t> </a:t>
            </a:r>
            <a:r>
              <a:rPr lang="pl-PL" sz="2800" dirty="0" err="1">
                <a:latin typeface="Verdana" pitchFamily="34" charset="0"/>
              </a:rPr>
              <a:t>work</a:t>
            </a:r>
            <a:r>
              <a:rPr lang="pl-PL" sz="2800" dirty="0">
                <a:latin typeface="Verdana" pitchFamily="34" charset="0"/>
              </a:rPr>
              <a:t>?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708400" y="59944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Your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ay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b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no.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earch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ngines 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w</a:t>
            </a: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orldwide</a:t>
            </a:r>
            <a:r>
              <a:rPr lang="pl-PL" sz="1400">
                <a:solidFill>
                  <a:schemeClr val="bg1"/>
                </a:solidFill>
                <a:latin typeface="Verdana" pitchFamily="34" charset="0"/>
              </a:rPr>
              <a:t>…</a:t>
            </a:r>
            <a:endParaRPr lang="en-US" sz="1400" u="sng" baseline="30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4" name="pole tekstowe 6"/>
          <p:cNvSpPr txBox="1">
            <a:spLocks noChangeArrowheads="1"/>
          </p:cNvSpPr>
          <p:nvPr/>
        </p:nvSpPr>
        <p:spPr bwMode="auto">
          <a:xfrm>
            <a:off x="8143875" y="64293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BC8CE1E6-D3EF-45F1-B344-7716F55A8EC9}" type="slidenum">
              <a:rPr lang="pl-PL"/>
              <a:pPr algn="r"/>
              <a:t>9</a:t>
            </a:fld>
            <a:endParaRPr lang="pl-PL"/>
          </a:p>
        </p:txBody>
      </p:sp>
      <p:grpSp>
        <p:nvGrpSpPr>
          <p:cNvPr id="10245" name="Grupa 9"/>
          <p:cNvGrpSpPr>
            <a:grpSpLocks/>
          </p:cNvGrpSpPr>
          <p:nvPr/>
        </p:nvGrpSpPr>
        <p:grpSpPr bwMode="auto">
          <a:xfrm>
            <a:off x="2538413" y="5867400"/>
            <a:ext cx="5072062" cy="839788"/>
            <a:chOff x="2538000" y="5866823"/>
            <a:chExt cx="5072092" cy="839572"/>
          </a:xfrm>
        </p:grpSpPr>
        <p:pic>
          <p:nvPicPr>
            <p:cNvPr id="1024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7" y="5866823"/>
              <a:ext cx="642941" cy="56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pole tekstowe 6"/>
            <p:cNvSpPr txBox="1">
              <a:spLocks noChangeArrowheads="1"/>
            </p:cNvSpPr>
            <p:nvPr/>
          </p:nvSpPr>
          <p:spPr bwMode="auto">
            <a:xfrm>
              <a:off x="2538000" y="6429396"/>
              <a:ext cx="50720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200"/>
                <a:t>Miami General Meeting 2008, November 5-9th,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5479</TotalTime>
  <Words>2370</Words>
  <Application>Microsoft Office PowerPoint</Application>
  <PresentationFormat>Pokaz na ekranie (4:3)</PresentationFormat>
  <Paragraphs>372</Paragraphs>
  <Slides>32</Slides>
  <Notes>32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4" baseType="lpstr">
      <vt:lpstr>Projekt domyślny</vt:lpstr>
      <vt:lpstr>Arkusz programu Microsoft Office Excel 97–2003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</vt:vector>
  </TitlesOfParts>
  <Company>Bluerank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Maciej Gałecki</dc:creator>
  <cp:lastModifiedBy>Maciej Gałecki</cp:lastModifiedBy>
  <cp:revision>400</cp:revision>
  <dcterms:created xsi:type="dcterms:W3CDTF">2006-11-05T16:52:59Z</dcterms:created>
  <dcterms:modified xsi:type="dcterms:W3CDTF">2008-10-27T00:24:25Z</dcterms:modified>
</cp:coreProperties>
</file>